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6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957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177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032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330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12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43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37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4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27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4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11/21/2020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59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72EC266-8A58-4905-86D8-05B8E80DE3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9798" y="534924"/>
            <a:ext cx="6251110" cy="3566160"/>
          </a:xfrm>
        </p:spPr>
        <p:txBody>
          <a:bodyPr anchor="b">
            <a:noAutofit/>
          </a:bodyPr>
          <a:lstStyle/>
          <a:p>
            <a:pPr algn="ctr"/>
            <a:r>
              <a:rPr lang="fr-FR" sz="8000" dirty="0"/>
              <a:t>Les fables </a:t>
            </a:r>
            <a:br>
              <a:rPr lang="fr-FR" sz="8000" dirty="0"/>
            </a:br>
            <a:r>
              <a:rPr lang="fr-FR" sz="8000" dirty="0"/>
              <a:t>de </a:t>
            </a:r>
            <a:br>
              <a:rPr lang="fr-FR" sz="8000" dirty="0"/>
            </a:br>
            <a:r>
              <a:rPr lang="fr-FR" sz="8000" dirty="0"/>
              <a:t>La Fontaine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46D264-B82B-4CAC-9EC6-9C4B4DA3B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9100" y="4744882"/>
            <a:ext cx="6251111" cy="1572768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1668 - 1694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DA9074"/>
          </a:solidFill>
          <a:ln w="38100" cap="rnd">
            <a:solidFill>
              <a:srgbClr val="DA907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0C321C-BC16-4C1A-88D0-CD8F8257F7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14" r="16175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27492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77CDE2-5849-4A28-833B-CEE50745E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661" y="99266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Une fable, c’est quoi?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A1489B-781B-4D2E-BFBC-295A4B9CE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81" y="2040526"/>
            <a:ext cx="10529139" cy="4079857"/>
          </a:xfrm>
        </p:spPr>
        <p:txBody>
          <a:bodyPr/>
          <a:lstStyle/>
          <a:p>
            <a:r>
              <a:rPr lang="fr-FR" b="0" i="1" dirty="0">
                <a:solidFill>
                  <a:srgbClr val="888888"/>
                </a:solidFill>
                <a:effectLst/>
                <a:latin typeface="Open Sans"/>
              </a:rPr>
              <a:t>Une fable c’est une histoire racontée en vers.</a:t>
            </a:r>
          </a:p>
          <a:p>
            <a:endParaRPr lang="fr-FR" b="0" i="1" dirty="0">
              <a:solidFill>
                <a:srgbClr val="888888"/>
              </a:solidFill>
              <a:effectLst/>
              <a:latin typeface="Open Sans"/>
            </a:endParaRPr>
          </a:p>
          <a:p>
            <a:r>
              <a:rPr lang="fr-FR" i="1" dirty="0">
                <a:solidFill>
                  <a:srgbClr val="888888"/>
                </a:solidFill>
                <a:latin typeface="Open Sans"/>
              </a:rPr>
              <a:t>Il y a </a:t>
            </a:r>
            <a:r>
              <a:rPr lang="fr-FR" b="0" i="1" dirty="0">
                <a:solidFill>
                  <a:srgbClr val="888888"/>
                </a:solidFill>
                <a:effectLst/>
                <a:latin typeface="Open Sans"/>
              </a:rPr>
              <a:t>des animaux pour expliquer quelque chose,</a:t>
            </a:r>
          </a:p>
          <a:p>
            <a:pPr marL="0" indent="0">
              <a:buNone/>
            </a:pPr>
            <a:r>
              <a:rPr lang="fr-FR" b="0" i="1" dirty="0">
                <a:solidFill>
                  <a:srgbClr val="888888"/>
                </a:solidFill>
                <a:effectLst/>
                <a:latin typeface="Open Sans"/>
              </a:rPr>
              <a:t> donner une leçon. </a:t>
            </a:r>
          </a:p>
          <a:p>
            <a:endParaRPr lang="fr-FR" b="0" i="1" dirty="0">
              <a:solidFill>
                <a:srgbClr val="888888"/>
              </a:solidFill>
              <a:effectLst/>
              <a:latin typeface="Open Sans"/>
            </a:endParaRPr>
          </a:p>
          <a:p>
            <a:r>
              <a:rPr lang="fr-FR" i="1" dirty="0">
                <a:solidFill>
                  <a:srgbClr val="888888"/>
                </a:solidFill>
                <a:latin typeface="Open Sans"/>
              </a:rPr>
              <a:t>Cette leçon s’appelle une « morale ». </a:t>
            </a:r>
            <a:endParaRPr lang="fr-FR" dirty="0"/>
          </a:p>
        </p:txBody>
      </p:sp>
      <p:pic>
        <p:nvPicPr>
          <p:cNvPr id="1026" name="Picture 2" descr="Imprimer la grenouille qui vent se faire aussi grosse que le boeuf">
            <a:extLst>
              <a:ext uri="{FF2B5EF4-FFF2-40B4-BE49-F238E27FC236}">
                <a16:creationId xmlns:a16="http://schemas.microsoft.com/office/drawing/2014/main" id="{69982F84-EF95-459F-BE19-C74CB4A29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96" y="1752600"/>
            <a:ext cx="3448923" cy="518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201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FB381D-A034-4D10-8331-E158B24C4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L’auteur : Jean de La Fontaine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18C576-EB9C-4454-9314-3E9EC6E76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Jean de La Fontaine vit à la même époque que le Louis XIV dit « Le Roi Soleil » au 17</a:t>
            </a:r>
            <a:r>
              <a:rPr lang="fr-FR" baseline="30000" dirty="0"/>
              <a:t>ème</a:t>
            </a:r>
            <a:r>
              <a:rPr lang="fr-FR" dirty="0"/>
              <a:t> siècle.</a:t>
            </a:r>
          </a:p>
          <a:p>
            <a:r>
              <a:rPr lang="fr-FR" dirty="0"/>
              <a:t>Il a écrit 240 fables dans sa vie.</a:t>
            </a:r>
          </a:p>
          <a:p>
            <a:r>
              <a:rPr lang="fr-FR" dirty="0"/>
              <a:t>A travers ses Fables, Jean de La Fontaine souhaite critiquer la vie et la cour du roi en donnant</a:t>
            </a:r>
          </a:p>
          <a:p>
            <a:pPr marL="0" indent="0">
              <a:buNone/>
            </a:pPr>
            <a:r>
              <a:rPr lang="fr-FR" dirty="0"/>
              <a:t>des leçons, des morales. Il dénonce souvent l’abus de pouvoir des forts envers les faibles.</a:t>
            </a:r>
          </a:p>
          <a:p>
            <a:pPr marL="0" indent="0">
              <a:buNone/>
            </a:pPr>
            <a:r>
              <a:rPr lang="fr-FR" dirty="0"/>
              <a:t>Mais pour éviter la censure, il doit se cacher à travers des symboles, plus </a:t>
            </a:r>
          </a:p>
          <a:p>
            <a:pPr marL="0" indent="0">
              <a:buNone/>
            </a:pPr>
            <a:r>
              <a:rPr lang="fr-FR" dirty="0"/>
              <a:t>particulièrement des animaux.</a:t>
            </a:r>
          </a:p>
          <a:p>
            <a:endParaRPr lang="fr-FR" dirty="0"/>
          </a:p>
        </p:txBody>
      </p:sp>
      <p:pic>
        <p:nvPicPr>
          <p:cNvPr id="2052" name="Picture 4" descr="Jean de La Fontaine — Wikipédia">
            <a:extLst>
              <a:ext uri="{FF2B5EF4-FFF2-40B4-BE49-F238E27FC236}">
                <a16:creationId xmlns:a16="http://schemas.microsoft.com/office/drawing/2014/main" id="{59F24A16-29F0-404D-B91F-DDDD2BC0D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469" y="2103120"/>
            <a:ext cx="2890825" cy="369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583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AE3DE-5FD3-479D-AFC9-AAC246CBD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roi Louis XIV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045EC8-765C-4F77-A100-7AA9C9225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Louis XIV en costume de sacre, Wikicommons">
            <a:extLst>
              <a:ext uri="{FF2B5EF4-FFF2-40B4-BE49-F238E27FC236}">
                <a16:creationId xmlns:a16="http://schemas.microsoft.com/office/drawing/2014/main" id="{8945CE43-8664-48D4-AE69-810CFAD21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163" y="1841930"/>
            <a:ext cx="3525673" cy="501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629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4E80C9-6495-4FF2-8709-D7BB115BE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/>
              <a:t>« Je me sers d’animaux pour instruire les hommes » </a:t>
            </a:r>
            <a:r>
              <a:rPr lang="fr-FR" sz="2000" i="1" dirty="0"/>
              <a:t>la Fontaine</a:t>
            </a:r>
            <a:endParaRPr lang="fr-FR" i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853EC2-C656-41AB-941D-0B7BDBC90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240915"/>
            <a:ext cx="10515600" cy="4251960"/>
          </a:xfrm>
        </p:spPr>
        <p:txBody>
          <a:bodyPr/>
          <a:lstStyle/>
          <a:p>
            <a:r>
              <a:rPr lang="fr-FR" sz="4000" dirty="0"/>
              <a:t>Le lion : symbole de puissance, il représente le roi</a:t>
            </a:r>
          </a:p>
          <a:p>
            <a:r>
              <a:rPr lang="fr-FR" sz="4000" dirty="0"/>
              <a:t>Le singe : l’hypocrisie</a:t>
            </a:r>
          </a:p>
          <a:p>
            <a:r>
              <a:rPr lang="fr-FR" sz="4000" dirty="0"/>
              <a:t>Le renard : le rusé, le malin</a:t>
            </a:r>
          </a:p>
          <a:p>
            <a:r>
              <a:rPr lang="fr-FR" sz="4000" dirty="0"/>
              <a:t>Le loup : la férocité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074" name="Picture 2" descr="Fables de La Fontaine — Wikipédia">
            <a:extLst>
              <a:ext uri="{FF2B5EF4-FFF2-40B4-BE49-F238E27FC236}">
                <a16:creationId xmlns:a16="http://schemas.microsoft.com/office/drawing/2014/main" id="{DED98793-FDE9-43DA-ACF8-01F3DC270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241" y="1874520"/>
            <a:ext cx="3118198" cy="399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45DD27-96D3-436B-B52F-1EE06D80607F}"/>
              </a:ext>
            </a:extLst>
          </p:cNvPr>
          <p:cNvSpPr txBox="1"/>
          <p:nvPr/>
        </p:nvSpPr>
        <p:spPr>
          <a:xfrm>
            <a:off x="8778240" y="5894308"/>
            <a:ext cx="246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Illustration « le lion et le rat »</a:t>
            </a:r>
          </a:p>
        </p:txBody>
      </p:sp>
    </p:spTree>
    <p:extLst>
      <p:ext uri="{BB962C8B-B14F-4D97-AF65-F5344CB8AC3E}">
        <p14:creationId xmlns:p14="http://schemas.microsoft.com/office/powerpoint/2010/main" val="3900758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1AFCDD-317D-40F7-9C90-EFE5FFE9A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72796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Le Lion et le Rat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216414-972D-4A02-824D-2388F6F10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Lion : la puissance, le roi</a:t>
            </a:r>
          </a:p>
          <a:p>
            <a:r>
              <a:rPr lang="fr-FR" dirty="0"/>
              <a:t>Le rat : l’innocence </a:t>
            </a:r>
          </a:p>
          <a:p>
            <a:r>
              <a:rPr lang="fr-FR" dirty="0"/>
              <a:t>2 morales : lesquelles?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F63010-A183-47A6-BFC9-D55E6B91C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750" y="120982"/>
            <a:ext cx="5104010" cy="62985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1F058A-6C38-4388-A1E9-5C783DF82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5350" y="120982"/>
            <a:ext cx="3676650" cy="279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84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8738CC-9AB1-4929-9B57-7F04EACE91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0500" y="466879"/>
            <a:ext cx="402336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« La Cigale et la Fourmi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D3DDDB-C8AA-4F72-82FF-CA48A6BA39A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007475" y="4443413"/>
            <a:ext cx="3184525" cy="1851025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Bise : vent froid</a:t>
            </a:r>
          </a:p>
          <a:p>
            <a:r>
              <a:rPr lang="fr-FR" dirty="0"/>
              <a:t>Vermisseau : petit ver</a:t>
            </a:r>
          </a:p>
          <a:p>
            <a:r>
              <a:rPr lang="fr-FR" dirty="0"/>
              <a:t>Oût : moisson mois d’août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68792E-3937-4FF3-A050-8A6941DF4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861" y="0"/>
            <a:ext cx="3870958" cy="68706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C54F1D3-4A70-41E8-AD05-ADF04A4E9803}"/>
              </a:ext>
            </a:extLst>
          </p:cNvPr>
          <p:cNvSpPr txBox="1"/>
          <p:nvPr/>
        </p:nvSpPr>
        <p:spPr>
          <a:xfrm>
            <a:off x="190500" y="2615999"/>
            <a:ext cx="515112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La cigale représente la légèreté et l’immaturité.</a:t>
            </a:r>
          </a:p>
          <a:p>
            <a:r>
              <a:rPr lang="fr-FR" sz="2800" dirty="0"/>
              <a:t>La fourmi représente le travail.</a:t>
            </a:r>
          </a:p>
          <a:p>
            <a:endParaRPr lang="fr-FR" sz="2800" dirty="0"/>
          </a:p>
          <a:p>
            <a:r>
              <a:rPr lang="fr-FR" sz="2800" dirty="0"/>
              <a:t>Quelle est la morale? </a:t>
            </a:r>
          </a:p>
          <a:p>
            <a:endParaRPr lang="fr-FR" dirty="0"/>
          </a:p>
        </p:txBody>
      </p:sp>
      <p:pic>
        <p:nvPicPr>
          <p:cNvPr id="5122" name="Picture 2" descr="l illustration de la cigale et la fourmi">
            <a:extLst>
              <a:ext uri="{FF2B5EF4-FFF2-40B4-BE49-F238E27FC236}">
                <a16:creationId xmlns:a16="http://schemas.microsoft.com/office/drawing/2014/main" id="{E9FF9993-47B9-43ED-A333-495D97CCD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640" y="129693"/>
            <a:ext cx="3185160" cy="431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FAB91AC-80A3-45D5-8AAE-1CFEAC5CAAC1}"/>
              </a:ext>
            </a:extLst>
          </p:cNvPr>
          <p:cNvSpPr txBox="1"/>
          <p:nvPr/>
        </p:nvSpPr>
        <p:spPr>
          <a:xfrm>
            <a:off x="1995805" y="1792442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1668</a:t>
            </a:r>
          </a:p>
        </p:txBody>
      </p:sp>
    </p:spTree>
    <p:extLst>
      <p:ext uri="{BB962C8B-B14F-4D97-AF65-F5344CB8AC3E}">
        <p14:creationId xmlns:p14="http://schemas.microsoft.com/office/powerpoint/2010/main" val="2125477756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LightSeedRightStep">
      <a:dk1>
        <a:srgbClr val="000000"/>
      </a:dk1>
      <a:lt1>
        <a:srgbClr val="FFFFFF"/>
      </a:lt1>
      <a:dk2>
        <a:srgbClr val="3D3522"/>
      </a:dk2>
      <a:lt2>
        <a:srgbClr val="E2E6E8"/>
      </a:lt2>
      <a:accent1>
        <a:srgbClr val="DA9074"/>
      </a:accent1>
      <a:accent2>
        <a:srgbClr val="BE9F58"/>
      </a:accent2>
      <a:accent3>
        <a:srgbClr val="9FA760"/>
      </a:accent3>
      <a:accent4>
        <a:srgbClr val="7EAF51"/>
      </a:accent4>
      <a:accent5>
        <a:srgbClr val="5DB458"/>
      </a:accent5>
      <a:accent6>
        <a:srgbClr val="54B476"/>
      </a:accent6>
      <a:hlink>
        <a:srgbClr val="5D8A9B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256</Words>
  <Application>Microsoft Office PowerPoint</Application>
  <PresentationFormat>Grand écran</PresentationFormat>
  <Paragraphs>37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Modern Love</vt:lpstr>
      <vt:lpstr>Open Sans</vt:lpstr>
      <vt:lpstr>The Hand</vt:lpstr>
      <vt:lpstr>SketchyVTI</vt:lpstr>
      <vt:lpstr>Les fables  de  La Fontaine</vt:lpstr>
      <vt:lpstr>Une fable, c’est quoi?</vt:lpstr>
      <vt:lpstr>L’auteur : Jean de La Fontaine</vt:lpstr>
      <vt:lpstr>Le roi Louis XIV</vt:lpstr>
      <vt:lpstr>« Je me sers d’animaux pour instruire les hommes » la Fontaine</vt:lpstr>
      <vt:lpstr>Le Lion et le Rat</vt:lpstr>
      <vt:lpstr>« La Cigale et la Fourmi 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fables  de  La Fontaine</dc:title>
  <dc:creator>Solène Ezingeard</dc:creator>
  <cp:lastModifiedBy>Solène Ezingeard</cp:lastModifiedBy>
  <cp:revision>8</cp:revision>
  <dcterms:created xsi:type="dcterms:W3CDTF">2020-11-21T10:09:01Z</dcterms:created>
  <dcterms:modified xsi:type="dcterms:W3CDTF">2020-11-21T11:13:58Z</dcterms:modified>
</cp:coreProperties>
</file>