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94660"/>
  </p:normalViewPr>
  <p:slideViewPr>
    <p:cSldViewPr snapToGrid="0">
      <p:cViewPr>
        <p:scale>
          <a:sx n="84" d="100"/>
          <a:sy n="84" d="100"/>
        </p:scale>
        <p:origin x="9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992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083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03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18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773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040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343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24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233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69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00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1/3/2021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29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19" r:id="rId6"/>
    <p:sldLayoutId id="2147483715" r:id="rId7"/>
    <p:sldLayoutId id="2147483716" r:id="rId8"/>
    <p:sldLayoutId id="2147483717" r:id="rId9"/>
    <p:sldLayoutId id="2147483718" r:id="rId10"/>
    <p:sldLayoutId id="214748372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D4F87819-B70D-4927-B657-7D175613F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0">
            <a:extLst>
              <a:ext uri="{FF2B5EF4-FFF2-40B4-BE49-F238E27FC236}">
                <a16:creationId xmlns:a16="http://schemas.microsoft.com/office/drawing/2014/main" id="{DCB3820D-C773-4632-9F79-C890E1B2B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177668"/>
          </a:xfrm>
          <a:custGeom>
            <a:avLst/>
            <a:gdLst>
              <a:gd name="connsiteX0" fmla="*/ 6861986 w 12191999"/>
              <a:gd name="connsiteY0" fmla="*/ 6107659 h 6177668"/>
              <a:gd name="connsiteX1" fmla="*/ 6860986 w 12191999"/>
              <a:gd name="connsiteY1" fmla="*/ 6107739 h 6177668"/>
              <a:gd name="connsiteX2" fmla="*/ 6860759 w 12191999"/>
              <a:gd name="connsiteY2" fmla="*/ 6108287 h 6177668"/>
              <a:gd name="connsiteX3" fmla="*/ 0 w 12191999"/>
              <a:gd name="connsiteY3" fmla="*/ 0 h 6177668"/>
              <a:gd name="connsiteX4" fmla="*/ 12191999 w 12191999"/>
              <a:gd name="connsiteY4" fmla="*/ 0 h 6177668"/>
              <a:gd name="connsiteX5" fmla="*/ 12191999 w 12191999"/>
              <a:gd name="connsiteY5" fmla="*/ 5215324 h 6177668"/>
              <a:gd name="connsiteX6" fmla="*/ 12144282 w 12191999"/>
              <a:gd name="connsiteY6" fmla="*/ 5229900 h 6177668"/>
              <a:gd name="connsiteX7" fmla="*/ 11759192 w 12191999"/>
              <a:gd name="connsiteY7" fmla="*/ 5336208 h 6177668"/>
              <a:gd name="connsiteX8" fmla="*/ 10505159 w 12191999"/>
              <a:gd name="connsiteY8" fmla="*/ 5627228 h 6177668"/>
              <a:gd name="connsiteX9" fmla="*/ 9501755 w 12191999"/>
              <a:gd name="connsiteY9" fmla="*/ 5807012 h 6177668"/>
              <a:gd name="connsiteX10" fmla="*/ 8534155 w 12191999"/>
              <a:gd name="connsiteY10" fmla="*/ 5944240 h 6177668"/>
              <a:gd name="connsiteX11" fmla="*/ 7790171 w 12191999"/>
              <a:gd name="connsiteY11" fmla="*/ 6026297 h 6177668"/>
              <a:gd name="connsiteX12" fmla="*/ 7024337 w 12191999"/>
              <a:gd name="connsiteY12" fmla="*/ 6093812 h 6177668"/>
              <a:gd name="connsiteX13" fmla="*/ 7008892 w 12191999"/>
              <a:gd name="connsiteY13" fmla="*/ 6095938 h 6177668"/>
              <a:gd name="connsiteX14" fmla="*/ 6862735 w 12191999"/>
              <a:gd name="connsiteY14" fmla="*/ 6107599 h 6177668"/>
              <a:gd name="connsiteX15" fmla="*/ 6872248 w 12191999"/>
              <a:gd name="connsiteY15" fmla="*/ 6109467 h 6177668"/>
              <a:gd name="connsiteX16" fmla="*/ 6907812 w 12191999"/>
              <a:gd name="connsiteY16" fmla="*/ 6107715 h 6177668"/>
              <a:gd name="connsiteX17" fmla="*/ 6956484 w 12191999"/>
              <a:gd name="connsiteY17" fmla="*/ 6104658 h 6177668"/>
              <a:gd name="connsiteX18" fmla="*/ 7652688 w 12191999"/>
              <a:gd name="connsiteY18" fmla="*/ 6071273 h 6177668"/>
              <a:gd name="connsiteX19" fmla="*/ 8699923 w 12191999"/>
              <a:gd name="connsiteY19" fmla="*/ 5982083 h 6177668"/>
              <a:gd name="connsiteX20" fmla="*/ 9557819 w 12191999"/>
              <a:gd name="connsiteY20" fmla="*/ 5875435 h 6177668"/>
              <a:gd name="connsiteX21" fmla="*/ 10709534 w 12191999"/>
              <a:gd name="connsiteY21" fmla="*/ 5676156 h 6177668"/>
              <a:gd name="connsiteX22" fmla="*/ 12081554 w 12191999"/>
              <a:gd name="connsiteY22" fmla="*/ 5341561 h 6177668"/>
              <a:gd name="connsiteX23" fmla="*/ 12191999 w 12191999"/>
              <a:gd name="connsiteY23" fmla="*/ 5308238 h 6177668"/>
              <a:gd name="connsiteX24" fmla="*/ 12191999 w 12191999"/>
              <a:gd name="connsiteY24" fmla="*/ 5364054 h 6177668"/>
              <a:gd name="connsiteX25" fmla="*/ 11911964 w 12191999"/>
              <a:gd name="connsiteY25" fmla="*/ 5447316 h 6177668"/>
              <a:gd name="connsiteX26" fmla="*/ 11020049 w 12191999"/>
              <a:gd name="connsiteY26" fmla="*/ 5667491 h 6177668"/>
              <a:gd name="connsiteX27" fmla="*/ 10064425 w 12191999"/>
              <a:gd name="connsiteY27" fmla="*/ 5852245 h 6177668"/>
              <a:gd name="connsiteX28" fmla="*/ 9264124 w 12191999"/>
              <a:gd name="connsiteY28" fmla="*/ 5971252 h 6177668"/>
              <a:gd name="connsiteX29" fmla="*/ 8654182 w 12191999"/>
              <a:gd name="connsiteY29" fmla="*/ 6042605 h 6177668"/>
              <a:gd name="connsiteX30" fmla="*/ 7938866 w 12191999"/>
              <a:gd name="connsiteY30" fmla="*/ 6105677 h 6177668"/>
              <a:gd name="connsiteX31" fmla="*/ 7008089 w 12191999"/>
              <a:gd name="connsiteY31" fmla="*/ 6158427 h 6177668"/>
              <a:gd name="connsiteX32" fmla="*/ 6549390 w 12191999"/>
              <a:gd name="connsiteY32" fmla="*/ 6172697 h 6177668"/>
              <a:gd name="connsiteX33" fmla="*/ 6433696 w 12191999"/>
              <a:gd name="connsiteY33" fmla="*/ 6177668 h 6177668"/>
              <a:gd name="connsiteX34" fmla="*/ 6127899 w 12191999"/>
              <a:gd name="connsiteY34" fmla="*/ 6177668 h 6177668"/>
              <a:gd name="connsiteX35" fmla="*/ 6048391 w 12191999"/>
              <a:gd name="connsiteY35" fmla="*/ 6172953 h 6177668"/>
              <a:gd name="connsiteX36" fmla="*/ 5334221 w 12191999"/>
              <a:gd name="connsiteY36" fmla="*/ 6135747 h 6177668"/>
              <a:gd name="connsiteX37" fmla="*/ 4413510 w 12191999"/>
              <a:gd name="connsiteY37" fmla="*/ 6072039 h 6177668"/>
              <a:gd name="connsiteX38" fmla="*/ 3438265 w 12191999"/>
              <a:gd name="connsiteY38" fmla="*/ 5970870 h 6177668"/>
              <a:gd name="connsiteX39" fmla="*/ 2425303 w 12191999"/>
              <a:gd name="connsiteY39" fmla="*/ 5848805 h 6177668"/>
              <a:gd name="connsiteX40" fmla="*/ 1293973 w 12191999"/>
              <a:gd name="connsiteY40" fmla="*/ 5671060 h 6177668"/>
              <a:gd name="connsiteX41" fmla="*/ 126888 w 12191999"/>
              <a:gd name="connsiteY41" fmla="*/ 5425029 h 6177668"/>
              <a:gd name="connsiteX42" fmla="*/ 0 w 12191999"/>
              <a:gd name="connsiteY42" fmla="*/ 5392100 h 6177668"/>
              <a:gd name="connsiteX43" fmla="*/ 0 w 12191999"/>
              <a:gd name="connsiteY43" fmla="*/ 5333771 h 6177668"/>
              <a:gd name="connsiteX44" fmla="*/ 130837 w 12191999"/>
              <a:gd name="connsiteY44" fmla="*/ 5368509 h 6177668"/>
              <a:gd name="connsiteX45" fmla="*/ 660204 w 12191999"/>
              <a:gd name="connsiteY45" fmla="*/ 5490001 h 6177668"/>
              <a:gd name="connsiteX46" fmla="*/ 1831416 w 12191999"/>
              <a:gd name="connsiteY46" fmla="*/ 5705715 h 6177668"/>
              <a:gd name="connsiteX47" fmla="*/ 2677204 w 12191999"/>
              <a:gd name="connsiteY47" fmla="*/ 5825742 h 6177668"/>
              <a:gd name="connsiteX48" fmla="*/ 2644716 w 12191999"/>
              <a:gd name="connsiteY48" fmla="*/ 5815549 h 6177668"/>
              <a:gd name="connsiteX49" fmla="*/ 1173182 w 12191999"/>
              <a:gd name="connsiteY49" fmla="*/ 5474074 h 6177668"/>
              <a:gd name="connsiteX50" fmla="*/ 479527 w 12191999"/>
              <a:gd name="connsiteY50" fmla="*/ 5269379 h 6177668"/>
              <a:gd name="connsiteX51" fmla="*/ 0 w 12191999"/>
              <a:gd name="connsiteY51" fmla="*/ 5107083 h 6177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id="{16D2D660-0081-4E75-8A3B-15ECA417A4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</a:blip>
          <a:srcRect t="3431" b="55"/>
          <a:stretch/>
        </p:blipFill>
        <p:spPr>
          <a:xfrm>
            <a:off x="20" y="10"/>
            <a:ext cx="12191979" cy="6177658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7B66074-E47F-400A-BEC4-54BF04148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26747"/>
            <a:ext cx="9144000" cy="2387600"/>
          </a:xfrm>
        </p:spPr>
        <p:txBody>
          <a:bodyPr>
            <a:normAutofit/>
          </a:bodyPr>
          <a:lstStyle/>
          <a:p>
            <a:pPr algn="ctr"/>
            <a:r>
              <a:rPr lang="fr-FR" sz="8000" dirty="0">
                <a:solidFill>
                  <a:schemeClr val="bg1"/>
                </a:solidFill>
              </a:rPr>
              <a:t>Le handicap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55A416E-339E-4097-ADB7-1CD705D188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27080"/>
            <a:ext cx="9144000" cy="1197323"/>
          </a:xfrm>
        </p:spPr>
        <p:txBody>
          <a:bodyPr>
            <a:normAutofit/>
          </a:bodyPr>
          <a:lstStyle/>
          <a:p>
            <a:pPr algn="ctr"/>
            <a:r>
              <a:rPr lang="fr-FR" sz="4800" dirty="0">
                <a:solidFill>
                  <a:schemeClr val="bg1"/>
                </a:solidFill>
              </a:rPr>
              <a:t>La trisomie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DCB8EB4B-AFE9-41E8-95B0-F246E5740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3650059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209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67351B-FBF2-4A09-8B38-0954E9619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Qu’est-ce qu’un handicap?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BE4597-D7C4-4038-A7E8-FD9565416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470" y="1929384"/>
            <a:ext cx="10515600" cy="4251960"/>
          </a:xfrm>
        </p:spPr>
        <p:txBody>
          <a:bodyPr/>
          <a:lstStyle/>
          <a:p>
            <a:r>
              <a:rPr lang="fr-FR" dirty="0"/>
              <a:t>Le handicap est un problème chez une personne qui peut être :</a:t>
            </a:r>
          </a:p>
          <a:p>
            <a:pPr marL="0" indent="0">
              <a:buNone/>
            </a:pPr>
            <a:r>
              <a:rPr lang="fr-FR" dirty="0"/>
              <a:t>-physique : problème au bras, à une jambe </a:t>
            </a:r>
            <a:r>
              <a:rPr lang="fr-FR" dirty="0" err="1"/>
              <a:t>etc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-mental : cela ne se voit pas, c’est dans le cerveau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Le handicap arrive :</a:t>
            </a:r>
          </a:p>
          <a:p>
            <a:pPr marL="0" indent="0">
              <a:buNone/>
            </a:pPr>
            <a:r>
              <a:rPr lang="fr-FR" dirty="0"/>
              <a:t>-A la naissance, c’est-à-dire qu’on nait avec</a:t>
            </a:r>
          </a:p>
          <a:p>
            <a:pPr marL="0" indent="0">
              <a:buNone/>
            </a:pPr>
            <a:r>
              <a:rPr lang="fr-FR" dirty="0"/>
              <a:t>-Lors d’un accident ou à un moment dans sa vie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026" name="Picture 2" descr="Le handicap moteur -partie1-avs">
            <a:extLst>
              <a:ext uri="{FF2B5EF4-FFF2-40B4-BE49-F238E27FC236}">
                <a16:creationId xmlns:a16="http://schemas.microsoft.com/office/drawing/2014/main" id="{3AE45064-040D-4C1A-B1B9-4F462BB6B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8680" y="1807464"/>
            <a:ext cx="175260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065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4BC0E-2158-4428-9E0A-9EE68EF0C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Exemples de différents handicaps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1CA8ED-E9BE-42F8-9800-079348CF8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Etre</a:t>
            </a:r>
            <a:r>
              <a:rPr lang="fr-FR" dirty="0"/>
              <a:t> sourd ou aveugle </a:t>
            </a:r>
          </a:p>
          <a:p>
            <a:r>
              <a:rPr lang="fr-FR" dirty="0"/>
              <a:t>Ne pas avoir un membre qui fonctionne correctement (bras, jambes…)</a:t>
            </a:r>
          </a:p>
          <a:p>
            <a:r>
              <a:rPr lang="fr-FR" dirty="0"/>
              <a:t>Autisme</a:t>
            </a:r>
          </a:p>
          <a:p>
            <a:r>
              <a:rPr lang="fr-FR" dirty="0"/>
              <a:t>Le syndrome de Down (Trisomie)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6301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93C554-AE8B-4C02-ABF6-F90C5F405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Qu’est-ce que la trisomie?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ABEC60-F212-4564-AFF6-EB6EA96FD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7082790" cy="4251960"/>
          </a:xfrm>
        </p:spPr>
        <p:txBody>
          <a:bodyPr>
            <a:normAutofit/>
          </a:bodyPr>
          <a:lstStyle/>
          <a:p>
            <a:r>
              <a:rPr lang="fr-FR" dirty="0"/>
              <a:t>Les personnes atteintes de la trisomie 21 ont plus de difficultés pour apprendre.</a:t>
            </a:r>
          </a:p>
          <a:p>
            <a:r>
              <a:rPr lang="fr-FR" dirty="0"/>
              <a:t>Elles ont des troubles de la croissance.</a:t>
            </a:r>
          </a:p>
          <a:p>
            <a:r>
              <a:rPr lang="fr-FR" dirty="0"/>
              <a:t>Elles ont une insuffisance de la tonicité musculaire. </a:t>
            </a:r>
          </a:p>
          <a:p>
            <a:r>
              <a:rPr lang="fr-FR" dirty="0"/>
              <a:t>Certains signes morphologiques sont caractéristiques de la trisomie 21 : un visage rond avec un nez de petite taille, des yeux en amande, des mains et des pieds plutôt petits et une taille inférieure à la moyenne à l’âge adulte.</a:t>
            </a:r>
          </a:p>
          <a:p>
            <a:endParaRPr lang="fr-FR" dirty="0"/>
          </a:p>
        </p:txBody>
      </p:sp>
      <p:pic>
        <p:nvPicPr>
          <p:cNvPr id="2050" name="Picture 2" descr="Trisomie 21 : quelques méthodes d'apprentissages">
            <a:extLst>
              <a:ext uri="{FF2B5EF4-FFF2-40B4-BE49-F238E27FC236}">
                <a16:creationId xmlns:a16="http://schemas.microsoft.com/office/drawing/2014/main" id="{28E4FD11-3050-458A-A130-958F3131F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593" y="2649474"/>
            <a:ext cx="3266919" cy="217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360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89BA90-8AAC-4530-8470-0F2983149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arrive-t-elle?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FE9B4F-36EE-4596-98C7-D26F63459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0046"/>
            <a:ext cx="4339590" cy="3931297"/>
          </a:xfrm>
        </p:spPr>
        <p:txBody>
          <a:bodyPr/>
          <a:lstStyle/>
          <a:p>
            <a:r>
              <a:rPr lang="fr-FR" dirty="0"/>
              <a:t>C’est un problème que l’on a dès la naissance.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Elle touche les chromosomes : un chromosome possède 2 allèles (comme un X), mais chez les personnes trisomiques, ils possèdes une paire avec 3 allèles.</a:t>
            </a:r>
          </a:p>
          <a:p>
            <a:endParaRPr lang="fr-FR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8F67A91-F683-4C7F-9396-57D4D1D28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2100312"/>
            <a:ext cx="6941820" cy="408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335592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LightSeedRightStep">
      <a:dk1>
        <a:srgbClr val="000000"/>
      </a:dk1>
      <a:lt1>
        <a:srgbClr val="FFFFFF"/>
      </a:lt1>
      <a:dk2>
        <a:srgbClr val="413224"/>
      </a:dk2>
      <a:lt2>
        <a:srgbClr val="E2E8E6"/>
      </a:lt2>
      <a:accent1>
        <a:srgbClr val="C696A8"/>
      </a:accent1>
      <a:accent2>
        <a:srgbClr val="BA827F"/>
      </a:accent2>
      <a:accent3>
        <a:srgbClr val="BC9E84"/>
      </a:accent3>
      <a:accent4>
        <a:srgbClr val="ABA575"/>
      </a:accent4>
      <a:accent5>
        <a:srgbClr val="9CA87F"/>
      </a:accent5>
      <a:accent6>
        <a:srgbClr val="85AC76"/>
      </a:accent6>
      <a:hlink>
        <a:srgbClr val="568F7B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218</Words>
  <Application>Microsoft Office PowerPoint</Application>
  <PresentationFormat>Grand écran</PresentationFormat>
  <Paragraphs>24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Modern Love</vt:lpstr>
      <vt:lpstr>The Hand</vt:lpstr>
      <vt:lpstr>SketchyVTI</vt:lpstr>
      <vt:lpstr>Le handicap</vt:lpstr>
      <vt:lpstr>Qu’est-ce qu’un handicap?</vt:lpstr>
      <vt:lpstr>Exemples de différents handicaps</vt:lpstr>
      <vt:lpstr>Qu’est-ce que la trisomie?</vt:lpstr>
      <vt:lpstr>Comment arrive-t-elle?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handicap</dc:title>
  <dc:creator>Solène Ezingeard</dc:creator>
  <cp:lastModifiedBy>Solène Ezingeard</cp:lastModifiedBy>
  <cp:revision>3</cp:revision>
  <dcterms:created xsi:type="dcterms:W3CDTF">2021-01-03T11:52:48Z</dcterms:created>
  <dcterms:modified xsi:type="dcterms:W3CDTF">2021-01-03T12:14:30Z</dcterms:modified>
</cp:coreProperties>
</file>