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60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Thursday, February 18,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69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Thursday, February 18,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09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Thursday, February 18,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75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Thursday, February 18,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62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Thursday, February 18,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7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Thursday, February 18,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4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Thursday, February 18,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81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Thursday, February 18,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4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Thursday, February 18,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38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Thursday, February 18,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34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Thursday, February 18,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Thursday, February 18,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‹N°›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5369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0" r:id="rId6"/>
    <p:sldLayoutId id="2147483816" r:id="rId7"/>
    <p:sldLayoutId id="2147483817" r:id="rId8"/>
    <p:sldLayoutId id="2147483818" r:id="rId9"/>
    <p:sldLayoutId id="2147483819" r:id="rId10"/>
    <p:sldLayoutId id="214748382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29">
            <a:extLst>
              <a:ext uri="{FF2B5EF4-FFF2-40B4-BE49-F238E27FC236}">
                <a16:creationId xmlns:a16="http://schemas.microsoft.com/office/drawing/2014/main" id="{36F292AA-C8DB-4CAA-97C9-456CF8540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B0A49A-AA1B-49A3-8F51-4F741E5A25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57" r="31483" b="1"/>
          <a:stretch/>
        </p:blipFill>
        <p:spPr>
          <a:xfrm>
            <a:off x="-1" y="10"/>
            <a:ext cx="4587901" cy="6857990"/>
          </a:xfrm>
          <a:prstGeom prst="rect">
            <a:avLst/>
          </a:prstGeom>
        </p:spPr>
      </p:pic>
      <p:sp>
        <p:nvSpPr>
          <p:cNvPr id="40" name="Rectangle 31">
            <a:extLst>
              <a:ext uri="{FF2B5EF4-FFF2-40B4-BE49-F238E27FC236}">
                <a16:creationId xmlns:a16="http://schemas.microsoft.com/office/drawing/2014/main" id="{AA065953-3D69-4CD4-80C3-DF10DEB4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2" y="-429"/>
            <a:ext cx="7604097" cy="6857571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73000"/>
                </a:schemeClr>
              </a:gs>
              <a:gs pos="100000">
                <a:schemeClr val="accent2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33">
            <a:extLst>
              <a:ext uri="{FF2B5EF4-FFF2-40B4-BE49-F238E27FC236}">
                <a16:creationId xmlns:a16="http://schemas.microsoft.com/office/drawing/2014/main" id="{2AB36DB5-F10D-4EDB-87E2-ECB9301FF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1" y="0"/>
            <a:ext cx="7604097" cy="6858000"/>
          </a:xfrm>
          <a:prstGeom prst="rect">
            <a:avLst/>
          </a:prstGeom>
          <a:gradFill>
            <a:gsLst>
              <a:gs pos="0">
                <a:schemeClr val="accent5">
                  <a:alpha val="37000"/>
                </a:schemeClr>
              </a:gs>
              <a:gs pos="98000">
                <a:schemeClr val="accent2">
                  <a:alpha val="6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35">
            <a:extLst>
              <a:ext uri="{FF2B5EF4-FFF2-40B4-BE49-F238E27FC236}">
                <a16:creationId xmlns:a16="http://schemas.microsoft.com/office/drawing/2014/main" id="{446F195D-95DC-419E-BBC1-E2B601A6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599847" y="4355164"/>
            <a:ext cx="7592151" cy="2502836"/>
          </a:xfrm>
          <a:prstGeom prst="rect">
            <a:avLst/>
          </a:prstGeom>
          <a:gradFill>
            <a:gsLst>
              <a:gs pos="22000">
                <a:schemeClr val="accent6">
                  <a:alpha val="39000"/>
                </a:schemeClr>
              </a:gs>
              <a:gs pos="82000">
                <a:schemeClr val="accent5">
                  <a:alpha val="19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256CF5B-1DAD-4912-86B9-FCA73369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704304">
            <a:off x="6080918" y="830588"/>
            <a:ext cx="4998441" cy="4998441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18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C4CD252-360D-408E-BF1B-A23635702A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425" y="768485"/>
            <a:ext cx="6133656" cy="3169674"/>
          </a:xfrm>
        </p:spPr>
        <p:txBody>
          <a:bodyPr>
            <a:normAutofit/>
          </a:bodyPr>
          <a:lstStyle/>
          <a:p>
            <a:pPr algn="r"/>
            <a:r>
              <a:rPr lang="fr-FR" dirty="0">
                <a:solidFill>
                  <a:schemeClr val="bg1"/>
                </a:solidFill>
              </a:rPr>
              <a:t>Jeu de l’épervier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55499F-54C2-46D4-A86D-A2E410320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2918" y="4793128"/>
            <a:ext cx="5462494" cy="1141157"/>
          </a:xfrm>
        </p:spPr>
        <p:txBody>
          <a:bodyPr>
            <a:normAutofit/>
          </a:bodyPr>
          <a:lstStyle/>
          <a:p>
            <a:pPr algn="r"/>
            <a:endParaRPr lang="fr-FR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661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092BB-D19B-42C9-8B6A-99A76C3C1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410" y="-285750"/>
            <a:ext cx="10241280" cy="1234440"/>
          </a:xfrm>
        </p:spPr>
        <p:txBody>
          <a:bodyPr/>
          <a:lstStyle/>
          <a:p>
            <a:r>
              <a:rPr lang="fr-FR" dirty="0"/>
              <a:t>Qu’est-ce qu’un épervier?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080D38-4DD8-402A-AD77-03EF1FDCD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790" y="1891093"/>
            <a:ext cx="4663440" cy="3959352"/>
          </a:xfrm>
        </p:spPr>
        <p:txBody>
          <a:bodyPr>
            <a:normAutofit/>
          </a:bodyPr>
          <a:lstStyle/>
          <a:p>
            <a:r>
              <a:rPr lang="fr-FR" b="0" i="0" dirty="0">
                <a:effectLst/>
                <a:latin typeface="Roboto"/>
              </a:rPr>
              <a:t>L’Épervier est un chasseur.</a:t>
            </a:r>
          </a:p>
          <a:p>
            <a:r>
              <a:rPr lang="fr-FR" b="0" i="0" dirty="0">
                <a:effectLst/>
                <a:latin typeface="Roboto"/>
              </a:rPr>
              <a:t> </a:t>
            </a:r>
            <a:r>
              <a:rPr lang="fr-FR" i="0" dirty="0">
                <a:effectLst/>
                <a:latin typeface="Roboto"/>
              </a:rPr>
              <a:t>Il se nourrit presque exclusivement d’oiseaux. </a:t>
            </a:r>
          </a:p>
          <a:p>
            <a:r>
              <a:rPr lang="fr-FR" i="0" dirty="0">
                <a:effectLst/>
                <a:latin typeface="Roboto"/>
              </a:rPr>
              <a:t>Il s’attaque le plus souvent à des proies plus petites que lui (</a:t>
            </a:r>
            <a:r>
              <a:rPr lang="fr-FR" b="0" i="0" dirty="0">
                <a:effectLst/>
                <a:latin typeface="Roboto"/>
              </a:rPr>
              <a:t>moineaux, tourterelles, rouges-gorges, </a:t>
            </a:r>
            <a:r>
              <a:rPr lang="fr-FR" b="0" i="0" strike="noStrike" dirty="0">
                <a:latin typeface="Roboto"/>
              </a:rPr>
              <a:t>hirondelles…).</a:t>
            </a:r>
            <a:endParaRPr lang="fr-FR" dirty="0"/>
          </a:p>
        </p:txBody>
      </p:sp>
      <p:pic>
        <p:nvPicPr>
          <p:cNvPr id="1026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8D717CEA-598E-455A-A63E-759063D2D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649" y="1449324"/>
            <a:ext cx="2927985" cy="439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ésultat de recherche d'images pour &quot;epervier qui chasse&quot;">
            <a:extLst>
              <a:ext uri="{FF2B5EF4-FFF2-40B4-BE49-F238E27FC236}">
                <a16:creationId xmlns:a16="http://schemas.microsoft.com/office/drawing/2014/main" id="{55CDCF75-B3B4-471A-917B-85C3579CD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230" y="2362580"/>
            <a:ext cx="3551465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89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BAEFCB-F3DB-4523-A287-2CB6E703F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427" y="230565"/>
            <a:ext cx="10241280" cy="660743"/>
          </a:xfrm>
        </p:spPr>
        <p:txBody>
          <a:bodyPr/>
          <a:lstStyle/>
          <a:p>
            <a:r>
              <a:rPr lang="fr-FR" dirty="0"/>
              <a:t>Le jeu de l’Epervier</a:t>
            </a:r>
          </a:p>
        </p:txBody>
      </p:sp>
      <p:pic>
        <p:nvPicPr>
          <p:cNvPr id="2050" name="Picture 2" descr="img">
            <a:extLst>
              <a:ext uri="{FF2B5EF4-FFF2-40B4-BE49-F238E27FC236}">
                <a16:creationId xmlns:a16="http://schemas.microsoft.com/office/drawing/2014/main" id="{95679A6E-6396-4305-9F33-A79B62C0E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067" y="2517638"/>
            <a:ext cx="8555306" cy="395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418674B-A6CD-458F-B2CB-24D97C289F8E}"/>
              </a:ext>
            </a:extLst>
          </p:cNvPr>
          <p:cNvCxnSpPr>
            <a:cxnSpLocks/>
          </p:cNvCxnSpPr>
          <p:nvPr/>
        </p:nvCxnSpPr>
        <p:spPr>
          <a:xfrm flipH="1">
            <a:off x="6435066" y="2023110"/>
            <a:ext cx="114324" cy="20688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66460024-C1A7-4C22-8933-63B2CD5B02DF}"/>
              </a:ext>
            </a:extLst>
          </p:cNvPr>
          <p:cNvSpPr txBox="1"/>
          <p:nvPr/>
        </p:nvSpPr>
        <p:spPr>
          <a:xfrm>
            <a:off x="3531834" y="1184058"/>
            <a:ext cx="5463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éperviers sont au milieu : au signal, ils doivent attraper le plus d’oiseaux avant qu’ils n’atteignent le refuge.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1F595E6-B628-4E4A-B919-A197354CA529}"/>
              </a:ext>
            </a:extLst>
          </p:cNvPr>
          <p:cNvSpPr txBox="1"/>
          <p:nvPr/>
        </p:nvSpPr>
        <p:spPr>
          <a:xfrm>
            <a:off x="7793458" y="2023110"/>
            <a:ext cx="39441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Les petits oiseaux sont dans leur refuge.</a:t>
            </a:r>
          </a:p>
          <a:p>
            <a:r>
              <a:rPr lang="fr-FR" dirty="0"/>
              <a:t>Ils doivent traverser l’autre refuge</a:t>
            </a:r>
          </a:p>
          <a:p>
            <a:r>
              <a:rPr lang="fr-FR" dirty="0"/>
              <a:t> sans se faire attraper par les éperviers.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1074204-86C3-4422-A9A9-6E8F9FEB42BD}"/>
              </a:ext>
            </a:extLst>
          </p:cNvPr>
          <p:cNvCxnSpPr>
            <a:cxnSpLocks/>
          </p:cNvCxnSpPr>
          <p:nvPr/>
        </p:nvCxnSpPr>
        <p:spPr>
          <a:xfrm flipH="1">
            <a:off x="9462969" y="2946439"/>
            <a:ext cx="1075397" cy="18942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17E45E1-8448-4C4C-829B-F270EAE1E96E}"/>
              </a:ext>
            </a:extLst>
          </p:cNvPr>
          <p:cNvCxnSpPr>
            <a:cxnSpLocks/>
          </p:cNvCxnSpPr>
          <p:nvPr/>
        </p:nvCxnSpPr>
        <p:spPr>
          <a:xfrm>
            <a:off x="1983060" y="3623310"/>
            <a:ext cx="1189721" cy="13226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78E9FC30-13AC-44EC-BDB4-C2050F6FD63A}"/>
              </a:ext>
            </a:extLst>
          </p:cNvPr>
          <p:cNvSpPr txBox="1"/>
          <p:nvPr/>
        </p:nvSpPr>
        <p:spPr>
          <a:xfrm>
            <a:off x="270012" y="2346275"/>
            <a:ext cx="3600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oiseaux qui atteignent le refuge sont sauvés. Les autres qui ont été touchés par les éperviers deviennent éperviers à leur tour.</a:t>
            </a:r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9A131792-C374-443E-8063-D922FFC57080}"/>
              </a:ext>
            </a:extLst>
          </p:cNvPr>
          <p:cNvSpPr/>
          <p:nvPr/>
        </p:nvSpPr>
        <p:spPr>
          <a:xfrm>
            <a:off x="9982651" y="4411928"/>
            <a:ext cx="1634490" cy="9675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Epervier, es-tu prêt?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87284C0-562A-4F76-A9FE-654BF785986F}"/>
              </a:ext>
            </a:extLst>
          </p:cNvPr>
          <p:cNvSpPr txBox="1"/>
          <p:nvPr/>
        </p:nvSpPr>
        <p:spPr>
          <a:xfrm>
            <a:off x="3203233" y="5954853"/>
            <a:ext cx="657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jeu se termine quand tout le monde est devenu épervier.</a:t>
            </a:r>
          </a:p>
        </p:txBody>
      </p:sp>
    </p:spTree>
    <p:extLst>
      <p:ext uri="{BB962C8B-B14F-4D97-AF65-F5344CB8AC3E}">
        <p14:creationId xmlns:p14="http://schemas.microsoft.com/office/powerpoint/2010/main" val="295528657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129</Words>
  <Application>Microsoft Office PowerPoint</Application>
  <PresentationFormat>Grand écran</PresentationFormat>
  <Paragraphs>13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Gill Sans Nova</vt:lpstr>
      <vt:lpstr>Roboto</vt:lpstr>
      <vt:lpstr>GradientRiseVTI</vt:lpstr>
      <vt:lpstr>Jeu de l’épervier</vt:lpstr>
      <vt:lpstr>Qu’est-ce qu’un épervier?</vt:lpstr>
      <vt:lpstr>Le jeu de l’Epervier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Jeu de l’épervier</dc:title>
  <dc:creator>Solène Ezingeard</dc:creator>
  <cp:lastModifiedBy>Solène Ezingeard</cp:lastModifiedBy>
  <cp:revision>6</cp:revision>
  <dcterms:created xsi:type="dcterms:W3CDTF">2021-02-18T17:01:55Z</dcterms:created>
  <dcterms:modified xsi:type="dcterms:W3CDTF">2021-02-18T17:21:14Z</dcterms:modified>
</cp:coreProperties>
</file>