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46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922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50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911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20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812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29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5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74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73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15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588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8845472-66D1-48DB-9E03-4DFED8D5B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" y="4553712"/>
            <a:ext cx="10908792" cy="1069848"/>
          </a:xfrm>
        </p:spPr>
        <p:txBody>
          <a:bodyPr anchor="ctr">
            <a:normAutofit/>
          </a:bodyPr>
          <a:lstStyle/>
          <a:p>
            <a:pPr algn="ctr"/>
            <a:r>
              <a:rPr lang="fr-FR" sz="6000" dirty="0"/>
              <a:t>La fête de la nature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1182FCD-9507-448F-B5F2-1E824F803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5678424"/>
            <a:ext cx="10908792" cy="548640"/>
          </a:xfrm>
        </p:spPr>
        <p:txBody>
          <a:bodyPr anchor="ctr">
            <a:normAutofit/>
          </a:bodyPr>
          <a:lstStyle/>
          <a:p>
            <a:pPr algn="ctr"/>
            <a:endParaRPr lang="fr-FR" sz="2400"/>
          </a:p>
        </p:txBody>
      </p:sp>
      <p:pic>
        <p:nvPicPr>
          <p:cNvPr id="4" name="Picture 3" descr="Une branche olive sur l’arrière-plan du coucher du soleil">
            <a:extLst>
              <a:ext uri="{FF2B5EF4-FFF2-40B4-BE49-F238E27FC236}">
                <a16:creationId xmlns:a16="http://schemas.microsoft.com/office/drawing/2014/main" id="{E2C047AC-683F-4845-91E8-382E360E39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86" b="36144"/>
          <a:stretch/>
        </p:blipFill>
        <p:spPr>
          <a:xfrm>
            <a:off x="20" y="10"/>
            <a:ext cx="12191979" cy="4196972"/>
          </a:xfrm>
          <a:custGeom>
            <a:avLst/>
            <a:gdLst/>
            <a:ahLst/>
            <a:cxnLst/>
            <a:rect l="l" t="t" r="r" b="b"/>
            <a:pathLst>
              <a:path w="12191999" h="4196982">
                <a:moveTo>
                  <a:pt x="0" y="0"/>
                </a:moveTo>
                <a:lnTo>
                  <a:pt x="12191999" y="0"/>
                </a:lnTo>
                <a:lnTo>
                  <a:pt x="12191999" y="4170459"/>
                </a:lnTo>
                <a:lnTo>
                  <a:pt x="11986461" y="4175111"/>
                </a:lnTo>
                <a:cubicBezTo>
                  <a:pt x="11912297" y="4174136"/>
                  <a:pt x="11838168" y="4170508"/>
                  <a:pt x="11764214" y="4164231"/>
                </a:cubicBezTo>
                <a:cubicBezTo>
                  <a:pt x="11656850" y="4156227"/>
                  <a:pt x="11548596" y="4145173"/>
                  <a:pt x="11441995" y="4165502"/>
                </a:cubicBezTo>
                <a:cubicBezTo>
                  <a:pt x="11324975" y="4187991"/>
                  <a:pt x="11208081" y="4188118"/>
                  <a:pt x="11090044" y="4182401"/>
                </a:cubicBezTo>
                <a:cubicBezTo>
                  <a:pt x="10989160" y="4177573"/>
                  <a:pt x="10888657" y="4152161"/>
                  <a:pt x="10787011" y="4178970"/>
                </a:cubicBezTo>
                <a:cubicBezTo>
                  <a:pt x="10776897" y="4180444"/>
                  <a:pt x="10766592" y="4180012"/>
                  <a:pt x="10756643" y="4177700"/>
                </a:cubicBezTo>
                <a:cubicBezTo>
                  <a:pt x="10645468" y="4162326"/>
                  <a:pt x="10533530" y="4174904"/>
                  <a:pt x="10421973" y="4170584"/>
                </a:cubicBezTo>
                <a:cubicBezTo>
                  <a:pt x="10370515" y="4168551"/>
                  <a:pt x="10318040" y="4169695"/>
                  <a:pt x="10267216" y="4164231"/>
                </a:cubicBezTo>
                <a:cubicBezTo>
                  <a:pt x="10150577" y="4151780"/>
                  <a:pt x="10034192" y="4145173"/>
                  <a:pt x="9918824" y="4174523"/>
                </a:cubicBezTo>
                <a:cubicBezTo>
                  <a:pt x="9885153" y="4182439"/>
                  <a:pt x="9850745" y="4186695"/>
                  <a:pt x="9816160" y="4187229"/>
                </a:cubicBezTo>
                <a:cubicBezTo>
                  <a:pt x="9703206" y="4191295"/>
                  <a:pt x="9590632" y="4183544"/>
                  <a:pt x="9478059" y="4177191"/>
                </a:cubicBezTo>
                <a:cubicBezTo>
                  <a:pt x="9399918" y="4172744"/>
                  <a:pt x="9321904" y="4163088"/>
                  <a:pt x="9243637" y="4171220"/>
                </a:cubicBezTo>
                <a:cubicBezTo>
                  <a:pt x="9198150" y="4175921"/>
                  <a:pt x="9152282" y="4175921"/>
                  <a:pt x="9106795" y="4171220"/>
                </a:cubicBezTo>
                <a:cubicBezTo>
                  <a:pt x="9022962" y="4161398"/>
                  <a:pt x="8938380" y="4159568"/>
                  <a:pt x="8854204" y="4165756"/>
                </a:cubicBezTo>
                <a:cubicBezTo>
                  <a:pt x="8728543" y="4176556"/>
                  <a:pt x="8603010" y="4185577"/>
                  <a:pt x="8476969" y="4168424"/>
                </a:cubicBezTo>
                <a:cubicBezTo>
                  <a:pt x="8405486" y="4157192"/>
                  <a:pt x="8332808" y="4155871"/>
                  <a:pt x="8260970" y="4164486"/>
                </a:cubicBezTo>
                <a:cubicBezTo>
                  <a:pt x="8089823" y="4188500"/>
                  <a:pt x="7918295" y="4180749"/>
                  <a:pt x="7746767" y="4170839"/>
                </a:cubicBezTo>
                <a:cubicBezTo>
                  <a:pt x="7632160" y="4164104"/>
                  <a:pt x="7517046" y="4151780"/>
                  <a:pt x="7402693" y="4168043"/>
                </a:cubicBezTo>
                <a:cubicBezTo>
                  <a:pt x="7256831" y="4188372"/>
                  <a:pt x="7110841" y="4181638"/>
                  <a:pt x="6964597" y="4175667"/>
                </a:cubicBezTo>
                <a:cubicBezTo>
                  <a:pt x="6857233" y="4171220"/>
                  <a:pt x="6749742" y="4157751"/>
                  <a:pt x="6642124" y="4174396"/>
                </a:cubicBezTo>
                <a:cubicBezTo>
                  <a:pt x="6631045" y="4175908"/>
                  <a:pt x="6619775" y="4174777"/>
                  <a:pt x="6609216" y="4171093"/>
                </a:cubicBezTo>
                <a:cubicBezTo>
                  <a:pt x="6568379" y="4157650"/>
                  <a:pt x="6524595" y="4155846"/>
                  <a:pt x="6482793" y="4165883"/>
                </a:cubicBezTo>
                <a:cubicBezTo>
                  <a:pt x="6405669" y="4182782"/>
                  <a:pt x="6328672" y="4190151"/>
                  <a:pt x="6250150" y="4174777"/>
                </a:cubicBezTo>
                <a:cubicBezTo>
                  <a:pt x="6217254" y="4167891"/>
                  <a:pt x="6183521" y="4165883"/>
                  <a:pt x="6150028" y="4168806"/>
                </a:cubicBezTo>
                <a:cubicBezTo>
                  <a:pt x="6020175" y="4181766"/>
                  <a:pt x="5890068" y="4176683"/>
                  <a:pt x="5760087" y="4174142"/>
                </a:cubicBezTo>
                <a:cubicBezTo>
                  <a:pt x="5521345" y="4169695"/>
                  <a:pt x="5282477" y="4174142"/>
                  <a:pt x="5044242" y="4151399"/>
                </a:cubicBezTo>
                <a:cubicBezTo>
                  <a:pt x="4979506" y="4145237"/>
                  <a:pt x="4914326" y="4141297"/>
                  <a:pt x="4849272" y="4142076"/>
                </a:cubicBezTo>
                <a:cubicBezTo>
                  <a:pt x="4784218" y="4142854"/>
                  <a:pt x="4719291" y="4148349"/>
                  <a:pt x="4655063" y="4161055"/>
                </a:cubicBezTo>
                <a:cubicBezTo>
                  <a:pt x="4447578" y="4201332"/>
                  <a:pt x="4239457" y="4203874"/>
                  <a:pt x="4029811" y="4187610"/>
                </a:cubicBezTo>
                <a:cubicBezTo>
                  <a:pt x="3943792" y="4180876"/>
                  <a:pt x="3857774" y="4169695"/>
                  <a:pt x="3771375" y="4171855"/>
                </a:cubicBezTo>
                <a:cubicBezTo>
                  <a:pt x="3623225" y="4175794"/>
                  <a:pt x="3474948" y="4167789"/>
                  <a:pt x="3326672" y="4169822"/>
                </a:cubicBezTo>
                <a:cubicBezTo>
                  <a:pt x="3322669" y="4170394"/>
                  <a:pt x="3318578" y="4169860"/>
                  <a:pt x="3314855" y="4168297"/>
                </a:cubicBezTo>
                <a:cubicBezTo>
                  <a:pt x="3278008" y="4143013"/>
                  <a:pt x="3237604" y="4152796"/>
                  <a:pt x="3199487" y="4159403"/>
                </a:cubicBezTo>
                <a:cubicBezTo>
                  <a:pt x="3072810" y="4181384"/>
                  <a:pt x="2946260" y="4192184"/>
                  <a:pt x="2817550" y="4175158"/>
                </a:cubicBezTo>
                <a:cubicBezTo>
                  <a:pt x="2694647" y="4157332"/>
                  <a:pt x="2569990" y="4155109"/>
                  <a:pt x="2446541" y="4168551"/>
                </a:cubicBezTo>
                <a:cubicBezTo>
                  <a:pt x="2276791" y="4188372"/>
                  <a:pt x="2107677" y="4184179"/>
                  <a:pt x="1938308" y="4168551"/>
                </a:cubicBezTo>
                <a:cubicBezTo>
                  <a:pt x="1869570" y="4162199"/>
                  <a:pt x="1799815" y="4151399"/>
                  <a:pt x="1731712" y="4167281"/>
                </a:cubicBezTo>
                <a:cubicBezTo>
                  <a:pt x="1647854" y="4186721"/>
                  <a:pt x="1564250" y="4180368"/>
                  <a:pt x="1480137" y="4176048"/>
                </a:cubicBezTo>
                <a:cubicBezTo>
                  <a:pt x="1373663" y="4170457"/>
                  <a:pt x="1267442" y="4154321"/>
                  <a:pt x="1160586" y="4167027"/>
                </a:cubicBezTo>
                <a:cubicBezTo>
                  <a:pt x="1111161" y="4172871"/>
                  <a:pt x="1062116" y="4182147"/>
                  <a:pt x="1012055" y="4179733"/>
                </a:cubicBezTo>
                <a:cubicBezTo>
                  <a:pt x="873562" y="4173380"/>
                  <a:pt x="735196" y="4165883"/>
                  <a:pt x="596449" y="4167027"/>
                </a:cubicBezTo>
                <a:cubicBezTo>
                  <a:pt x="538383" y="4167408"/>
                  <a:pt x="480699" y="4169314"/>
                  <a:pt x="422887" y="4173507"/>
                </a:cubicBezTo>
                <a:cubicBezTo>
                  <a:pt x="315015" y="4181384"/>
                  <a:pt x="207524" y="4170711"/>
                  <a:pt x="100033" y="4166900"/>
                </a:cubicBezTo>
                <a:lnTo>
                  <a:pt x="0" y="41713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99112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4F613D-483D-403C-8641-333D87240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Qu’est-ce que « la fête de la nature »?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EC389A-29D3-4FA8-BC58-F5E09812A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70" y="1917954"/>
            <a:ext cx="6911340" cy="4251960"/>
          </a:xfrm>
        </p:spPr>
        <p:txBody>
          <a:bodyPr>
            <a:normAutofit fontScale="92500" lnSpcReduction="20000"/>
          </a:bodyPr>
          <a:lstStyle/>
          <a:p>
            <a:r>
              <a:rPr lang="fr-FR" b="0" i="0" dirty="0">
                <a:solidFill>
                  <a:srgbClr val="6A6F6A"/>
                </a:solidFill>
                <a:effectLst/>
                <a:latin typeface="okomito"/>
              </a:rPr>
              <a:t>La Fête de la Nature a été créée en 2007 pour l’objectif de, tous ensemble, célébrer la nature chaque année.</a:t>
            </a:r>
          </a:p>
          <a:p>
            <a:pPr algn="l"/>
            <a:r>
              <a:rPr lang="fr-FR" b="0" i="0" dirty="0">
                <a:solidFill>
                  <a:srgbClr val="6A6F6A"/>
                </a:solidFill>
                <a:effectLst/>
                <a:latin typeface="okomito"/>
              </a:rPr>
              <a:t>La Fête de la Nature se déroule chaque année à une date la plus proche du 22 mai, date de la journée internationale de la biodiversité.</a:t>
            </a:r>
          </a:p>
          <a:p>
            <a:r>
              <a:rPr lang="fr-FR" dirty="0">
                <a:solidFill>
                  <a:srgbClr val="6A6F6A"/>
                </a:solidFill>
                <a:latin typeface="okomito"/>
              </a:rPr>
              <a:t>Elle se déroule en France et dure 5 jours.</a:t>
            </a:r>
          </a:p>
          <a:p>
            <a:pPr algn="l"/>
            <a:r>
              <a:rPr lang="fr-FR" dirty="0">
                <a:solidFill>
                  <a:srgbClr val="6A6F6A"/>
                </a:solidFill>
                <a:latin typeface="okomito"/>
              </a:rPr>
              <a:t>D</a:t>
            </a:r>
            <a:r>
              <a:rPr lang="fr-FR" b="0" i="0" dirty="0">
                <a:solidFill>
                  <a:srgbClr val="6A6F6A"/>
                </a:solidFill>
                <a:effectLst/>
                <a:latin typeface="okomito"/>
              </a:rPr>
              <a:t>es milliers d’activités sont organisées par des associations, </a:t>
            </a:r>
            <a:r>
              <a:rPr lang="fr-FR" dirty="0">
                <a:solidFill>
                  <a:srgbClr val="6A6F6A"/>
                </a:solidFill>
                <a:latin typeface="okomito"/>
              </a:rPr>
              <a:t>d</a:t>
            </a:r>
            <a:r>
              <a:rPr lang="fr-FR" b="0" i="0" dirty="0">
                <a:solidFill>
                  <a:srgbClr val="6A6F6A"/>
                </a:solidFill>
                <a:effectLst/>
                <a:latin typeface="okomito"/>
              </a:rPr>
              <a:t>es collectivités locales, des écoles, des particuliers…</a:t>
            </a:r>
            <a:endParaRPr lang="fr-FR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72219DA-542F-409E-B151-78DDA9165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661" y="2219000"/>
            <a:ext cx="4903369" cy="32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788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F51EA6-38CF-409B-A61C-71A0A34A8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diverses activités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6B96A4-52F0-4540-B0FD-D285C6F20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3600" dirty="0"/>
              <a:t>Observer les insectes de ta ville</a:t>
            </a:r>
          </a:p>
          <a:p>
            <a:r>
              <a:rPr lang="fr-FR" sz="3600" dirty="0"/>
              <a:t>Observer les oiseaux de ta ville</a:t>
            </a:r>
          </a:p>
          <a:p>
            <a:r>
              <a:rPr lang="fr-FR" sz="3600" dirty="0"/>
              <a:t>Observer les arbres de ta ville</a:t>
            </a:r>
          </a:p>
          <a:p>
            <a:r>
              <a:rPr lang="fr-FR" sz="3600" dirty="0"/>
              <a:t>Comprendre les sources et les cours d’eau de ta ville</a:t>
            </a:r>
          </a:p>
          <a:p>
            <a:r>
              <a:rPr lang="fr-FR" sz="3600" dirty="0"/>
              <a:t>Se promener dans les parcs de ta ville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9F8DCA-1E6F-4D10-BA9F-A91306F11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8007" y="1830295"/>
            <a:ext cx="2752725" cy="24669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660DCF9-66EE-407D-8B40-4FF7ABEFD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325" y="4396359"/>
            <a:ext cx="3940475" cy="227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85317C-DE13-40F5-A9F5-A80F5EC52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520" y="-206375"/>
            <a:ext cx="10515600" cy="1325563"/>
          </a:xfrm>
        </p:spPr>
        <p:txBody>
          <a:bodyPr/>
          <a:lstStyle/>
          <a:p>
            <a:r>
              <a:rPr lang="fr-FR" dirty="0"/>
              <a:t>Exemples de programmes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DF9D17-5257-45BD-9D39-7E7659E19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7603B70-43EA-431C-BEA1-DD1D9D184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520" y="852582"/>
            <a:ext cx="4632960" cy="579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78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D212D5-D35A-4FC0-8788-6D9F6D24E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0A9624-5FA6-4176-8CE1-52A262CBB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6BFCD5-709F-459F-A1DF-AE4117FEC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590" y="0"/>
            <a:ext cx="96668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92281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DarkSeedLeftStep">
      <a:dk1>
        <a:srgbClr val="000000"/>
      </a:dk1>
      <a:lt1>
        <a:srgbClr val="FFFFFF"/>
      </a:lt1>
      <a:dk2>
        <a:srgbClr val="303920"/>
      </a:dk2>
      <a:lt2>
        <a:srgbClr val="E8E2E4"/>
      </a:lt2>
      <a:accent1>
        <a:srgbClr val="46B389"/>
      </a:accent1>
      <a:accent2>
        <a:srgbClr val="3BB152"/>
      </a:accent2>
      <a:accent3>
        <a:srgbClr val="5EB246"/>
      </a:accent3>
      <a:accent4>
        <a:srgbClr val="85AF3A"/>
      </a:accent4>
      <a:accent5>
        <a:srgbClr val="A9A342"/>
      </a:accent5>
      <a:accent6>
        <a:srgbClr val="B1793B"/>
      </a:accent6>
      <a:hlink>
        <a:srgbClr val="7E882D"/>
      </a:hlink>
      <a:folHlink>
        <a:srgbClr val="7F7F7F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136</Words>
  <Application>Microsoft Office PowerPoint</Application>
  <PresentationFormat>Grand écran</PresentationFormat>
  <Paragraphs>14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okomito</vt:lpstr>
      <vt:lpstr>The Hand Bold</vt:lpstr>
      <vt:lpstr>The Serif Hand Black</vt:lpstr>
      <vt:lpstr>SketchyVTI</vt:lpstr>
      <vt:lpstr>La fête de la nature</vt:lpstr>
      <vt:lpstr>Qu’est-ce que « la fête de la nature »?</vt:lpstr>
      <vt:lpstr>Les diverses activités</vt:lpstr>
      <vt:lpstr>Exemples de programmes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fête de la nature</dc:title>
  <dc:creator>Solène Ezingeard</dc:creator>
  <cp:lastModifiedBy>Solène Ezingeard</cp:lastModifiedBy>
  <cp:revision>4</cp:revision>
  <dcterms:created xsi:type="dcterms:W3CDTF">2021-02-18T17:27:28Z</dcterms:created>
  <dcterms:modified xsi:type="dcterms:W3CDTF">2021-02-24T11:16:05Z</dcterms:modified>
</cp:coreProperties>
</file>