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5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4" autoAdjust="0"/>
    <p:restoredTop sz="94660"/>
  </p:normalViewPr>
  <p:slideViewPr>
    <p:cSldViewPr snapToGrid="0">
      <p:cViewPr>
        <p:scale>
          <a:sx n="84" d="100"/>
          <a:sy n="84" d="100"/>
        </p:scale>
        <p:origin x="96" y="6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DE1A06-8754-4870-9E44-E39BADAD98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27F020-BBC3-49BB-91C2-5B2CBD64B3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7C0C22-EBDA-4130-87AE-CB28BC19B0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2/18/2021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A419A8-07CA-4A4C-AEC2-C40D4D50A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FA7B86-E610-42EA-B4DC-C2F447785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‹N°›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8A7BA06D-B3FF-4E91-8639-B4569AE3AA23}"/>
              </a:ext>
            </a:extLst>
          </p:cNvPr>
          <p:cNvSpPr/>
          <p:nvPr/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Arc 7">
            <a:extLst>
              <a:ext uri="{FF2B5EF4-FFF2-40B4-BE49-F238E27FC236}">
                <a16:creationId xmlns:a16="http://schemas.microsoft.com/office/drawing/2014/main" id="{2B30C86D-5A07-48BC-9C9D-6F9A2DB1E9E1}"/>
              </a:ext>
            </a:extLst>
          </p:cNvPr>
          <p:cNvSpPr/>
          <p:nvPr/>
        </p:nvSpPr>
        <p:spPr>
          <a:xfrm rot="10800000" flipV="1">
            <a:off x="555710" y="106482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032258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9FF209-11EE-4A3F-9685-A155FECD0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47AF11-F208-4FDA-9E19-D6CA347213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85974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E82FA1-02B7-467E-9F16-D178149407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2/18/2021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389247-FB8A-4494-859B-B3754B02A5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CA5B62-3338-46A5-B381-A63B88CB0D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‹N°›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23DA7759-3209-4FE2-96D1-4EEDD81E9EA0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1460DAD-8769-4C9F-9C8C-BB0443909D76}"/>
              </a:ext>
            </a:extLst>
          </p:cNvPr>
          <p:cNvSpPr/>
          <p:nvPr/>
        </p:nvSpPr>
        <p:spPr>
          <a:xfrm flipH="1">
            <a:off x="123536" y="5717905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86981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4C0001-5D76-45A0-A9F4-7172BDDD5D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1462C4-0E4B-4DB7-A8BF-FE55142760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A5F313-1240-47AE-A026-7F349292B5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2/18/2021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448158-6132-4335-B8E1-F6A8963837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94C5B6-1598-48B4-9B3A-3078FDBE90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‹N°›</a:t>
            </a:fld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FEDBDD32-D3EE-4848-A112-BA814D4631CD}"/>
              </a:ext>
            </a:extLst>
          </p:cNvPr>
          <p:cNvSpPr/>
          <p:nvPr/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Arc 9">
            <a:extLst>
              <a:ext uri="{FF2B5EF4-FFF2-40B4-BE49-F238E27FC236}">
                <a16:creationId xmlns:a16="http://schemas.microsoft.com/office/drawing/2014/main" id="{61350361-843C-49D0-BD6A-ECDBA3842BA0}"/>
              </a:ext>
            </a:extLst>
          </p:cNvPr>
          <p:cNvSpPr/>
          <p:nvPr/>
        </p:nvSpPr>
        <p:spPr>
          <a:xfrm rot="10800000" flipV="1">
            <a:off x="555710" y="106482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524523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ABFD05-2CB2-4A7E-89E7-57615BA82B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9532B8-D460-476D-816F-725E8D96C0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F7120F-70AF-4ED5-B364-3AA55C6B44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D8B65F-F709-469F-9961-4D01896CAA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2/18/2021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81C6BC-B23D-48BC-AD44-654DDB8D01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00D60B-86A1-479D-BCE8-06D2C3DBC9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‹N°›</a:t>
            </a:fld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B4EC5136-99DA-40B5-8F79-5C3A56D38BA1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4F8FB775-26C4-41BA-837C-4478D48D2157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963243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92983E-E761-4429-9203-7FE8B2DB6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21E9B7-62BE-49BA-AC6B-55250D6627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41A3FD-B90A-4C31-BD6B-581F9E2E0E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0D1D55-B722-4968-B171-AF3B462DDA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71085A8-02C2-4E7F-935E-5AEECBAD19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A8A5018-8A77-40E8-B159-4894ECF228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2/18/2021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AD79441-8908-4461-9FDD-BCE6388370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8D29F7D-B101-4950-A2C0-F350FB26D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‹N°›</a:t>
            </a:fld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62D7398-9A79-4B24-9C7D-F0DEED57C70B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07F28CD-1873-4E36-A064-2D25E0A85017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29556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11BF3-02E8-4EB7-818E-652B82CF2C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54D3190-B78C-42F1-9D62-F523886BBE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2/18/2021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A381C40-F9FC-4D58-8508-F0632DF5A0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01CBCC-4CC2-49BD-B155-01E0F4D79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‹N°›</a:t>
            </a:fld>
            <a:endParaRPr lang="en-US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DC13EF9C-0B5A-4364-91AA-E5DD5B536E54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8F674475-6327-490A-BD7F-084F5C07F2E4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215396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7024287-C9B9-48AC-8E4D-A282DE2F44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2/18/2021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D34C9A2-75A7-4164-B3B8-E6A9D60BA0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BE73CE-2859-4D49-A9EC-26AF3FBDF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‹N°›</a:t>
            </a:fld>
            <a:endParaRPr lang="en-US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AA5ED585-FEBB-4DAD-84C0-97BEE6C360C3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EF6AC352-A720-4DB3-87CA-A33B0607CA2F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217795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FFC812-4DB6-4F98-9404-29C191D3BA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F0855E-0CD6-47DD-B648-4C84C783D7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50082B-17D7-4D61-8AEB-81517D85D2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A70783-FF31-4C4E-9196-EB169B2097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2/18/2021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92E260-747D-40FD-A062-9DD5E6835A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7E50A0-1E05-49C5-88C9-462677512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‹N°›</a:t>
            </a:fld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2C155C63-9F58-4422-B669-F97486280671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385DBA62-0EDB-47AA-86C7-90463BC9B308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88759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1D7521-E43D-41D1-B458-26B20DC6DD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2472CF2-2653-4B98-A416-D7A0A860EC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EF87F5-0B10-4AC7-9599-F088C5E796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A07CB7-0520-4D64-B76C-C31AC55783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2/18/2021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EEB226-AD45-45DF-AAB5-5513AE732A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E96AEB-9481-4CCE-B110-FEDD334835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‹N°›</a:t>
            </a:fld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6BA9707F-7BCE-464F-BF45-E216527084EE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BC589723-2CC8-49D1-B4E1-36FECED6A2D7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13783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F6E5D1-6D19-4E7F-9B4E-42326B7716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AD2A06C-F91A-4ADC-9CD2-61F0A4D7EE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43AA9A-2280-4F63-8B3D-20742AE690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2/18/2021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0D986B-E58E-43B6-8A80-FFA9D8F748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140D36-2E71-4F27-967F-7A3E4C6EE1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‹N°›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C1609904-5327-4D2C-A445-B270A00F3B5F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30FC7BEC-08C5-4D95-9C84-B48BC8AD1C94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503118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81FEA3D-0C7F-45CD-B6A0-942F707B363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8B8A12-BCE6-4D03-A637-1DEC8924BE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49755-9FF4-428A-AEB7-1A64774667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2/18/2021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141836-11E2-49FD-877D-53B74514A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D24C42-4B05-4EEF-BE14-29041EC9C0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‹N°›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5BADDEB1-F604-408B-B02A-A2814606E6AF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D8DF7987-332F-4D6C-81C3-990F39C76C96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45701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7EC5685-19F1-49DA-ADE5-D5D32F165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FC0A4D-22A1-4554-B5DE-887974F4DF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9D5CDC-F2CE-410E-AD13-DDC235C71C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cap="none" spc="0" baseline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82EDB8D0-98ED-4B86-9D5F-E61ADC70144D}" type="datetimeFigureOut">
              <a:rPr lang="en-US" smtClean="0"/>
              <a:pPr/>
              <a:t>2/18/2021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40CD45-794A-4BB0-A427-0CE61AEAF4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cap="none" spc="0" baseline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B3AB91-9588-4071-92D2-364F4A6ED0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cap="none" spc="0" baseline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4854181D-6920-4594-9A5D-6CE56DC9F8B2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35603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0" r:id="rId1"/>
    <p:sldLayoutId id="2147483771" r:id="rId2"/>
    <p:sldLayoutId id="2147483772" r:id="rId3"/>
    <p:sldLayoutId id="2147483773" r:id="rId4"/>
    <p:sldLayoutId id="2147483774" r:id="rId5"/>
    <p:sldLayoutId id="2147483768" r:id="rId6"/>
    <p:sldLayoutId id="2147483764" r:id="rId7"/>
    <p:sldLayoutId id="2147483765" r:id="rId8"/>
    <p:sldLayoutId id="2147483766" r:id="rId9"/>
    <p:sldLayoutId id="2147483767" r:id="rId10"/>
    <p:sldLayoutId id="214748376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3">
            <a:extLst>
              <a:ext uri="{FF2B5EF4-FFF2-40B4-BE49-F238E27FC236}">
                <a16:creationId xmlns:a16="http://schemas.microsoft.com/office/drawing/2014/main" id="{D4906370-1564-49FA-A802-58546B3922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9" cy="686646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 descr="Motif d'eau abstrait avec mélange de couleurs orange et rouge avec du bleu">
            <a:extLst>
              <a:ext uri="{FF2B5EF4-FFF2-40B4-BE49-F238E27FC236}">
                <a16:creationId xmlns:a16="http://schemas.microsoft.com/office/drawing/2014/main" id="{A3C402AF-AD27-4BA6-9981-966892EF69F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5000"/>
          </a:blip>
          <a:srcRect t="14329" b="2942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2" name="Oval 15">
            <a:extLst>
              <a:ext uri="{FF2B5EF4-FFF2-40B4-BE49-F238E27FC236}">
                <a16:creationId xmlns:a16="http://schemas.microsoft.com/office/drawing/2014/main" id="{EF640709-BDFD-453B-B75D-6212E7A870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11500" y="370600"/>
            <a:ext cx="5923842" cy="5923842"/>
          </a:xfrm>
          <a:prstGeom prst="ellipse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B514EF7-2691-4766-984E-57702D9E12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77192" y="1032483"/>
            <a:ext cx="5037616" cy="2982360"/>
          </a:xfrm>
        </p:spPr>
        <p:txBody>
          <a:bodyPr>
            <a:normAutofit/>
          </a:bodyPr>
          <a:lstStyle/>
          <a:p>
            <a:r>
              <a:rPr lang="fr-FR" sz="5400" dirty="0"/>
              <a:t>Le</a:t>
            </a:r>
          </a:p>
          <a:p>
            <a:r>
              <a:rPr lang="fr-FR" sz="5400" dirty="0"/>
              <a:t>Réchauffement climatique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FB9CE45-D21F-4937-9AC3-5CD59FED9F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77192" y="4106918"/>
            <a:ext cx="5037616" cy="1655762"/>
          </a:xfrm>
        </p:spPr>
        <p:txBody>
          <a:bodyPr>
            <a:normAutofit/>
          </a:bodyPr>
          <a:lstStyle/>
          <a:p>
            <a:r>
              <a:rPr lang="fr-FR" dirty="0"/>
              <a:t>L’effet de serre</a:t>
            </a:r>
          </a:p>
        </p:txBody>
      </p:sp>
      <p:sp>
        <p:nvSpPr>
          <p:cNvPr id="23" name="Arc 17">
            <a:extLst>
              <a:ext uri="{FF2B5EF4-FFF2-40B4-BE49-F238E27FC236}">
                <a16:creationId xmlns:a16="http://schemas.microsoft.com/office/drawing/2014/main" id="{B4019478-3FDC-438C-8848-1D7DA864AF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9366740" flipV="1">
            <a:off x="2607299" y="8363"/>
            <a:ext cx="6816262" cy="6816262"/>
          </a:xfrm>
          <a:prstGeom prst="arc">
            <a:avLst>
              <a:gd name="adj1" fmla="val 16200000"/>
              <a:gd name="adj2" fmla="val 20401595"/>
            </a:avLst>
          </a:prstGeom>
          <a:ln w="127000" cap="rnd">
            <a:solidFill>
              <a:schemeClr val="accent4">
                <a:alpha val="9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FE406479-1D57-4209-B128-3C81746247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53400" y="4609861"/>
            <a:ext cx="873032" cy="84934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039498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97A0B11-79AA-4DA9-B988-07EA8437B7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Qu’est-ce qu’une « serre »?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ED6FCA9-AD30-4240-9706-19BCF8E3B7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3870" y="1690688"/>
            <a:ext cx="10515600" cy="3859742"/>
          </a:xfrm>
        </p:spPr>
        <p:txBody>
          <a:bodyPr/>
          <a:lstStyle/>
          <a:p>
            <a:r>
              <a:rPr lang="fr-FR" dirty="0"/>
              <a:t>Une serre permet de tenir au chaud les plantes en hiver.</a:t>
            </a:r>
          </a:p>
          <a:p>
            <a:r>
              <a:rPr lang="fr-FR" dirty="0"/>
              <a:t>Elle retient la chaleur des rayons du Soleil.</a:t>
            </a:r>
          </a:p>
        </p:txBody>
      </p:sp>
      <p:pic>
        <p:nvPicPr>
          <p:cNvPr id="4098" name="Picture 2" descr="Résultat de recherche d'images pour &quot;fonctionnement d'une serre&quot;">
            <a:extLst>
              <a:ext uri="{FF2B5EF4-FFF2-40B4-BE49-F238E27FC236}">
                <a16:creationId xmlns:a16="http://schemas.microsoft.com/office/drawing/2014/main" id="{445CD12C-7B5B-489B-BF88-6D4E8E13C1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3840" y="2632034"/>
            <a:ext cx="4000500" cy="4000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Résultat de recherche d'images pour &quot;fonctionnement d'une serre shemas&quot;">
            <a:extLst>
              <a:ext uri="{FF2B5EF4-FFF2-40B4-BE49-F238E27FC236}">
                <a16:creationId xmlns:a16="http://schemas.microsoft.com/office/drawing/2014/main" id="{E7BB3B16-9E89-4119-B1CF-9DB34E5B77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707" y="2632034"/>
            <a:ext cx="6294011" cy="3859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6353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67D671-138E-4234-B524-DD935481DB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5665" y="365125"/>
            <a:ext cx="11670030" cy="1325563"/>
          </a:xfrm>
        </p:spPr>
        <p:txBody>
          <a:bodyPr>
            <a:normAutofit/>
          </a:bodyPr>
          <a:lstStyle/>
          <a:p>
            <a:r>
              <a:rPr lang="fr-FR" sz="3600" dirty="0"/>
              <a:t>L’effet de serre : un phénomène naturel avant tout</a:t>
            </a:r>
          </a:p>
        </p:txBody>
      </p:sp>
      <p:pic>
        <p:nvPicPr>
          <p:cNvPr id="8" name="Espace réservé du contenu 7">
            <a:extLst>
              <a:ext uri="{FF2B5EF4-FFF2-40B4-BE49-F238E27FC236}">
                <a16:creationId xmlns:a16="http://schemas.microsoft.com/office/drawing/2014/main" id="{749CEFFA-3FBA-4ED6-8B29-D91757680ED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665" y="1245870"/>
            <a:ext cx="9154086" cy="5372735"/>
          </a:xfr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6B401BFF-1DF4-44EA-96D3-0E287B1E8AC9}"/>
              </a:ext>
            </a:extLst>
          </p:cNvPr>
          <p:cNvSpPr txBox="1"/>
          <p:nvPr/>
        </p:nvSpPr>
        <p:spPr>
          <a:xfrm>
            <a:off x="8686800" y="1817370"/>
            <a:ext cx="322953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0" i="0" dirty="0">
                <a:solidFill>
                  <a:srgbClr val="000000"/>
                </a:solidFill>
                <a:effectLst/>
                <a:latin typeface="montserratlight"/>
              </a:rPr>
              <a:t>Les principaux composants de l’air sont : la vapeur d’eau (H</a:t>
            </a:r>
            <a:r>
              <a:rPr lang="fr-FR" b="0" i="0" u="none" strike="noStrike" baseline="-25000" dirty="0">
                <a:solidFill>
                  <a:srgbClr val="000000"/>
                </a:solidFill>
                <a:effectLst/>
                <a:latin typeface="montserratlight"/>
              </a:rPr>
              <a:t>2</a:t>
            </a:r>
            <a:r>
              <a:rPr lang="fr-FR" b="0" i="0" dirty="0">
                <a:solidFill>
                  <a:srgbClr val="000000"/>
                </a:solidFill>
                <a:effectLst/>
                <a:latin typeface="montserratlight"/>
              </a:rPr>
              <a:t>O), le dioxyde de carbone (CO</a:t>
            </a:r>
            <a:r>
              <a:rPr lang="fr-FR" b="0" i="0" u="none" strike="noStrike" baseline="-25000" dirty="0">
                <a:solidFill>
                  <a:srgbClr val="000000"/>
                </a:solidFill>
                <a:effectLst/>
                <a:latin typeface="montserratlight"/>
              </a:rPr>
              <a:t>2</a:t>
            </a:r>
            <a:r>
              <a:rPr lang="fr-FR" b="0" i="0" dirty="0">
                <a:solidFill>
                  <a:srgbClr val="000000"/>
                </a:solidFill>
                <a:effectLst/>
                <a:latin typeface="montserratlight"/>
              </a:rPr>
              <a:t>), le méthane (CH</a:t>
            </a:r>
            <a:r>
              <a:rPr lang="fr-FR" b="0" i="0" u="none" strike="noStrike" baseline="-25000" dirty="0">
                <a:solidFill>
                  <a:srgbClr val="000000"/>
                </a:solidFill>
                <a:effectLst/>
                <a:latin typeface="montserratlight"/>
              </a:rPr>
              <a:t>4</a:t>
            </a:r>
            <a:r>
              <a:rPr lang="fr-FR" b="0" i="0" dirty="0">
                <a:solidFill>
                  <a:srgbClr val="000000"/>
                </a:solidFill>
                <a:effectLst/>
                <a:latin typeface="montserratlight"/>
              </a:rPr>
              <a:t>), le protoxyde d’azote (N</a:t>
            </a:r>
            <a:r>
              <a:rPr lang="fr-FR" b="0" i="0" u="none" strike="noStrike" baseline="-25000" dirty="0">
                <a:solidFill>
                  <a:srgbClr val="000000"/>
                </a:solidFill>
                <a:effectLst/>
                <a:latin typeface="montserratlight"/>
              </a:rPr>
              <a:t>2</a:t>
            </a:r>
            <a:r>
              <a:rPr lang="fr-FR" b="0" i="0" dirty="0">
                <a:solidFill>
                  <a:srgbClr val="000000"/>
                </a:solidFill>
                <a:effectLst/>
                <a:latin typeface="montserratlight"/>
              </a:rPr>
              <a:t>O) ou encore l’ozone (O</a:t>
            </a:r>
            <a:r>
              <a:rPr lang="fr-FR" b="0" i="0" u="none" strike="noStrike" baseline="-25000" dirty="0">
                <a:solidFill>
                  <a:srgbClr val="000000"/>
                </a:solidFill>
                <a:effectLst/>
                <a:latin typeface="montserratlight"/>
              </a:rPr>
              <a:t>3</a:t>
            </a:r>
            <a:r>
              <a:rPr lang="fr-FR" b="0" i="0" dirty="0">
                <a:solidFill>
                  <a:srgbClr val="000000"/>
                </a:solidFill>
                <a:effectLst/>
                <a:latin typeface="montserratlight"/>
              </a:rPr>
              <a:t>).</a:t>
            </a:r>
            <a:br>
              <a:rPr lang="fr-FR" dirty="0"/>
            </a:br>
            <a:r>
              <a:rPr lang="fr-FR" b="0" i="0" dirty="0">
                <a:solidFill>
                  <a:srgbClr val="000000"/>
                </a:solidFill>
                <a:effectLst/>
                <a:latin typeface="montserratlight"/>
              </a:rPr>
              <a:t>Le rôle de l’effet de serre dans la régulation du climat est essentiel car s’il n’existait pas, la température terrestre moyenne serait non pas de 14°C, tel qu’actuellement, mais de -18°C.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047412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2E1D5B9-6980-459C-903D-41F595FBC3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Qu’est-ce que le réchauffement climatique?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86445DA-1970-49B0-AEE7-2B83543C7B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0169"/>
            <a:ext cx="5505450" cy="5132706"/>
          </a:xfrm>
        </p:spPr>
        <p:txBody>
          <a:bodyPr>
            <a:normAutofit/>
          </a:bodyPr>
          <a:lstStyle/>
          <a:p>
            <a:r>
              <a:rPr lang="fr-FR" dirty="0"/>
              <a:t>Les gaz tels que le CO2 ou sont présents naturellement dans l’air et permettent à la Terre d’avoir une température moyenne de 15 degrés.</a:t>
            </a:r>
          </a:p>
          <a:p>
            <a:r>
              <a:rPr lang="fr-FR" dirty="0"/>
              <a:t>Mais l’activité humaine produit plus de CO2 que nécessaire : c’est ce qui provoque le réchauffement climatique.</a:t>
            </a:r>
          </a:p>
          <a:p>
            <a:r>
              <a:rPr lang="fr-FR" dirty="0"/>
              <a:t>Plus il y a de CO2 dans l’air, plus il absorbe de chaleur, plus il fait chaud.</a:t>
            </a:r>
          </a:p>
        </p:txBody>
      </p:sp>
      <p:pic>
        <p:nvPicPr>
          <p:cNvPr id="2050" name="Picture 2" descr="Résultat de recherche d'images pour &quot;l'effet de serre et réchauffemeny&quot;">
            <a:extLst>
              <a:ext uri="{FF2B5EF4-FFF2-40B4-BE49-F238E27FC236}">
                <a16:creationId xmlns:a16="http://schemas.microsoft.com/office/drawing/2014/main" id="{8AD7B87E-DEC7-4FA7-8071-BD39170601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8944" y="1360169"/>
            <a:ext cx="4745355" cy="5349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43882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7C84465-0074-4602-88E7-96CFE16B34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D’où vient ce surplus de gaz à effet de Serre? (CO2?)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5382D9B-0C54-4DB2-A0BF-F84A3F8E89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580" y="2161910"/>
            <a:ext cx="4271010" cy="3859742"/>
          </a:xfrm>
        </p:spPr>
        <p:txBody>
          <a:bodyPr>
            <a:normAutofit lnSpcReduction="10000"/>
          </a:bodyPr>
          <a:lstStyle/>
          <a:p>
            <a:r>
              <a:rPr lang="fr-FR" dirty="0"/>
              <a:t>Les usines</a:t>
            </a:r>
          </a:p>
          <a:p>
            <a:endParaRPr lang="fr-FR" dirty="0"/>
          </a:p>
          <a:p>
            <a:r>
              <a:rPr lang="fr-FR" dirty="0"/>
              <a:t>Les transports (voitures, bateaux, avions…)</a:t>
            </a:r>
          </a:p>
          <a:p>
            <a:endParaRPr lang="fr-FR" dirty="0"/>
          </a:p>
          <a:p>
            <a:r>
              <a:rPr lang="fr-FR" dirty="0"/>
              <a:t>Le chauffage</a:t>
            </a:r>
          </a:p>
          <a:p>
            <a:endParaRPr lang="fr-FR" dirty="0"/>
          </a:p>
          <a:p>
            <a:r>
              <a:rPr lang="fr-FR" dirty="0"/>
              <a:t>Incinérateurs d’ordures</a:t>
            </a:r>
          </a:p>
          <a:p>
            <a:endParaRPr lang="fr-FR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F327F919-0375-4D7A-8724-7BB72896D1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309" y="1378083"/>
            <a:ext cx="6646862" cy="5114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6908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535043C-1685-450F-8881-940AFB51C8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6760" y="0"/>
            <a:ext cx="10515600" cy="1325563"/>
          </a:xfrm>
        </p:spPr>
        <p:txBody>
          <a:bodyPr/>
          <a:lstStyle/>
          <a:p>
            <a:r>
              <a:rPr lang="fr-FR" dirty="0"/>
              <a:t>Quelles sont les conséquences?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14674D3-F4CE-4D80-9C8F-D4B6E2E7D6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6260" y="1141359"/>
            <a:ext cx="5539740" cy="3859742"/>
          </a:xfrm>
        </p:spPr>
        <p:txBody>
          <a:bodyPr>
            <a:noAutofit/>
          </a:bodyPr>
          <a:lstStyle/>
          <a:p>
            <a:r>
              <a:rPr lang="fr-FR" sz="2400" dirty="0"/>
              <a:t>Hausse du niveau des mers</a:t>
            </a:r>
          </a:p>
          <a:p>
            <a:r>
              <a:rPr lang="fr-FR" sz="2400" dirty="0"/>
              <a:t>Évènements climatiques extrêmes (tempêtes, sècheresse)</a:t>
            </a:r>
          </a:p>
          <a:p>
            <a:r>
              <a:rPr lang="fr-FR" sz="2400" dirty="0"/>
              <a:t>Hausse de la température (+2degrés d’ici 100 ans)</a:t>
            </a:r>
          </a:p>
          <a:p>
            <a:r>
              <a:rPr lang="fr-FR" sz="2400" dirty="0"/>
              <a:t>Les océans absorbent le CO2 : disparition de certains poissons</a:t>
            </a:r>
          </a:p>
          <a:p>
            <a:r>
              <a:rPr lang="fr-FR" sz="2400" dirty="0"/>
              <a:t>Des périodes de sécheresse plus longues</a:t>
            </a:r>
          </a:p>
          <a:p>
            <a:r>
              <a:rPr lang="fr-FR" sz="2400" dirty="0"/>
              <a:t>Disparition de certains animaux (ours polaire)</a:t>
            </a:r>
          </a:p>
          <a:p>
            <a:r>
              <a:rPr lang="fr-FR" sz="2400" dirty="0"/>
              <a:t>Fonte des glaces</a:t>
            </a:r>
          </a:p>
        </p:txBody>
      </p:sp>
      <p:pic>
        <p:nvPicPr>
          <p:cNvPr id="3076" name="Picture 4" descr="Résultat de recherche d'images pour &quot;changement climatique conséquences&quot;">
            <a:extLst>
              <a:ext uri="{FF2B5EF4-FFF2-40B4-BE49-F238E27FC236}">
                <a16:creationId xmlns:a16="http://schemas.microsoft.com/office/drawing/2014/main" id="{618467DD-64BA-4B64-AA05-8CB12904C3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7314" y="1856899"/>
            <a:ext cx="5222266" cy="3144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13866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18E20E6-BD58-4E44-AE0E-334BFF1045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140" y="272097"/>
            <a:ext cx="11586210" cy="1325563"/>
          </a:xfrm>
        </p:spPr>
        <p:txBody>
          <a:bodyPr/>
          <a:lstStyle/>
          <a:p>
            <a:r>
              <a:rPr lang="fr-FR" dirty="0"/>
              <a:t>Comment limiter le réchauffement climatique?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F618A69-563F-4E44-91AD-906E3C9D0D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450" y="1597660"/>
            <a:ext cx="6499860" cy="4895215"/>
          </a:xfrm>
        </p:spPr>
        <p:txBody>
          <a:bodyPr/>
          <a:lstStyle/>
          <a:p>
            <a:r>
              <a:rPr lang="fr-FR" dirty="0"/>
              <a:t>Se déplacer le plus possible à pied ou à vélo, prendre les transports en commun ou faire du covoiturage pour diminuer le trafic.</a:t>
            </a:r>
          </a:p>
          <a:p>
            <a:r>
              <a:rPr lang="fr-FR" dirty="0"/>
              <a:t>Consommer des aliments près de chez soi (moins de transports).</a:t>
            </a:r>
          </a:p>
          <a:p>
            <a:r>
              <a:rPr lang="fr-FR" dirty="0"/>
              <a:t>Créer des énergies dites renouvelables (éoliennes, panneaux solaires </a:t>
            </a:r>
            <a:r>
              <a:rPr lang="fr-FR" dirty="0" err="1"/>
              <a:t>etc</a:t>
            </a:r>
            <a:r>
              <a:rPr lang="fr-FR" dirty="0"/>
              <a:t>).</a:t>
            </a:r>
          </a:p>
          <a:p>
            <a:r>
              <a:rPr lang="fr-FR" dirty="0"/>
              <a:t>Réduire ses déchets ( comme limiter les emballages)</a:t>
            </a:r>
          </a:p>
          <a:p>
            <a:endParaRPr lang="fr-FR" dirty="0"/>
          </a:p>
        </p:txBody>
      </p:sp>
      <p:pic>
        <p:nvPicPr>
          <p:cNvPr id="6146" name="Picture 2" descr="Résultat de recherche d'images pour &quot;énergies renouvelables&quot;">
            <a:extLst>
              <a:ext uri="{FF2B5EF4-FFF2-40B4-BE49-F238E27FC236}">
                <a16:creationId xmlns:a16="http://schemas.microsoft.com/office/drawing/2014/main" id="{C751A574-1AEE-46FF-9BB7-2DB3721B61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6620" y="1690688"/>
            <a:ext cx="4697730" cy="3518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9692459"/>
      </p:ext>
    </p:extLst>
  </p:cSld>
  <p:clrMapOvr>
    <a:masterClrMapping/>
  </p:clrMapOvr>
</p:sld>
</file>

<file path=ppt/theme/theme1.xml><?xml version="1.0" encoding="utf-8"?>
<a:theme xmlns:a="http://schemas.openxmlformats.org/drawingml/2006/main" name="ShapesVTI">
  <a:themeElements>
    <a:clrScheme name="Shapes">
      <a:dk1>
        <a:sysClr val="windowText" lastClr="000000"/>
      </a:dk1>
      <a:lt1>
        <a:sysClr val="window" lastClr="FFFFFF"/>
      </a:lt1>
      <a:dk2>
        <a:srgbClr val="281B10"/>
      </a:dk2>
      <a:lt2>
        <a:srgbClr val="FFF9F5"/>
      </a:lt2>
      <a:accent1>
        <a:srgbClr val="EE7661"/>
      </a:accent1>
      <a:accent2>
        <a:srgbClr val="4E91F0"/>
      </a:accent2>
      <a:accent3>
        <a:srgbClr val="5B5260"/>
      </a:accent3>
      <a:accent4>
        <a:srgbClr val="2CC3B4"/>
      </a:accent4>
      <a:accent5>
        <a:srgbClr val="C097F8"/>
      </a:accent5>
      <a:accent6>
        <a:srgbClr val="FF9514"/>
      </a:accent6>
      <a:hlink>
        <a:srgbClr val="E50CBC"/>
      </a:hlink>
      <a:folHlink>
        <a:srgbClr val="6257FF"/>
      </a:folHlink>
    </a:clrScheme>
    <a:fontScheme name="Festival">
      <a:majorFont>
        <a:latin typeface="Aharoni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hapesVTI" id="{C78D20FD-A872-4243-8597-B534C62538FF}" vid="{7CAFCCF9-7834-41D6-B6AB-7D225A18A4E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337</Words>
  <Application>Microsoft Office PowerPoint</Application>
  <PresentationFormat>Grand écran</PresentationFormat>
  <Paragraphs>33</Paragraphs>
  <Slides>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3" baseType="lpstr">
      <vt:lpstr>Aharoni</vt:lpstr>
      <vt:lpstr>Arial</vt:lpstr>
      <vt:lpstr>Avenir Next LT Pro</vt:lpstr>
      <vt:lpstr>Calibri</vt:lpstr>
      <vt:lpstr>montserratlight</vt:lpstr>
      <vt:lpstr>ShapesVTI</vt:lpstr>
      <vt:lpstr>Le Réchauffement climatique</vt:lpstr>
      <vt:lpstr> Qu’est-ce qu’une « serre »?</vt:lpstr>
      <vt:lpstr>L’effet de serre : un phénomène naturel avant tout</vt:lpstr>
      <vt:lpstr>Qu’est-ce que le réchauffement climatique?</vt:lpstr>
      <vt:lpstr>D’où vient ce surplus de gaz à effet de Serre? (CO2?)</vt:lpstr>
      <vt:lpstr>Quelles sont les conséquences?</vt:lpstr>
      <vt:lpstr>Comment limiter le réchauffement climatique?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 Réchauffement climatique</dc:title>
  <dc:creator>Solène Ezingeard</dc:creator>
  <cp:lastModifiedBy>Solène Ezingeard</cp:lastModifiedBy>
  <cp:revision>5</cp:revision>
  <dcterms:created xsi:type="dcterms:W3CDTF">2021-02-18T16:13:36Z</dcterms:created>
  <dcterms:modified xsi:type="dcterms:W3CDTF">2021-02-18T16:58:07Z</dcterms:modified>
</cp:coreProperties>
</file>