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75" r:id="rId2"/>
    <p:sldId id="513" r:id="rId3"/>
    <p:sldId id="597" r:id="rId4"/>
    <p:sldId id="500" r:id="rId5"/>
    <p:sldId id="611" r:id="rId6"/>
    <p:sldId id="276" r:id="rId7"/>
    <p:sldId id="746" r:id="rId8"/>
    <p:sldId id="747" r:id="rId9"/>
    <p:sldId id="748" r:id="rId10"/>
    <p:sldId id="749" r:id="rId11"/>
    <p:sldId id="619" r:id="rId12"/>
    <p:sldId id="966" r:id="rId13"/>
    <p:sldId id="965" r:id="rId14"/>
    <p:sldId id="967" r:id="rId15"/>
    <p:sldId id="968" r:id="rId16"/>
    <p:sldId id="969" r:id="rId17"/>
    <p:sldId id="970" r:id="rId18"/>
    <p:sldId id="971" r:id="rId19"/>
    <p:sldId id="972" r:id="rId20"/>
    <p:sldId id="973" r:id="rId21"/>
    <p:sldId id="964" r:id="rId22"/>
    <p:sldId id="975" r:id="rId23"/>
    <p:sldId id="976" r:id="rId24"/>
    <p:sldId id="977" r:id="rId25"/>
    <p:sldId id="978" r:id="rId26"/>
    <p:sldId id="979" r:id="rId27"/>
    <p:sldId id="980" r:id="rId28"/>
    <p:sldId id="1050" r:id="rId29"/>
    <p:sldId id="284" r:id="rId30"/>
    <p:sldId id="986" r:id="rId31"/>
    <p:sldId id="987" r:id="rId32"/>
    <p:sldId id="988" r:id="rId33"/>
    <p:sldId id="989" r:id="rId34"/>
    <p:sldId id="990" r:id="rId35"/>
    <p:sldId id="991" r:id="rId36"/>
    <p:sldId id="1001" r:id="rId37"/>
    <p:sldId id="1002" r:id="rId38"/>
    <p:sldId id="1003" r:id="rId39"/>
    <p:sldId id="1004" r:id="rId40"/>
    <p:sldId id="1005" r:id="rId41"/>
    <p:sldId id="1006" r:id="rId42"/>
    <p:sldId id="1007" r:id="rId43"/>
    <p:sldId id="1041" r:id="rId44"/>
    <p:sldId id="698" r:id="rId45"/>
    <p:sldId id="1033" r:id="rId46"/>
    <p:sldId id="1034" r:id="rId47"/>
    <p:sldId id="1035" r:id="rId48"/>
    <p:sldId id="1043" r:id="rId49"/>
    <p:sldId id="1044" r:id="rId50"/>
    <p:sldId id="1032" r:id="rId51"/>
    <p:sldId id="699" r:id="rId52"/>
    <p:sldId id="1014" r:id="rId53"/>
    <p:sldId id="711" r:id="rId54"/>
    <p:sldId id="1045" r:id="rId55"/>
    <p:sldId id="712" r:id="rId56"/>
    <p:sldId id="1046" r:id="rId57"/>
    <p:sldId id="716" r:id="rId58"/>
    <p:sldId id="1019" r:id="rId59"/>
    <p:sldId id="1020" r:id="rId60"/>
    <p:sldId id="1021" r:id="rId61"/>
    <p:sldId id="1047" r:id="rId62"/>
    <p:sldId id="1025" r:id="rId63"/>
    <p:sldId id="1031" r:id="rId64"/>
    <p:sldId id="1048" r:id="rId6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6600"/>
    <a:srgbClr val="00FF00"/>
    <a:srgbClr val="9933FF"/>
    <a:srgbClr val="3333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0" autoAdjust="0"/>
    <p:restoredTop sz="95407" autoAdjust="0"/>
  </p:normalViewPr>
  <p:slideViewPr>
    <p:cSldViewPr snapToGrid="0">
      <p:cViewPr varScale="1">
        <p:scale>
          <a:sx n="94" d="100"/>
          <a:sy n="94" d="100"/>
        </p:scale>
        <p:origin x="141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13/07/2021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D1505-4D8E-436A-A16D-F36004EF4BFB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770C-7AB3-45D4-A299-E01ADF25289A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C324A-37B6-4AD3-ADA8-A0A10A058CC3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077EA-5956-4902-A9BB-5920F08519C4}" type="datetime1">
              <a:rPr lang="fr-FR" smtClean="0"/>
              <a:t>13/07/2021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6F1F-B7F9-412C-837E-617A7213F7F8}" type="datetime1">
              <a:rPr lang="fr-FR" smtClean="0"/>
              <a:t>13/07/2021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29D8-4059-427C-A959-881DE49708C4}" type="datetime1">
              <a:rPr lang="fr-FR" smtClean="0"/>
              <a:t>13/07/2021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DB4C8-161D-40EB-96E5-44FB5CEEE597}" type="datetime1">
              <a:rPr lang="fr-FR" smtClean="0"/>
              <a:t>13/07/2021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C72FA-DFF0-407B-91F7-E9B2DCA239D1}" type="datetime1">
              <a:rPr lang="fr-FR" smtClean="0"/>
              <a:t>13/07/2021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BD0D3-870C-4D7F-8D02-1E2C478DCCF4}" type="datetime1">
              <a:rPr lang="fr-FR" smtClean="0"/>
              <a:t>13/07/2021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8829-AD3D-4934-8E03-76537FB4FF8D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0F37-041B-4E19-ABBD-CCF955420459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F6EA9-A66E-4A54-98D2-87703E551C3B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C359E26-B4CA-4C88-A99B-82A003F67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024A2A-2A63-4A62-8422-2CA72141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0437" y="657814"/>
            <a:ext cx="2520812" cy="170935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187614" y="2415384"/>
            <a:ext cx="9816772" cy="18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 de 10 en 10 le plus loin possible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347C02D-77A5-43A1-ADD5-4596526A4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13616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1DFC71-B163-4081-ACDC-B0329F6DCA08}"/>
              </a:ext>
            </a:extLst>
          </p:cNvPr>
          <p:cNvSpPr/>
          <p:nvPr/>
        </p:nvSpPr>
        <p:spPr>
          <a:xfrm>
            <a:off x="152400" y="2050036"/>
            <a:ext cx="4634364" cy="5824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7 – 3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5 – 2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8 – 1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9 – 4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60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60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069324" y="152400"/>
            <a:ext cx="1970276" cy="133604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731202" y="743011"/>
            <a:ext cx="966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Ecris le résultat de ce calcul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119D0AA-CC53-46DD-BD30-3F689F477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226288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21B0A7-05B3-4CBA-94DC-2A0230A87E10}"/>
              </a:ext>
            </a:extLst>
          </p:cNvPr>
          <p:cNvSpPr txBox="1"/>
          <p:nvPr/>
        </p:nvSpPr>
        <p:spPr>
          <a:xfrm>
            <a:off x="2265773" y="173811"/>
            <a:ext cx="8470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du car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65F2329-E52A-442A-87F9-CFC8EEDE1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870" y="2148821"/>
            <a:ext cx="7016038" cy="391865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247928" y="790523"/>
            <a:ext cx="105059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2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maitresse va raconter une histoire, tu devras dire le nombre de personne dans le car à la fin de l’histoire.</a:t>
            </a:r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915F746-27D9-450A-B28A-8CFE122A2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75415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21B0A7-05B3-4CBA-94DC-2A0230A87E10}"/>
              </a:ext>
            </a:extLst>
          </p:cNvPr>
          <p:cNvSpPr txBox="1"/>
          <p:nvPr/>
        </p:nvSpPr>
        <p:spPr>
          <a:xfrm>
            <a:off x="1828537" y="609600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Cahier des nombres</a:t>
            </a: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DCD10C3-3E2E-4B30-A59A-7DA431A165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535"/>
          <a:stretch/>
        </p:blipFill>
        <p:spPr>
          <a:xfrm>
            <a:off x="10298769" y="260327"/>
            <a:ext cx="1804330" cy="1412400"/>
          </a:xfrm>
          <a:prstGeom prst="rect">
            <a:avLst/>
          </a:prstGeom>
        </p:spPr>
      </p:pic>
      <p:sp>
        <p:nvSpPr>
          <p:cNvPr id="19" name="Sous-titre 24">
            <a:extLst>
              <a:ext uri="{FF2B5EF4-FFF2-40B4-BE49-F238E27FC236}">
                <a16:creationId xmlns:a16="http://schemas.microsoft.com/office/drawing/2014/main" id="{57DA6AA2-9EDD-4FAD-ADBB-0D0FDE37F460}"/>
              </a:ext>
            </a:extLst>
          </p:cNvPr>
          <p:cNvSpPr txBox="1">
            <a:spLocks/>
          </p:cNvSpPr>
          <p:nvPr/>
        </p:nvSpPr>
        <p:spPr>
          <a:xfrm>
            <a:off x="2794014" y="1389608"/>
            <a:ext cx="6603972" cy="830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500" dirty="0">
                <a:latin typeface="Cursive standard" pitchFamily="2" charset="0"/>
              </a:rPr>
              <a:t>Je cherche toutes les représentations possibles du</a:t>
            </a:r>
          </a:p>
          <a:p>
            <a:pPr marL="0" indent="0">
              <a:buNone/>
            </a:pPr>
            <a:endParaRPr lang="fr-FR" sz="25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105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dirty="0">
              <a:latin typeface="Cursive standard" pitchFamily="2" charset="0"/>
            </a:endParaRPr>
          </a:p>
        </p:txBody>
      </p:sp>
      <p:sp>
        <p:nvSpPr>
          <p:cNvPr id="21" name="Sous-titre 24">
            <a:extLst>
              <a:ext uri="{FF2B5EF4-FFF2-40B4-BE49-F238E27FC236}">
                <a16:creationId xmlns:a16="http://schemas.microsoft.com/office/drawing/2014/main" id="{33D35D92-4D60-4AB0-91E3-D3B280D3775B}"/>
              </a:ext>
            </a:extLst>
          </p:cNvPr>
          <p:cNvSpPr txBox="1">
            <a:spLocks/>
          </p:cNvSpPr>
          <p:nvPr/>
        </p:nvSpPr>
        <p:spPr>
          <a:xfrm>
            <a:off x="3244406" y="1749027"/>
            <a:ext cx="6603972" cy="830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500" dirty="0">
                <a:latin typeface="Cursive standard" pitchFamily="2" charset="0"/>
              </a:rPr>
              <a:t>nombre 17.</a:t>
            </a:r>
          </a:p>
          <a:p>
            <a:pPr marL="0" indent="0">
              <a:buNone/>
            </a:pPr>
            <a:endParaRPr lang="fr-FR" sz="25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105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dirty="0">
              <a:latin typeface="Cursive standar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D96219-9E5F-4A47-9845-68FC71A38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7442" y="2339883"/>
            <a:ext cx="5732421" cy="426411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F9980A0-B002-40A5-8DE4-7976C8580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4050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A5C285C-2DA9-44B2-A449-6B98FCC34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0437" y="657814"/>
            <a:ext cx="2520812" cy="170935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025842" y="2322982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Compte de 10 en 10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 plus loin possible.</a:t>
            </a:r>
          </a:p>
        </p:txBody>
      </p:sp>
      <p:grpSp>
        <p:nvGrpSpPr>
          <p:cNvPr id="7" name="Group 6357">
            <a:extLst>
              <a:ext uri="{FF2B5EF4-FFF2-40B4-BE49-F238E27FC236}">
                <a16:creationId xmlns:a16="http://schemas.microsoft.com/office/drawing/2014/main" id="{B1B0A292-D649-44CD-8521-177C94DD1EC5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10" name="Shape 19">
              <a:extLst>
                <a:ext uri="{FF2B5EF4-FFF2-40B4-BE49-F238E27FC236}">
                  <a16:creationId xmlns:a16="http://schemas.microsoft.com/office/drawing/2014/main" id="{819DD47E-58AA-4950-9FBA-BEC7DBD1FECC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1" name="Shape 21">
              <a:extLst>
                <a:ext uri="{FF2B5EF4-FFF2-40B4-BE49-F238E27FC236}">
                  <a16:creationId xmlns:a16="http://schemas.microsoft.com/office/drawing/2014/main" id="{CF1B6D30-F5F6-4769-86FA-0B5BA83924A7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88FF2BA-88EF-4A93-A6FC-F4AC019B5E3F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12182A6-5694-49F4-B85B-5EB944E82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483020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598238" y="381000"/>
            <a:ext cx="2520812" cy="170935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025842" y="1825913"/>
            <a:ext cx="96656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Combien de jetons manque-t-il pour aller à 10 ?</a:t>
            </a:r>
          </a:p>
        </p:txBody>
      </p:sp>
      <p:grpSp>
        <p:nvGrpSpPr>
          <p:cNvPr id="7" name="Group 6357">
            <a:extLst>
              <a:ext uri="{FF2B5EF4-FFF2-40B4-BE49-F238E27FC236}">
                <a16:creationId xmlns:a16="http://schemas.microsoft.com/office/drawing/2014/main" id="{B1B0A292-D649-44CD-8521-177C94DD1EC5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10" name="Shape 19">
              <a:extLst>
                <a:ext uri="{FF2B5EF4-FFF2-40B4-BE49-F238E27FC236}">
                  <a16:creationId xmlns:a16="http://schemas.microsoft.com/office/drawing/2014/main" id="{819DD47E-58AA-4950-9FBA-BEC7DBD1FECC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1" name="Shape 21">
              <a:extLst>
                <a:ext uri="{FF2B5EF4-FFF2-40B4-BE49-F238E27FC236}">
                  <a16:creationId xmlns:a16="http://schemas.microsoft.com/office/drawing/2014/main" id="{CF1B6D30-F5F6-4769-86FA-0B5BA83924A7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88FF2BA-88EF-4A93-A6FC-F4AC019B5E3F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6F65C9B-4B06-483C-99FF-74EC288E6F20}"/>
              </a:ext>
            </a:extLst>
          </p:cNvPr>
          <p:cNvSpPr/>
          <p:nvPr/>
        </p:nvSpPr>
        <p:spPr>
          <a:xfrm>
            <a:off x="3501555" y="3914311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0619786-80C3-4672-977C-C2A0C7874C0B}"/>
              </a:ext>
            </a:extLst>
          </p:cNvPr>
          <p:cNvSpPr/>
          <p:nvPr/>
        </p:nvSpPr>
        <p:spPr>
          <a:xfrm>
            <a:off x="6177177" y="4352521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325F4A6-02F6-4C11-AAE2-30D08114555F}"/>
              </a:ext>
            </a:extLst>
          </p:cNvPr>
          <p:cNvSpPr/>
          <p:nvPr/>
        </p:nvSpPr>
        <p:spPr>
          <a:xfrm>
            <a:off x="4160133" y="4854902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6A6A2B4-D520-4FE1-B294-C6CC58F18C38}"/>
              </a:ext>
            </a:extLst>
          </p:cNvPr>
          <p:cNvSpPr/>
          <p:nvPr/>
        </p:nvSpPr>
        <p:spPr>
          <a:xfrm>
            <a:off x="4839366" y="4362016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895DF5C7-8466-4992-8D92-3416C50EAB6C}"/>
              </a:ext>
            </a:extLst>
          </p:cNvPr>
          <p:cNvSpPr/>
          <p:nvPr/>
        </p:nvSpPr>
        <p:spPr>
          <a:xfrm>
            <a:off x="7119050" y="3642122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20EBEBF-26AE-462F-96F4-D04760C92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517894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598238" y="381000"/>
            <a:ext cx="2520812" cy="170935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025842" y="1825913"/>
            <a:ext cx="96656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Combien de jetons manque-t-il pour aller à 10 ?</a:t>
            </a:r>
          </a:p>
        </p:txBody>
      </p:sp>
      <p:grpSp>
        <p:nvGrpSpPr>
          <p:cNvPr id="7" name="Group 6357">
            <a:extLst>
              <a:ext uri="{FF2B5EF4-FFF2-40B4-BE49-F238E27FC236}">
                <a16:creationId xmlns:a16="http://schemas.microsoft.com/office/drawing/2014/main" id="{B1B0A292-D649-44CD-8521-177C94DD1EC5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10" name="Shape 19">
              <a:extLst>
                <a:ext uri="{FF2B5EF4-FFF2-40B4-BE49-F238E27FC236}">
                  <a16:creationId xmlns:a16="http://schemas.microsoft.com/office/drawing/2014/main" id="{819DD47E-58AA-4950-9FBA-BEC7DBD1FECC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1" name="Shape 21">
              <a:extLst>
                <a:ext uri="{FF2B5EF4-FFF2-40B4-BE49-F238E27FC236}">
                  <a16:creationId xmlns:a16="http://schemas.microsoft.com/office/drawing/2014/main" id="{CF1B6D30-F5F6-4769-86FA-0B5BA83924A7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88FF2BA-88EF-4A93-A6FC-F4AC019B5E3F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6F65C9B-4B06-483C-99FF-74EC288E6F20}"/>
              </a:ext>
            </a:extLst>
          </p:cNvPr>
          <p:cNvSpPr/>
          <p:nvPr/>
        </p:nvSpPr>
        <p:spPr>
          <a:xfrm>
            <a:off x="3236861" y="4140336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0619786-80C3-4672-977C-C2A0C7874C0B}"/>
              </a:ext>
            </a:extLst>
          </p:cNvPr>
          <p:cNvSpPr/>
          <p:nvPr/>
        </p:nvSpPr>
        <p:spPr>
          <a:xfrm>
            <a:off x="5833001" y="4896441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325F4A6-02F6-4C11-AAE2-30D08114555F}"/>
              </a:ext>
            </a:extLst>
          </p:cNvPr>
          <p:cNvSpPr/>
          <p:nvPr/>
        </p:nvSpPr>
        <p:spPr>
          <a:xfrm>
            <a:off x="4057680" y="3810728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6A6A2B4-D520-4FE1-B294-C6CC58F18C38}"/>
              </a:ext>
            </a:extLst>
          </p:cNvPr>
          <p:cNvSpPr/>
          <p:nvPr/>
        </p:nvSpPr>
        <p:spPr>
          <a:xfrm>
            <a:off x="4843861" y="4853547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895DF5C7-8466-4992-8D92-3416C50EAB6C}"/>
              </a:ext>
            </a:extLst>
          </p:cNvPr>
          <p:cNvSpPr/>
          <p:nvPr/>
        </p:nvSpPr>
        <p:spPr>
          <a:xfrm>
            <a:off x="7895992" y="4499063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16450AE-33B4-4872-9860-F50577D1D596}"/>
              </a:ext>
            </a:extLst>
          </p:cNvPr>
          <p:cNvSpPr/>
          <p:nvPr/>
        </p:nvSpPr>
        <p:spPr>
          <a:xfrm>
            <a:off x="6394239" y="3938900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F2A677D-C778-4A90-8D51-E181CDBA9D59}"/>
              </a:ext>
            </a:extLst>
          </p:cNvPr>
          <p:cNvSpPr/>
          <p:nvPr/>
        </p:nvSpPr>
        <p:spPr>
          <a:xfrm>
            <a:off x="8899234" y="4106033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B1046F7-56C6-4D7F-B8BF-2FE4E2CD9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974598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598238" y="381000"/>
            <a:ext cx="2520812" cy="170935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025842" y="1825913"/>
            <a:ext cx="96656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Combien de jetons manque-t-il pour aller à 10 ?</a:t>
            </a:r>
          </a:p>
        </p:txBody>
      </p:sp>
      <p:grpSp>
        <p:nvGrpSpPr>
          <p:cNvPr id="7" name="Group 6357">
            <a:extLst>
              <a:ext uri="{FF2B5EF4-FFF2-40B4-BE49-F238E27FC236}">
                <a16:creationId xmlns:a16="http://schemas.microsoft.com/office/drawing/2014/main" id="{B1B0A292-D649-44CD-8521-177C94DD1EC5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10" name="Shape 19">
              <a:extLst>
                <a:ext uri="{FF2B5EF4-FFF2-40B4-BE49-F238E27FC236}">
                  <a16:creationId xmlns:a16="http://schemas.microsoft.com/office/drawing/2014/main" id="{819DD47E-58AA-4950-9FBA-BEC7DBD1FECC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1" name="Shape 21">
              <a:extLst>
                <a:ext uri="{FF2B5EF4-FFF2-40B4-BE49-F238E27FC236}">
                  <a16:creationId xmlns:a16="http://schemas.microsoft.com/office/drawing/2014/main" id="{CF1B6D30-F5F6-4769-86FA-0B5BA83924A7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88FF2BA-88EF-4A93-A6FC-F4AC019B5E3F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325F4A6-02F6-4C11-AAE2-30D08114555F}"/>
              </a:ext>
            </a:extLst>
          </p:cNvPr>
          <p:cNvSpPr/>
          <p:nvPr/>
        </p:nvSpPr>
        <p:spPr>
          <a:xfrm>
            <a:off x="4057680" y="3810728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6A6A2B4-D520-4FE1-B294-C6CC58F18C38}"/>
              </a:ext>
            </a:extLst>
          </p:cNvPr>
          <p:cNvSpPr/>
          <p:nvPr/>
        </p:nvSpPr>
        <p:spPr>
          <a:xfrm>
            <a:off x="4843861" y="4853547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16450AE-33B4-4872-9860-F50577D1D596}"/>
              </a:ext>
            </a:extLst>
          </p:cNvPr>
          <p:cNvSpPr/>
          <p:nvPr/>
        </p:nvSpPr>
        <p:spPr>
          <a:xfrm>
            <a:off x="6394239" y="3938900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23AA2D8-C87C-4A93-AE5E-EC05EBE9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98418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Les doubles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Quel est le double de 3 ?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DC02A96-51AF-4888-A3A7-BBFF5A639099}"/>
              </a:ext>
            </a:extLst>
          </p:cNvPr>
          <p:cNvSpPr/>
          <p:nvPr/>
        </p:nvSpPr>
        <p:spPr>
          <a:xfrm>
            <a:off x="3815168" y="3762602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23DD9A2-930B-4705-8109-3FB216BE7AA4}"/>
              </a:ext>
            </a:extLst>
          </p:cNvPr>
          <p:cNvSpPr/>
          <p:nvPr/>
        </p:nvSpPr>
        <p:spPr>
          <a:xfrm>
            <a:off x="4601349" y="4805421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124A53D-894A-476F-9466-3781E072D326}"/>
              </a:ext>
            </a:extLst>
          </p:cNvPr>
          <p:cNvSpPr/>
          <p:nvPr/>
        </p:nvSpPr>
        <p:spPr>
          <a:xfrm>
            <a:off x="6151727" y="3890774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92AB17B1-A3C1-40C0-8AFD-4AB3FE27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923012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Les doubles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Quel est le double de 3 ?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DC02A96-51AF-4888-A3A7-BBFF5A639099}"/>
              </a:ext>
            </a:extLst>
          </p:cNvPr>
          <p:cNvSpPr/>
          <p:nvPr/>
        </p:nvSpPr>
        <p:spPr>
          <a:xfrm>
            <a:off x="3815168" y="3762602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23DD9A2-930B-4705-8109-3FB216BE7AA4}"/>
              </a:ext>
            </a:extLst>
          </p:cNvPr>
          <p:cNvSpPr/>
          <p:nvPr/>
        </p:nvSpPr>
        <p:spPr>
          <a:xfrm>
            <a:off x="4601349" y="4805421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124A53D-894A-476F-9466-3781E072D326}"/>
              </a:ext>
            </a:extLst>
          </p:cNvPr>
          <p:cNvSpPr/>
          <p:nvPr/>
        </p:nvSpPr>
        <p:spPr>
          <a:xfrm>
            <a:off x="6151727" y="3890774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074BA3A-F0A6-4050-997B-9FA659FCD932}"/>
              </a:ext>
            </a:extLst>
          </p:cNvPr>
          <p:cNvSpPr/>
          <p:nvPr/>
        </p:nvSpPr>
        <p:spPr>
          <a:xfrm>
            <a:off x="7387259" y="3816366"/>
            <a:ext cx="547136" cy="59061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A20855D-B1B4-4518-AFA4-923D77774BC3}"/>
              </a:ext>
            </a:extLst>
          </p:cNvPr>
          <p:cNvSpPr/>
          <p:nvPr/>
        </p:nvSpPr>
        <p:spPr>
          <a:xfrm>
            <a:off x="8173440" y="4859185"/>
            <a:ext cx="547136" cy="59061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1D65414-AF2D-4865-9154-6332018DACBE}"/>
              </a:ext>
            </a:extLst>
          </p:cNvPr>
          <p:cNvSpPr/>
          <p:nvPr/>
        </p:nvSpPr>
        <p:spPr>
          <a:xfrm>
            <a:off x="9723818" y="3944538"/>
            <a:ext cx="547136" cy="59061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33AA5DD-7DC9-4C02-B588-0C5AE4998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121292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Les doubles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Quel est le double de 2 ?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09908EF-A425-482A-B5FF-4BF94B4A6A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3744" y="3537546"/>
            <a:ext cx="3129311" cy="2121979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9867B754-F166-4DF7-B361-81B034E46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670534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Les doubles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Quel est le double de 2 ?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E6193AD-6502-4F3A-8111-7B01A13BB84F}"/>
              </a:ext>
            </a:extLst>
          </p:cNvPr>
          <p:cNvSpPr/>
          <p:nvPr/>
        </p:nvSpPr>
        <p:spPr>
          <a:xfrm>
            <a:off x="3815168" y="3762602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DE093E5-6015-4268-BCF5-75CE1211D39A}"/>
              </a:ext>
            </a:extLst>
          </p:cNvPr>
          <p:cNvSpPr/>
          <p:nvPr/>
        </p:nvSpPr>
        <p:spPr>
          <a:xfrm>
            <a:off x="4601349" y="4805421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B542F60B-9C83-42E5-8CB7-A4CF6AC09F47}"/>
              </a:ext>
            </a:extLst>
          </p:cNvPr>
          <p:cNvSpPr/>
          <p:nvPr/>
        </p:nvSpPr>
        <p:spPr>
          <a:xfrm>
            <a:off x="5820869" y="3762602"/>
            <a:ext cx="547136" cy="59061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4C190EB-8B8A-4BB7-95D8-4445F87DD768}"/>
              </a:ext>
            </a:extLst>
          </p:cNvPr>
          <p:cNvSpPr/>
          <p:nvPr/>
        </p:nvSpPr>
        <p:spPr>
          <a:xfrm>
            <a:off x="6607050" y="4805421"/>
            <a:ext cx="547136" cy="59061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5153CFD-7F3C-4C94-B142-9CD85312A4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15996" y="381000"/>
            <a:ext cx="2520812" cy="170935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7C3E11B-F0FE-44F9-B16C-16B6826A1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755415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Les doubles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Quel est le double de 1 ?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328479-DB78-474A-B8B9-E00727D008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3744" y="3537546"/>
            <a:ext cx="3129311" cy="2121979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4D1D170-38B5-4231-BF90-5E5F07013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223298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Les doubles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Quel est le double de 2 ?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DE093E5-6015-4268-BCF5-75CE1211D39A}"/>
              </a:ext>
            </a:extLst>
          </p:cNvPr>
          <p:cNvSpPr/>
          <p:nvPr/>
        </p:nvSpPr>
        <p:spPr>
          <a:xfrm>
            <a:off x="4601349" y="4805421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4C190EB-8B8A-4BB7-95D8-4445F87DD768}"/>
              </a:ext>
            </a:extLst>
          </p:cNvPr>
          <p:cNvSpPr/>
          <p:nvPr/>
        </p:nvSpPr>
        <p:spPr>
          <a:xfrm>
            <a:off x="6607050" y="4805421"/>
            <a:ext cx="547136" cy="59061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893BE95-3F72-4272-B660-4DD5EC3F38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15996" y="381000"/>
            <a:ext cx="2520812" cy="170935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EAC74DC-2E5D-470F-91D2-432064E36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713500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Les doubles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Quel est le double de 4 ?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389761-C856-4E28-85BD-DB0E22BADE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3744" y="3537546"/>
            <a:ext cx="3129311" cy="2121979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F6928E5-24E3-4B5B-B989-AC79E242C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562604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Les doubles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Quel est le double de 2 ?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E6193AD-6502-4F3A-8111-7B01A13BB84F}"/>
              </a:ext>
            </a:extLst>
          </p:cNvPr>
          <p:cNvSpPr/>
          <p:nvPr/>
        </p:nvSpPr>
        <p:spPr>
          <a:xfrm>
            <a:off x="3815168" y="3762602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DE093E5-6015-4268-BCF5-75CE1211D39A}"/>
              </a:ext>
            </a:extLst>
          </p:cNvPr>
          <p:cNvSpPr/>
          <p:nvPr/>
        </p:nvSpPr>
        <p:spPr>
          <a:xfrm>
            <a:off x="4601349" y="4805421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3E305AE-9E80-4E24-B9DF-AF5B2730CC1A}"/>
              </a:ext>
            </a:extLst>
          </p:cNvPr>
          <p:cNvSpPr/>
          <p:nvPr/>
        </p:nvSpPr>
        <p:spPr>
          <a:xfrm>
            <a:off x="4764248" y="3668822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4796757-F39C-4EC9-A824-763320EE14EE}"/>
              </a:ext>
            </a:extLst>
          </p:cNvPr>
          <p:cNvSpPr/>
          <p:nvPr/>
        </p:nvSpPr>
        <p:spPr>
          <a:xfrm>
            <a:off x="5550429" y="4711641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7C93207-6EC7-419E-AEEE-C013A1BFF124}"/>
              </a:ext>
            </a:extLst>
          </p:cNvPr>
          <p:cNvGrpSpPr/>
          <p:nvPr/>
        </p:nvGrpSpPr>
        <p:grpSpPr>
          <a:xfrm rot="1274580">
            <a:off x="6431676" y="3682111"/>
            <a:ext cx="2325872" cy="1683735"/>
            <a:chOff x="6431676" y="3682111"/>
            <a:chExt cx="2325872" cy="1683735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542F60B-9C83-42E5-8CB7-A4CF6AC09F47}"/>
                </a:ext>
              </a:extLst>
            </p:cNvPr>
            <p:cNvSpPr/>
            <p:nvPr/>
          </p:nvSpPr>
          <p:spPr>
            <a:xfrm rot="3777674">
              <a:off x="6453414" y="3754153"/>
              <a:ext cx="547136" cy="59061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04C190EB-8B8A-4BB7-95D8-4445F87DD768}"/>
                </a:ext>
              </a:extLst>
            </p:cNvPr>
            <p:cNvSpPr/>
            <p:nvPr/>
          </p:nvSpPr>
          <p:spPr>
            <a:xfrm rot="3777674">
              <a:off x="7239595" y="4796972"/>
              <a:ext cx="547136" cy="59061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FE840F9D-E015-43AD-B08D-95498FD7CC66}"/>
                </a:ext>
              </a:extLst>
            </p:cNvPr>
            <p:cNvSpPr/>
            <p:nvPr/>
          </p:nvSpPr>
          <p:spPr>
            <a:xfrm rot="3777674">
              <a:off x="7402494" y="3660373"/>
              <a:ext cx="547136" cy="59061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FD06BFE-E98F-4B5C-8DF0-A9BF8E5AEE83}"/>
                </a:ext>
              </a:extLst>
            </p:cNvPr>
            <p:cNvSpPr/>
            <p:nvPr/>
          </p:nvSpPr>
          <p:spPr>
            <a:xfrm rot="3777674">
              <a:off x="8188675" y="4703192"/>
              <a:ext cx="547136" cy="59061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60BFDE6A-9198-4D6A-81CD-A77EFC758E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15996" y="381000"/>
            <a:ext cx="2520812" cy="1709357"/>
          </a:xfrm>
          <a:prstGeom prst="rect">
            <a:avLst/>
          </a:prstGeom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EC16F70-9901-45E0-9779-F152C23BC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166134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Les doubles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Quel est le double de 5 ?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1CE12A-2374-47F5-B028-39D7DE7DB9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3744" y="3537546"/>
            <a:ext cx="3129311" cy="2121979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5A03AC7-6154-4FC9-ADC0-8186D4D8C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526409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Les doubles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Quel est le double de 5 ?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E6193AD-6502-4F3A-8111-7B01A13BB84F}"/>
              </a:ext>
            </a:extLst>
          </p:cNvPr>
          <p:cNvSpPr/>
          <p:nvPr/>
        </p:nvSpPr>
        <p:spPr>
          <a:xfrm>
            <a:off x="3815168" y="3762602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DE093E5-6015-4268-BCF5-75CE1211D39A}"/>
              </a:ext>
            </a:extLst>
          </p:cNvPr>
          <p:cNvSpPr/>
          <p:nvPr/>
        </p:nvSpPr>
        <p:spPr>
          <a:xfrm>
            <a:off x="4601349" y="4805421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3E305AE-9E80-4E24-B9DF-AF5B2730CC1A}"/>
              </a:ext>
            </a:extLst>
          </p:cNvPr>
          <p:cNvSpPr/>
          <p:nvPr/>
        </p:nvSpPr>
        <p:spPr>
          <a:xfrm>
            <a:off x="4764248" y="3668822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4796757-F39C-4EC9-A824-763320EE14EE}"/>
              </a:ext>
            </a:extLst>
          </p:cNvPr>
          <p:cNvSpPr/>
          <p:nvPr/>
        </p:nvSpPr>
        <p:spPr>
          <a:xfrm>
            <a:off x="5550429" y="4711641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7C93207-6EC7-419E-AEEE-C013A1BFF124}"/>
              </a:ext>
            </a:extLst>
          </p:cNvPr>
          <p:cNvGrpSpPr/>
          <p:nvPr/>
        </p:nvGrpSpPr>
        <p:grpSpPr>
          <a:xfrm rot="1274580">
            <a:off x="6431676" y="3682111"/>
            <a:ext cx="2325872" cy="1683735"/>
            <a:chOff x="6431676" y="3682111"/>
            <a:chExt cx="2325872" cy="1683735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542F60B-9C83-42E5-8CB7-A4CF6AC09F47}"/>
                </a:ext>
              </a:extLst>
            </p:cNvPr>
            <p:cNvSpPr/>
            <p:nvPr/>
          </p:nvSpPr>
          <p:spPr>
            <a:xfrm rot="3777674">
              <a:off x="6453414" y="3754153"/>
              <a:ext cx="547136" cy="59061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04C190EB-8B8A-4BB7-95D8-4445F87DD768}"/>
                </a:ext>
              </a:extLst>
            </p:cNvPr>
            <p:cNvSpPr/>
            <p:nvPr/>
          </p:nvSpPr>
          <p:spPr>
            <a:xfrm rot="3777674">
              <a:off x="7239595" y="4796972"/>
              <a:ext cx="547136" cy="59061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FE840F9D-E015-43AD-B08D-95498FD7CC66}"/>
                </a:ext>
              </a:extLst>
            </p:cNvPr>
            <p:cNvSpPr/>
            <p:nvPr/>
          </p:nvSpPr>
          <p:spPr>
            <a:xfrm rot="3777674">
              <a:off x="7402494" y="3660373"/>
              <a:ext cx="547136" cy="59061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FD06BFE-E98F-4B5C-8DF0-A9BF8E5AEE83}"/>
                </a:ext>
              </a:extLst>
            </p:cNvPr>
            <p:cNvSpPr/>
            <p:nvPr/>
          </p:nvSpPr>
          <p:spPr>
            <a:xfrm rot="3777674">
              <a:off x="8188675" y="4703192"/>
              <a:ext cx="547136" cy="59061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Ellipse 15">
            <a:extLst>
              <a:ext uri="{FF2B5EF4-FFF2-40B4-BE49-F238E27FC236}">
                <a16:creationId xmlns:a16="http://schemas.microsoft.com/office/drawing/2014/main" id="{83A1B07B-3174-41C2-8D2E-B21ABE5B0115}"/>
              </a:ext>
            </a:extLst>
          </p:cNvPr>
          <p:cNvSpPr/>
          <p:nvPr/>
        </p:nvSpPr>
        <p:spPr>
          <a:xfrm>
            <a:off x="3371157" y="4683322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646C9DB2-F02B-46A5-B329-7A5E8E394E2E}"/>
              </a:ext>
            </a:extLst>
          </p:cNvPr>
          <p:cNvSpPr/>
          <p:nvPr/>
        </p:nvSpPr>
        <p:spPr>
          <a:xfrm rot="5052254">
            <a:off x="8695284" y="4175284"/>
            <a:ext cx="547136" cy="59061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748A638-9AD5-4A47-A856-F34B8D87D7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15996" y="381000"/>
            <a:ext cx="2520812" cy="1709357"/>
          </a:xfrm>
          <a:prstGeom prst="rect">
            <a:avLst/>
          </a:prstGeom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A6E0820-72B2-43CF-8D21-12AE28E82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638714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2822" y="1841626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Ecris le nombre dicté par la maitresse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5342373" y="532004"/>
            <a:ext cx="2051685" cy="1391243"/>
          </a:xfrm>
          <a:prstGeom prst="rect">
            <a:avLst/>
          </a:prstGeom>
        </p:spPr>
      </p:pic>
      <p:pic>
        <p:nvPicPr>
          <p:cNvPr id="16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18F176C4-8F31-48F4-A629-96E19337D9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2055934-D2D0-4727-B558-3D10114D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77599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Je vous dis un nombre,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Ajoute  2 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5F287C-1878-461B-AE8E-A078A1AD1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3744" y="3537546"/>
            <a:ext cx="3129311" cy="2121979"/>
          </a:xfrm>
          <a:prstGeom prst="rect">
            <a:avLst/>
          </a:prstGeom>
        </p:spPr>
      </p:pic>
      <p:pic>
        <p:nvPicPr>
          <p:cNvPr id="7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C6A673E-D1B8-40D0-B88F-5FDF5D4268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9CC69E6F-B1E8-46DF-9C34-559D14F6230A}"/>
              </a:ext>
            </a:extLst>
          </p:cNvPr>
          <p:cNvSpPr/>
          <p:nvPr/>
        </p:nvSpPr>
        <p:spPr>
          <a:xfrm>
            <a:off x="1952346" y="1653701"/>
            <a:ext cx="2098781" cy="1519897"/>
          </a:xfrm>
          <a:prstGeom prst="wedgeEllipseCallout">
            <a:avLst>
              <a:gd name="adj1" fmla="val -40324"/>
              <a:gd name="adj2" fmla="val 545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0" dirty="0">
                <a:solidFill>
                  <a:schemeClr val="accent6"/>
                </a:solidFill>
                <a:latin typeface="Lobster Two" panose="02000506000000020003" pitchFamily="50" charset="0"/>
              </a:rPr>
              <a:t>7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BB50D28-128C-4FF0-80DC-A773A76BE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535805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Je vous dis un nombre,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Ajoute  2 .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CORRECTION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5F287C-1878-461B-AE8E-A078A1AD1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3744" y="3537546"/>
            <a:ext cx="3129311" cy="2121979"/>
          </a:xfrm>
          <a:prstGeom prst="rect">
            <a:avLst/>
          </a:prstGeom>
        </p:spPr>
      </p:pic>
      <p:pic>
        <p:nvPicPr>
          <p:cNvPr id="7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C6A673E-D1B8-40D0-B88F-5FDF5D4268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9CC69E6F-B1E8-46DF-9C34-559D14F6230A}"/>
              </a:ext>
            </a:extLst>
          </p:cNvPr>
          <p:cNvSpPr/>
          <p:nvPr/>
        </p:nvSpPr>
        <p:spPr>
          <a:xfrm>
            <a:off x="1952346" y="1653701"/>
            <a:ext cx="2098781" cy="1519897"/>
          </a:xfrm>
          <a:prstGeom prst="wedgeEllipseCallout">
            <a:avLst>
              <a:gd name="adj1" fmla="val -40324"/>
              <a:gd name="adj2" fmla="val 545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0" dirty="0">
                <a:solidFill>
                  <a:schemeClr val="accent6"/>
                </a:solidFill>
                <a:latin typeface="Lobster Two" panose="02000506000000020003" pitchFamily="50" charset="0"/>
              </a:rPr>
              <a:t>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C4A457-FE5F-4C3F-BEC7-5DDA577A49E5}"/>
              </a:ext>
            </a:extLst>
          </p:cNvPr>
          <p:cNvSpPr/>
          <p:nvPr/>
        </p:nvSpPr>
        <p:spPr>
          <a:xfrm>
            <a:off x="5536142" y="3998370"/>
            <a:ext cx="9753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72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9</a:t>
            </a:r>
            <a:endParaRPr lang="fr-FR" sz="7200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CE3DD05-5678-4D3F-B5BC-BE89CCC0A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7396070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Je vous dis un nombre,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Ajoute  2 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5F287C-1878-461B-AE8E-A078A1AD1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3744" y="3537546"/>
            <a:ext cx="3129311" cy="2121979"/>
          </a:xfrm>
          <a:prstGeom prst="rect">
            <a:avLst/>
          </a:prstGeom>
        </p:spPr>
      </p:pic>
      <p:pic>
        <p:nvPicPr>
          <p:cNvPr id="7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C6A673E-D1B8-40D0-B88F-5FDF5D4268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9CC69E6F-B1E8-46DF-9C34-559D14F6230A}"/>
              </a:ext>
            </a:extLst>
          </p:cNvPr>
          <p:cNvSpPr/>
          <p:nvPr/>
        </p:nvSpPr>
        <p:spPr>
          <a:xfrm>
            <a:off x="1952346" y="1653701"/>
            <a:ext cx="2098781" cy="1519897"/>
          </a:xfrm>
          <a:prstGeom prst="wedgeEllipseCallout">
            <a:avLst>
              <a:gd name="adj1" fmla="val -40324"/>
              <a:gd name="adj2" fmla="val 545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0" dirty="0">
                <a:solidFill>
                  <a:schemeClr val="accent6"/>
                </a:solidFill>
                <a:latin typeface="Lobster Two" panose="02000506000000020003" pitchFamily="50" charset="0"/>
              </a:rPr>
              <a:t>13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18CA97E-215A-4DEC-8577-7FCE5CE59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8187536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Je vous dis un nombre,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Ajoute  2 .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CORRECTION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5F287C-1878-461B-AE8E-A078A1AD1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3744" y="3537546"/>
            <a:ext cx="3129311" cy="2121979"/>
          </a:xfrm>
          <a:prstGeom prst="rect">
            <a:avLst/>
          </a:prstGeom>
        </p:spPr>
      </p:pic>
      <p:pic>
        <p:nvPicPr>
          <p:cNvPr id="7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C6A673E-D1B8-40D0-B88F-5FDF5D4268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9CC69E6F-B1E8-46DF-9C34-559D14F6230A}"/>
              </a:ext>
            </a:extLst>
          </p:cNvPr>
          <p:cNvSpPr/>
          <p:nvPr/>
        </p:nvSpPr>
        <p:spPr>
          <a:xfrm>
            <a:off x="1952346" y="1653701"/>
            <a:ext cx="2098781" cy="1519897"/>
          </a:xfrm>
          <a:prstGeom prst="wedgeEllipseCallout">
            <a:avLst>
              <a:gd name="adj1" fmla="val -40324"/>
              <a:gd name="adj2" fmla="val 545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0" dirty="0">
                <a:solidFill>
                  <a:schemeClr val="accent6"/>
                </a:solidFill>
                <a:latin typeface="Lobster Two" panose="02000506000000020003" pitchFamily="50" charset="0"/>
              </a:rPr>
              <a:t>13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C4A457-FE5F-4C3F-BEC7-5DDA577A49E5}"/>
              </a:ext>
            </a:extLst>
          </p:cNvPr>
          <p:cNvSpPr/>
          <p:nvPr/>
        </p:nvSpPr>
        <p:spPr>
          <a:xfrm>
            <a:off x="5130271" y="3998370"/>
            <a:ext cx="18031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72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15</a:t>
            </a:r>
            <a:endParaRPr lang="fr-FR" sz="7200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10BCD39-6C3C-49AD-BEF3-E96A70E17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795522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Je vous dis un nombre,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Ajoute  2 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5F287C-1878-461B-AE8E-A078A1AD1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3744" y="3537546"/>
            <a:ext cx="3129311" cy="2121979"/>
          </a:xfrm>
          <a:prstGeom prst="rect">
            <a:avLst/>
          </a:prstGeom>
        </p:spPr>
      </p:pic>
      <p:pic>
        <p:nvPicPr>
          <p:cNvPr id="7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C6A673E-D1B8-40D0-B88F-5FDF5D4268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9CC69E6F-B1E8-46DF-9C34-559D14F6230A}"/>
              </a:ext>
            </a:extLst>
          </p:cNvPr>
          <p:cNvSpPr/>
          <p:nvPr/>
        </p:nvSpPr>
        <p:spPr>
          <a:xfrm>
            <a:off x="1952346" y="1653701"/>
            <a:ext cx="2098781" cy="1519897"/>
          </a:xfrm>
          <a:prstGeom prst="wedgeEllipseCallout">
            <a:avLst>
              <a:gd name="adj1" fmla="val -40324"/>
              <a:gd name="adj2" fmla="val 545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0" dirty="0">
                <a:solidFill>
                  <a:schemeClr val="accent6"/>
                </a:solidFill>
                <a:latin typeface="Lobster Two" panose="02000506000000020003" pitchFamily="50" charset="0"/>
              </a:rPr>
              <a:t>4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D2B0312-6949-47B1-8A95-12B1556DF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995284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Je vous dis un nombre,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Ajoute  2 .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CORRECTION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5F287C-1878-461B-AE8E-A078A1AD1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3744" y="3537546"/>
            <a:ext cx="3129311" cy="2121979"/>
          </a:xfrm>
          <a:prstGeom prst="rect">
            <a:avLst/>
          </a:prstGeom>
        </p:spPr>
      </p:pic>
      <p:pic>
        <p:nvPicPr>
          <p:cNvPr id="7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C6A673E-D1B8-40D0-B88F-5FDF5D4268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9CC69E6F-B1E8-46DF-9C34-559D14F6230A}"/>
              </a:ext>
            </a:extLst>
          </p:cNvPr>
          <p:cNvSpPr/>
          <p:nvPr/>
        </p:nvSpPr>
        <p:spPr>
          <a:xfrm>
            <a:off x="1952346" y="1653701"/>
            <a:ext cx="2098781" cy="1519897"/>
          </a:xfrm>
          <a:prstGeom prst="wedgeEllipseCallout">
            <a:avLst>
              <a:gd name="adj1" fmla="val -40324"/>
              <a:gd name="adj2" fmla="val 545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0" dirty="0">
                <a:solidFill>
                  <a:schemeClr val="accent6"/>
                </a:solidFill>
                <a:latin typeface="Lobster Two" panose="02000506000000020003" pitchFamily="50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C4A457-FE5F-4C3F-BEC7-5DDA577A49E5}"/>
              </a:ext>
            </a:extLst>
          </p:cNvPr>
          <p:cNvSpPr/>
          <p:nvPr/>
        </p:nvSpPr>
        <p:spPr>
          <a:xfrm>
            <a:off x="5536142" y="3998370"/>
            <a:ext cx="9753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72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E27864D-1140-44E3-A1CC-3C30ACE71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267448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21B0A7-05B3-4CBA-94DC-2A0230A87E10}"/>
              </a:ext>
            </a:extLst>
          </p:cNvPr>
          <p:cNvSpPr txBox="1"/>
          <p:nvPr/>
        </p:nvSpPr>
        <p:spPr>
          <a:xfrm>
            <a:off x="1828537" y="609600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Cahier des nombres</a:t>
            </a: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DCD10C3-3E2E-4B30-A59A-7DA431A165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535"/>
          <a:stretch/>
        </p:blipFill>
        <p:spPr>
          <a:xfrm>
            <a:off x="10298769" y="260327"/>
            <a:ext cx="1804330" cy="1412400"/>
          </a:xfrm>
          <a:prstGeom prst="rect">
            <a:avLst/>
          </a:prstGeom>
        </p:spPr>
      </p:pic>
      <p:sp>
        <p:nvSpPr>
          <p:cNvPr id="19" name="Sous-titre 24">
            <a:extLst>
              <a:ext uri="{FF2B5EF4-FFF2-40B4-BE49-F238E27FC236}">
                <a16:creationId xmlns:a16="http://schemas.microsoft.com/office/drawing/2014/main" id="{57DA6AA2-9EDD-4FAD-ADBB-0D0FDE37F460}"/>
              </a:ext>
            </a:extLst>
          </p:cNvPr>
          <p:cNvSpPr txBox="1">
            <a:spLocks/>
          </p:cNvSpPr>
          <p:nvPr/>
        </p:nvSpPr>
        <p:spPr>
          <a:xfrm>
            <a:off x="2794014" y="1389608"/>
            <a:ext cx="6603972" cy="830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500" dirty="0">
                <a:latin typeface="Cursive standard" pitchFamily="2" charset="0"/>
              </a:rPr>
              <a:t>Je cherche toutes les représentations possibles du</a:t>
            </a:r>
          </a:p>
          <a:p>
            <a:pPr marL="0" indent="0">
              <a:buNone/>
            </a:pPr>
            <a:endParaRPr lang="fr-FR" sz="25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105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dirty="0">
              <a:latin typeface="Cursive standard" pitchFamily="2" charset="0"/>
            </a:endParaRPr>
          </a:p>
        </p:txBody>
      </p:sp>
      <p:sp>
        <p:nvSpPr>
          <p:cNvPr id="21" name="Sous-titre 24">
            <a:extLst>
              <a:ext uri="{FF2B5EF4-FFF2-40B4-BE49-F238E27FC236}">
                <a16:creationId xmlns:a16="http://schemas.microsoft.com/office/drawing/2014/main" id="{33D35D92-4D60-4AB0-91E3-D3B280D3775B}"/>
              </a:ext>
            </a:extLst>
          </p:cNvPr>
          <p:cNvSpPr txBox="1">
            <a:spLocks/>
          </p:cNvSpPr>
          <p:nvPr/>
        </p:nvSpPr>
        <p:spPr>
          <a:xfrm>
            <a:off x="3244406" y="1749027"/>
            <a:ext cx="6603972" cy="830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500" dirty="0">
                <a:latin typeface="Cursive standard" pitchFamily="2" charset="0"/>
              </a:rPr>
              <a:t>nombre 25.</a:t>
            </a:r>
          </a:p>
          <a:p>
            <a:pPr marL="0" indent="0">
              <a:buNone/>
            </a:pPr>
            <a:endParaRPr lang="fr-FR" sz="25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105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dirty="0">
              <a:latin typeface="Cursive standar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D96219-9E5F-4A47-9845-68FC71A38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7442" y="2339883"/>
            <a:ext cx="5732421" cy="426411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88731F-B586-4863-938B-C50351C1A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35885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04133A8-267A-4BE5-8C9B-500123139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9897140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0437" y="657814"/>
            <a:ext cx="2520812" cy="170935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025842" y="2322982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Compte de 10 en 10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 plus loin possible.</a:t>
            </a:r>
          </a:p>
        </p:txBody>
      </p:sp>
      <p:grpSp>
        <p:nvGrpSpPr>
          <p:cNvPr id="7" name="Group 6357">
            <a:extLst>
              <a:ext uri="{FF2B5EF4-FFF2-40B4-BE49-F238E27FC236}">
                <a16:creationId xmlns:a16="http://schemas.microsoft.com/office/drawing/2014/main" id="{B1B0A292-D649-44CD-8521-177C94DD1EC5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10" name="Shape 19">
              <a:extLst>
                <a:ext uri="{FF2B5EF4-FFF2-40B4-BE49-F238E27FC236}">
                  <a16:creationId xmlns:a16="http://schemas.microsoft.com/office/drawing/2014/main" id="{819DD47E-58AA-4950-9FBA-BEC7DBD1FECC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1" name="Shape 21">
              <a:extLst>
                <a:ext uri="{FF2B5EF4-FFF2-40B4-BE49-F238E27FC236}">
                  <a16:creationId xmlns:a16="http://schemas.microsoft.com/office/drawing/2014/main" id="{CF1B6D30-F5F6-4769-86FA-0B5BA83924A7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88FF2BA-88EF-4A93-A6FC-F4AC019B5E3F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FB3CF27-B96E-4C0F-BFDE-7D46DE77C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5418206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598238" y="381000"/>
            <a:ext cx="2520812" cy="170935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025842" y="1825913"/>
            <a:ext cx="96656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Combien de jetons manque-t-il pour aller à 10 ?</a:t>
            </a:r>
          </a:p>
        </p:txBody>
      </p:sp>
      <p:grpSp>
        <p:nvGrpSpPr>
          <p:cNvPr id="7" name="Group 6357">
            <a:extLst>
              <a:ext uri="{FF2B5EF4-FFF2-40B4-BE49-F238E27FC236}">
                <a16:creationId xmlns:a16="http://schemas.microsoft.com/office/drawing/2014/main" id="{B1B0A292-D649-44CD-8521-177C94DD1EC5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10" name="Shape 19">
              <a:extLst>
                <a:ext uri="{FF2B5EF4-FFF2-40B4-BE49-F238E27FC236}">
                  <a16:creationId xmlns:a16="http://schemas.microsoft.com/office/drawing/2014/main" id="{819DD47E-58AA-4950-9FBA-BEC7DBD1FECC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1" name="Shape 21">
              <a:extLst>
                <a:ext uri="{FF2B5EF4-FFF2-40B4-BE49-F238E27FC236}">
                  <a16:creationId xmlns:a16="http://schemas.microsoft.com/office/drawing/2014/main" id="{CF1B6D30-F5F6-4769-86FA-0B5BA83924A7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88FF2BA-88EF-4A93-A6FC-F4AC019B5E3F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6F65C9B-4B06-483C-99FF-74EC288E6F20}"/>
              </a:ext>
            </a:extLst>
          </p:cNvPr>
          <p:cNvSpPr/>
          <p:nvPr/>
        </p:nvSpPr>
        <p:spPr>
          <a:xfrm>
            <a:off x="3501555" y="3914311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0619786-80C3-4672-977C-C2A0C7874C0B}"/>
              </a:ext>
            </a:extLst>
          </p:cNvPr>
          <p:cNvSpPr/>
          <p:nvPr/>
        </p:nvSpPr>
        <p:spPr>
          <a:xfrm>
            <a:off x="6177177" y="4352521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325F4A6-02F6-4C11-AAE2-30D08114555F}"/>
              </a:ext>
            </a:extLst>
          </p:cNvPr>
          <p:cNvSpPr/>
          <p:nvPr/>
        </p:nvSpPr>
        <p:spPr>
          <a:xfrm>
            <a:off x="4160133" y="4854902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6A6A2B4-D520-4FE1-B294-C6CC58F18C38}"/>
              </a:ext>
            </a:extLst>
          </p:cNvPr>
          <p:cNvSpPr/>
          <p:nvPr/>
        </p:nvSpPr>
        <p:spPr>
          <a:xfrm>
            <a:off x="4839366" y="4362016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895DF5C7-8466-4992-8D92-3416C50EAB6C}"/>
              </a:ext>
            </a:extLst>
          </p:cNvPr>
          <p:cNvSpPr/>
          <p:nvPr/>
        </p:nvSpPr>
        <p:spPr>
          <a:xfrm>
            <a:off x="7119050" y="3642122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F609F01-9593-4308-8F0E-9E44DE798B96}"/>
              </a:ext>
            </a:extLst>
          </p:cNvPr>
          <p:cNvSpPr/>
          <p:nvPr/>
        </p:nvSpPr>
        <p:spPr>
          <a:xfrm>
            <a:off x="5585076" y="5420108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E61A585-EEFC-49FB-8E10-4A10AD44C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0845139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598238" y="381000"/>
            <a:ext cx="2520812" cy="170935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025842" y="1825913"/>
            <a:ext cx="96656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Combien de jetons manque-t-il pour aller à 10 ?</a:t>
            </a:r>
          </a:p>
        </p:txBody>
      </p:sp>
      <p:grpSp>
        <p:nvGrpSpPr>
          <p:cNvPr id="7" name="Group 6357">
            <a:extLst>
              <a:ext uri="{FF2B5EF4-FFF2-40B4-BE49-F238E27FC236}">
                <a16:creationId xmlns:a16="http://schemas.microsoft.com/office/drawing/2014/main" id="{B1B0A292-D649-44CD-8521-177C94DD1EC5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10" name="Shape 19">
              <a:extLst>
                <a:ext uri="{FF2B5EF4-FFF2-40B4-BE49-F238E27FC236}">
                  <a16:creationId xmlns:a16="http://schemas.microsoft.com/office/drawing/2014/main" id="{819DD47E-58AA-4950-9FBA-BEC7DBD1FECC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1" name="Shape 21">
              <a:extLst>
                <a:ext uri="{FF2B5EF4-FFF2-40B4-BE49-F238E27FC236}">
                  <a16:creationId xmlns:a16="http://schemas.microsoft.com/office/drawing/2014/main" id="{CF1B6D30-F5F6-4769-86FA-0B5BA83924A7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88FF2BA-88EF-4A93-A6FC-F4AC019B5E3F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6F65C9B-4B06-483C-99FF-74EC288E6F20}"/>
              </a:ext>
            </a:extLst>
          </p:cNvPr>
          <p:cNvSpPr/>
          <p:nvPr/>
        </p:nvSpPr>
        <p:spPr>
          <a:xfrm>
            <a:off x="3236861" y="4140336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0619786-80C3-4672-977C-C2A0C7874C0B}"/>
              </a:ext>
            </a:extLst>
          </p:cNvPr>
          <p:cNvSpPr/>
          <p:nvPr/>
        </p:nvSpPr>
        <p:spPr>
          <a:xfrm>
            <a:off x="5833001" y="4896441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325F4A6-02F6-4C11-AAE2-30D08114555F}"/>
              </a:ext>
            </a:extLst>
          </p:cNvPr>
          <p:cNvSpPr/>
          <p:nvPr/>
        </p:nvSpPr>
        <p:spPr>
          <a:xfrm>
            <a:off x="4057680" y="3810728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6A6A2B4-D520-4FE1-B294-C6CC58F18C38}"/>
              </a:ext>
            </a:extLst>
          </p:cNvPr>
          <p:cNvSpPr/>
          <p:nvPr/>
        </p:nvSpPr>
        <p:spPr>
          <a:xfrm>
            <a:off x="4843861" y="4853547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DED15A8-A3A4-41F9-AEA2-27CE2DB67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5952688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598238" y="381000"/>
            <a:ext cx="2520812" cy="170935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025842" y="1825913"/>
            <a:ext cx="96656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Combien de jetons manque-t-il pour aller à 10 ?</a:t>
            </a:r>
          </a:p>
        </p:txBody>
      </p:sp>
      <p:grpSp>
        <p:nvGrpSpPr>
          <p:cNvPr id="7" name="Group 6357">
            <a:extLst>
              <a:ext uri="{FF2B5EF4-FFF2-40B4-BE49-F238E27FC236}">
                <a16:creationId xmlns:a16="http://schemas.microsoft.com/office/drawing/2014/main" id="{B1B0A292-D649-44CD-8521-177C94DD1EC5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10" name="Shape 19">
              <a:extLst>
                <a:ext uri="{FF2B5EF4-FFF2-40B4-BE49-F238E27FC236}">
                  <a16:creationId xmlns:a16="http://schemas.microsoft.com/office/drawing/2014/main" id="{819DD47E-58AA-4950-9FBA-BEC7DBD1FECC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1" name="Shape 21">
              <a:extLst>
                <a:ext uri="{FF2B5EF4-FFF2-40B4-BE49-F238E27FC236}">
                  <a16:creationId xmlns:a16="http://schemas.microsoft.com/office/drawing/2014/main" id="{CF1B6D30-F5F6-4769-86FA-0B5BA83924A7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88FF2BA-88EF-4A93-A6FC-F4AC019B5E3F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325F4A6-02F6-4C11-AAE2-30D08114555F}"/>
              </a:ext>
            </a:extLst>
          </p:cNvPr>
          <p:cNvSpPr/>
          <p:nvPr/>
        </p:nvSpPr>
        <p:spPr>
          <a:xfrm>
            <a:off x="4057680" y="3810728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6A6A2B4-D520-4FE1-B294-C6CC58F18C38}"/>
              </a:ext>
            </a:extLst>
          </p:cNvPr>
          <p:cNvSpPr/>
          <p:nvPr/>
        </p:nvSpPr>
        <p:spPr>
          <a:xfrm>
            <a:off x="4843861" y="4853547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16450AE-33B4-4872-9860-F50577D1D596}"/>
              </a:ext>
            </a:extLst>
          </p:cNvPr>
          <p:cNvSpPr/>
          <p:nvPr/>
        </p:nvSpPr>
        <p:spPr>
          <a:xfrm>
            <a:off x="6394239" y="3938900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04040A0-E2D4-447A-A68E-DC91E8B21D0B}"/>
              </a:ext>
            </a:extLst>
          </p:cNvPr>
          <p:cNvSpPr/>
          <p:nvPr/>
        </p:nvSpPr>
        <p:spPr>
          <a:xfrm>
            <a:off x="5390997" y="3513758"/>
            <a:ext cx="547136" cy="590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AB0F954-2238-4193-BFD2-58B94CA29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769958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2822" y="1841626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Ecris le nombre dicté par la maitresse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5342373" y="532004"/>
            <a:ext cx="2051685" cy="1391243"/>
          </a:xfrm>
          <a:prstGeom prst="rect">
            <a:avLst/>
          </a:prstGeom>
        </p:spPr>
      </p:pic>
      <p:pic>
        <p:nvPicPr>
          <p:cNvPr id="16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18F176C4-8F31-48F4-A629-96E19337D9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1974AEF-CA29-4EE0-93E2-E896CEE5C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64023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158003"/>
            <a:ext cx="9665604" cy="99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Les doubles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2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91DE9D-3B81-4FDA-BA22-73E784606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418" y="1150582"/>
            <a:ext cx="2091964" cy="5623560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0125F94-A865-4241-B068-DDA7A7316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3727921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Je vous dis un nombre,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Ajoute  2 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5F287C-1878-461B-AE8E-A078A1AD1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3744" y="2402398"/>
            <a:ext cx="3129311" cy="212197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1DD3E1-8E2D-4DC9-807E-F99C43B4F237}"/>
              </a:ext>
            </a:extLst>
          </p:cNvPr>
          <p:cNvSpPr/>
          <p:nvPr/>
        </p:nvSpPr>
        <p:spPr>
          <a:xfrm>
            <a:off x="193449" y="4554090"/>
            <a:ext cx="11805102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Essaie de marquer 5 points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En réussissant le plus vite possible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857A651-A8A4-4C17-9E52-8BDD2603A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3774952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Je vous dis un nombre,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Ajoute  2 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5F287C-1878-461B-AE8E-A078A1AD1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3744" y="3537546"/>
            <a:ext cx="3129311" cy="2121979"/>
          </a:xfrm>
          <a:prstGeom prst="rect">
            <a:avLst/>
          </a:prstGeom>
        </p:spPr>
      </p:pic>
      <p:pic>
        <p:nvPicPr>
          <p:cNvPr id="7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C6A673E-D1B8-40D0-B88F-5FDF5D4268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9CC69E6F-B1E8-46DF-9C34-559D14F6230A}"/>
              </a:ext>
            </a:extLst>
          </p:cNvPr>
          <p:cNvSpPr/>
          <p:nvPr/>
        </p:nvSpPr>
        <p:spPr>
          <a:xfrm>
            <a:off x="1952346" y="1653701"/>
            <a:ext cx="2098781" cy="1519897"/>
          </a:xfrm>
          <a:prstGeom prst="wedgeEllipseCallout">
            <a:avLst>
              <a:gd name="adj1" fmla="val -40324"/>
              <a:gd name="adj2" fmla="val 545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0" dirty="0">
                <a:solidFill>
                  <a:schemeClr val="accent6"/>
                </a:solidFill>
                <a:latin typeface="Lobster Two" panose="02000506000000020003" pitchFamily="50" charset="0"/>
              </a:rPr>
              <a:t>12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4A40EF0-B9DB-40B4-BF29-78536B8E2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2643404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Je vous dis un nombre,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Ajoute  2 .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CORRECTION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5F287C-1878-461B-AE8E-A078A1AD1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3744" y="3537546"/>
            <a:ext cx="3129311" cy="2121979"/>
          </a:xfrm>
          <a:prstGeom prst="rect">
            <a:avLst/>
          </a:prstGeom>
        </p:spPr>
      </p:pic>
      <p:pic>
        <p:nvPicPr>
          <p:cNvPr id="7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C6A673E-D1B8-40D0-B88F-5FDF5D4268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9CC69E6F-B1E8-46DF-9C34-559D14F6230A}"/>
              </a:ext>
            </a:extLst>
          </p:cNvPr>
          <p:cNvSpPr/>
          <p:nvPr/>
        </p:nvSpPr>
        <p:spPr>
          <a:xfrm>
            <a:off x="1952346" y="1653701"/>
            <a:ext cx="2098781" cy="1519897"/>
          </a:xfrm>
          <a:prstGeom prst="wedgeEllipseCallout">
            <a:avLst>
              <a:gd name="adj1" fmla="val -40324"/>
              <a:gd name="adj2" fmla="val 545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0" dirty="0">
                <a:solidFill>
                  <a:schemeClr val="accent6"/>
                </a:solidFill>
                <a:latin typeface="Lobster Two" panose="02000506000000020003" pitchFamily="50" charset="0"/>
              </a:rPr>
              <a:t>12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C4A457-FE5F-4C3F-BEC7-5DDA577A49E5}"/>
              </a:ext>
            </a:extLst>
          </p:cNvPr>
          <p:cNvSpPr/>
          <p:nvPr/>
        </p:nvSpPr>
        <p:spPr>
          <a:xfrm>
            <a:off x="5193242" y="3998370"/>
            <a:ext cx="16901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72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14</a:t>
            </a:r>
            <a:endParaRPr lang="fr-FR" sz="7200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8437975-AFC4-4DAF-BE4F-598541DC1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2190628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Je vous dis un nombre,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Ajoute  2 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5F287C-1878-461B-AE8E-A078A1AD1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3744" y="3537546"/>
            <a:ext cx="3129311" cy="2121979"/>
          </a:xfrm>
          <a:prstGeom prst="rect">
            <a:avLst/>
          </a:prstGeom>
        </p:spPr>
      </p:pic>
      <p:pic>
        <p:nvPicPr>
          <p:cNvPr id="7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C6A673E-D1B8-40D0-B88F-5FDF5D4268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9CC69E6F-B1E8-46DF-9C34-559D14F6230A}"/>
              </a:ext>
            </a:extLst>
          </p:cNvPr>
          <p:cNvSpPr/>
          <p:nvPr/>
        </p:nvSpPr>
        <p:spPr>
          <a:xfrm>
            <a:off x="1952346" y="1653701"/>
            <a:ext cx="2098781" cy="1519897"/>
          </a:xfrm>
          <a:prstGeom prst="wedgeEllipseCallout">
            <a:avLst>
              <a:gd name="adj1" fmla="val -40324"/>
              <a:gd name="adj2" fmla="val 545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0" dirty="0">
                <a:solidFill>
                  <a:schemeClr val="accent6"/>
                </a:solidFill>
                <a:latin typeface="Lobster Two" panose="02000506000000020003" pitchFamily="50" charset="0"/>
              </a:rPr>
              <a:t>17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E62964-0507-410D-AFC0-5657D5F77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2693258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Je vous dis un nombre,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Ajoute  2 .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CORRECTION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5F287C-1878-461B-AE8E-A078A1AD1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3744" y="3537546"/>
            <a:ext cx="3129311" cy="2121979"/>
          </a:xfrm>
          <a:prstGeom prst="rect">
            <a:avLst/>
          </a:prstGeom>
        </p:spPr>
      </p:pic>
      <p:pic>
        <p:nvPicPr>
          <p:cNvPr id="7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C6A673E-D1B8-40D0-B88F-5FDF5D4268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9CC69E6F-B1E8-46DF-9C34-559D14F6230A}"/>
              </a:ext>
            </a:extLst>
          </p:cNvPr>
          <p:cNvSpPr/>
          <p:nvPr/>
        </p:nvSpPr>
        <p:spPr>
          <a:xfrm>
            <a:off x="1952346" y="1653701"/>
            <a:ext cx="2098781" cy="1519897"/>
          </a:xfrm>
          <a:prstGeom prst="wedgeEllipseCallout">
            <a:avLst>
              <a:gd name="adj1" fmla="val -40324"/>
              <a:gd name="adj2" fmla="val 545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0" dirty="0">
                <a:solidFill>
                  <a:schemeClr val="accent6"/>
                </a:solidFill>
                <a:latin typeface="Lobster Two" panose="02000506000000020003" pitchFamily="50" charset="0"/>
              </a:rPr>
              <a:t>17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C4A457-FE5F-4C3F-BEC7-5DDA577A49E5}"/>
              </a:ext>
            </a:extLst>
          </p:cNvPr>
          <p:cNvSpPr/>
          <p:nvPr/>
        </p:nvSpPr>
        <p:spPr>
          <a:xfrm>
            <a:off x="5130271" y="3998370"/>
            <a:ext cx="18031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72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19</a:t>
            </a:r>
            <a:endParaRPr lang="fr-FR" sz="7200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9EC60FA-574F-4DE7-A194-D05E204F0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1652683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Je vous dis un nombre,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Ajoute  2 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5F287C-1878-461B-AE8E-A078A1AD1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3744" y="3537546"/>
            <a:ext cx="3129311" cy="2121979"/>
          </a:xfrm>
          <a:prstGeom prst="rect">
            <a:avLst/>
          </a:prstGeom>
        </p:spPr>
      </p:pic>
      <p:pic>
        <p:nvPicPr>
          <p:cNvPr id="7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C6A673E-D1B8-40D0-B88F-5FDF5D4268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9CC69E6F-B1E8-46DF-9C34-559D14F6230A}"/>
              </a:ext>
            </a:extLst>
          </p:cNvPr>
          <p:cNvSpPr/>
          <p:nvPr/>
        </p:nvSpPr>
        <p:spPr>
          <a:xfrm>
            <a:off x="1952346" y="1653701"/>
            <a:ext cx="2098781" cy="1519897"/>
          </a:xfrm>
          <a:prstGeom prst="wedgeEllipseCallout">
            <a:avLst>
              <a:gd name="adj1" fmla="val -40324"/>
              <a:gd name="adj2" fmla="val 545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0" dirty="0">
                <a:solidFill>
                  <a:schemeClr val="accent6"/>
                </a:solidFill>
                <a:latin typeface="Lobster Two" panose="02000506000000020003" pitchFamily="50" charset="0"/>
              </a:rPr>
              <a:t>9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BE16A7-D447-4782-8C71-5011B8BEC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0481079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609600"/>
            <a:ext cx="9665604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Je vous dis un nombre,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Ajoute  2 .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CORRECTION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5F287C-1878-461B-AE8E-A078A1AD1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3744" y="3537546"/>
            <a:ext cx="3129311" cy="2121979"/>
          </a:xfrm>
          <a:prstGeom prst="rect">
            <a:avLst/>
          </a:prstGeom>
        </p:spPr>
      </p:pic>
      <p:pic>
        <p:nvPicPr>
          <p:cNvPr id="7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C6A673E-D1B8-40D0-B88F-5FDF5D4268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9CC69E6F-B1E8-46DF-9C34-559D14F6230A}"/>
              </a:ext>
            </a:extLst>
          </p:cNvPr>
          <p:cNvSpPr/>
          <p:nvPr/>
        </p:nvSpPr>
        <p:spPr>
          <a:xfrm>
            <a:off x="1952346" y="1653701"/>
            <a:ext cx="2098781" cy="1519897"/>
          </a:xfrm>
          <a:prstGeom prst="wedgeEllipseCallout">
            <a:avLst>
              <a:gd name="adj1" fmla="val -40324"/>
              <a:gd name="adj2" fmla="val 545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0" dirty="0">
                <a:solidFill>
                  <a:schemeClr val="accent6"/>
                </a:solidFill>
                <a:latin typeface="Lobster Two" panose="02000506000000020003" pitchFamily="50" charset="0"/>
              </a:rPr>
              <a:t>9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C4A457-FE5F-4C3F-BEC7-5DDA577A49E5}"/>
              </a:ext>
            </a:extLst>
          </p:cNvPr>
          <p:cNvSpPr/>
          <p:nvPr/>
        </p:nvSpPr>
        <p:spPr>
          <a:xfrm>
            <a:off x="5070157" y="4048479"/>
            <a:ext cx="20516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72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11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E3F03E1-BD6B-49DA-9AD5-B40D3ED6B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4373541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21B0A7-05B3-4CBA-94DC-2A0230A87E10}"/>
              </a:ext>
            </a:extLst>
          </p:cNvPr>
          <p:cNvSpPr txBox="1"/>
          <p:nvPr/>
        </p:nvSpPr>
        <p:spPr>
          <a:xfrm>
            <a:off x="1828537" y="609600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Cahier des nombres</a:t>
            </a: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DCD10C3-3E2E-4B30-A59A-7DA431A165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535"/>
          <a:stretch/>
        </p:blipFill>
        <p:spPr>
          <a:xfrm>
            <a:off x="10298769" y="260327"/>
            <a:ext cx="1804330" cy="1412400"/>
          </a:xfrm>
          <a:prstGeom prst="rect">
            <a:avLst/>
          </a:prstGeom>
        </p:spPr>
      </p:pic>
      <p:sp>
        <p:nvSpPr>
          <p:cNvPr id="19" name="Sous-titre 24">
            <a:extLst>
              <a:ext uri="{FF2B5EF4-FFF2-40B4-BE49-F238E27FC236}">
                <a16:creationId xmlns:a16="http://schemas.microsoft.com/office/drawing/2014/main" id="{57DA6AA2-9EDD-4FAD-ADBB-0D0FDE37F460}"/>
              </a:ext>
            </a:extLst>
          </p:cNvPr>
          <p:cNvSpPr txBox="1">
            <a:spLocks/>
          </p:cNvSpPr>
          <p:nvPr/>
        </p:nvSpPr>
        <p:spPr>
          <a:xfrm>
            <a:off x="2794014" y="1389608"/>
            <a:ext cx="6603972" cy="830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500" dirty="0">
                <a:latin typeface="Cursive standard" pitchFamily="2" charset="0"/>
              </a:rPr>
              <a:t>Je cherche toutes les représentations possibles du</a:t>
            </a:r>
          </a:p>
          <a:p>
            <a:pPr marL="0" indent="0">
              <a:buNone/>
            </a:pPr>
            <a:endParaRPr lang="fr-FR" sz="25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105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dirty="0">
              <a:latin typeface="Cursive standard" pitchFamily="2" charset="0"/>
            </a:endParaRPr>
          </a:p>
        </p:txBody>
      </p:sp>
      <p:sp>
        <p:nvSpPr>
          <p:cNvPr id="21" name="Sous-titre 24">
            <a:extLst>
              <a:ext uri="{FF2B5EF4-FFF2-40B4-BE49-F238E27FC236}">
                <a16:creationId xmlns:a16="http://schemas.microsoft.com/office/drawing/2014/main" id="{33D35D92-4D60-4AB0-91E3-D3B280D3775B}"/>
              </a:ext>
            </a:extLst>
          </p:cNvPr>
          <p:cNvSpPr txBox="1">
            <a:spLocks/>
          </p:cNvSpPr>
          <p:nvPr/>
        </p:nvSpPr>
        <p:spPr>
          <a:xfrm>
            <a:off x="3244406" y="1749027"/>
            <a:ext cx="6603972" cy="830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500" dirty="0">
                <a:latin typeface="Cursive standard" pitchFamily="2" charset="0"/>
              </a:rPr>
              <a:t>nombre        .</a:t>
            </a:r>
          </a:p>
          <a:p>
            <a:pPr marL="0" indent="0">
              <a:buNone/>
            </a:pPr>
            <a:endParaRPr lang="fr-FR" sz="25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105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dirty="0">
              <a:latin typeface="Cursive standar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D96219-9E5F-4A47-9845-68FC71A38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7442" y="2339883"/>
            <a:ext cx="5732421" cy="426411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26C40B4-E6B1-4220-8BFF-F17C085ED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68248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23447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447BEA6-C022-4E30-817F-472B5F2B7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2271914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2950C9-B96E-4803-89AA-6A010E70C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649" y="659194"/>
            <a:ext cx="4946399" cy="91358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3A714B-2209-464D-BFFC-486162BB4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065" y="2125695"/>
            <a:ext cx="5989655" cy="3736909"/>
          </a:xfrm>
          <a:prstGeom prst="rect">
            <a:avLst/>
          </a:prstGeom>
        </p:spPr>
      </p:pic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BBF3D084-42E1-4523-94A1-861E777B4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6169641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4726932" y="-1269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Correction des devoirs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2950C9-B96E-4803-89AA-6A010E70C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649" y="659194"/>
            <a:ext cx="4946399" cy="9135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BD952AD-D0A1-4615-92E9-B9C93312BF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922"/>
          <a:stretch/>
        </p:blipFill>
        <p:spPr>
          <a:xfrm>
            <a:off x="4015649" y="1572777"/>
            <a:ext cx="4946399" cy="4870040"/>
          </a:xfrm>
          <a:prstGeom prst="rect">
            <a:avLst/>
          </a:prstGeom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8885A94-04F7-4729-AAC6-0C8D8FE0C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17276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2950C9-B96E-4803-89AA-6A010E70C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649" y="659194"/>
            <a:ext cx="4946399" cy="91358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437DA2-15F2-43CE-B1CB-63BA625AC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2079" y="1764030"/>
            <a:ext cx="6480916" cy="4576436"/>
          </a:xfrm>
          <a:prstGeom prst="rect">
            <a:avLst/>
          </a:prstGeom>
        </p:spPr>
      </p:pic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1EF311A-0273-4EF5-B27E-326F0021A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644403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21B0A7-05B3-4CBA-94DC-2A0230A87E10}"/>
              </a:ext>
            </a:extLst>
          </p:cNvPr>
          <p:cNvSpPr txBox="1"/>
          <p:nvPr/>
        </p:nvSpPr>
        <p:spPr>
          <a:xfrm>
            <a:off x="1828536" y="652494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Mesurer un segment</a:t>
            </a: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affichage le vocabulaire géométrique - chez la Fouine">
            <a:extLst>
              <a:ext uri="{FF2B5EF4-FFF2-40B4-BE49-F238E27FC236}">
                <a16:creationId xmlns:a16="http://schemas.microsoft.com/office/drawing/2014/main" id="{2719AA3C-4526-4306-B377-B1FB90D53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0" y="1577340"/>
            <a:ext cx="635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2C13B9A-B24E-4368-B5FB-10E2A8DB3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01564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21B0A7-05B3-4CBA-94DC-2A0230A87E10}"/>
              </a:ext>
            </a:extLst>
          </p:cNvPr>
          <p:cNvSpPr txBox="1"/>
          <p:nvPr/>
        </p:nvSpPr>
        <p:spPr>
          <a:xfrm>
            <a:off x="1828536" y="652494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Mesurer un segment</a:t>
            </a: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544349-AEEB-4EDF-AA5D-B12246CA5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592" y="1314212"/>
            <a:ext cx="3687452" cy="5283513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03B0DF64-7AC0-4E11-A2DD-E4BAE3C560CA}"/>
              </a:ext>
            </a:extLst>
          </p:cNvPr>
          <p:cNvSpPr/>
          <p:nvPr/>
        </p:nvSpPr>
        <p:spPr>
          <a:xfrm>
            <a:off x="9357628" y="439957"/>
            <a:ext cx="1005836" cy="96720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p3-4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8684A40-3E4E-40CA-B0D7-4F5D9F4EA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2891" y="1314212"/>
            <a:ext cx="3709495" cy="539781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A91B904-B193-4A57-BA4F-A249CDA9D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95405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5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BAC47AB-42F3-451A-9E0F-C191B14C3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5041941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 de </a:t>
            </a:r>
            <a:r>
              <a:rPr lang="fr-FR" altLang="fr-FR" sz="40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en 2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partir de 40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BAF7D9F-335F-4733-82C6-38B4A4517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66589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904805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Quels nombres sont manquants ?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44C67A0-7750-4E39-897D-491B85A14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83" y="2702048"/>
            <a:ext cx="11797033" cy="2144915"/>
          </a:xfrm>
          <a:prstGeom prst="rect">
            <a:avLst/>
          </a:prstGeom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EE51B55-7C79-45CC-BDA4-18B95B61E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10112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51439" y="54038"/>
            <a:ext cx="1855923" cy="125849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028953" y="728406"/>
            <a:ext cx="96656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Cherchons des décompositions du nombre 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8D6179-61F7-4029-9900-36E19FEC5F9F}"/>
              </a:ext>
            </a:extLst>
          </p:cNvPr>
          <p:cNvSpPr/>
          <p:nvPr/>
        </p:nvSpPr>
        <p:spPr>
          <a:xfrm>
            <a:off x="967993" y="2601538"/>
            <a:ext cx="966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..... + ....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1F27E15-A1E1-4942-BA69-77B296DDD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2432164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51439" y="54038"/>
            <a:ext cx="1855923" cy="125849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028953" y="728406"/>
            <a:ext cx="96656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Cherchons des décompositions du nombre 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8D6179-61F7-4029-9900-36E19FEC5F9F}"/>
              </a:ext>
            </a:extLst>
          </p:cNvPr>
          <p:cNvSpPr/>
          <p:nvPr/>
        </p:nvSpPr>
        <p:spPr>
          <a:xfrm>
            <a:off x="967993" y="2601538"/>
            <a:ext cx="966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..... + ....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753881C-315A-4FAE-B35D-FDB2A7986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5965578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  <a:solidFill>
            <a:srgbClr val="FF6600"/>
          </a:solidFill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grpFill/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877888" y="357188"/>
            <a:ext cx="101787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Comparaison de longueurs</a:t>
            </a:r>
          </a:p>
          <a:p>
            <a:pPr algn="ctr"/>
            <a:r>
              <a:rPr lang="fr-FR" sz="4000" b="1" dirty="0">
                <a:latin typeface="Comic Sans MS" panose="030F0702030302020204" pitchFamily="66" charset="0"/>
                <a:cs typeface="Arial" panose="020B0604020202020204" pitchFamily="34" charset="0"/>
              </a:rPr>
              <a:t>Tu vas devoir classer les bandes de la plus petite à la plus grande.</a:t>
            </a:r>
            <a:endParaRPr lang="fr-FR" sz="40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C9D8653-38ED-4BE5-8461-E4BA942F0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888" y="3115745"/>
            <a:ext cx="3130513" cy="3589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60FF796-CC50-4D76-9D3B-F88956048FB2}"/>
              </a:ext>
            </a:extLst>
          </p:cNvPr>
          <p:cNvSpPr txBox="1"/>
          <p:nvPr/>
        </p:nvSpPr>
        <p:spPr>
          <a:xfrm>
            <a:off x="1912538" y="2208997"/>
            <a:ext cx="2264455" cy="11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rgbClr val="FFFF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 </a:t>
            </a:r>
            <a:endParaRPr lang="fr-FR" sz="5400" dirty="0">
              <a:solidFill>
                <a:srgbClr val="FFFF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504DA4D-EE13-423D-91BE-5FD93C60976D}"/>
              </a:ext>
            </a:extLst>
          </p:cNvPr>
          <p:cNvSpPr txBox="1"/>
          <p:nvPr/>
        </p:nvSpPr>
        <p:spPr>
          <a:xfrm>
            <a:off x="7473353" y="2208997"/>
            <a:ext cx="3059929" cy="11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rgbClr val="FFFF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  </a:t>
            </a:r>
            <a:endParaRPr lang="fr-FR" sz="5400" dirty="0">
              <a:solidFill>
                <a:srgbClr val="FFFF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3CE32E9F-7FB3-40C0-B822-76DE13082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909" y="3164693"/>
            <a:ext cx="2545553" cy="3693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9E3DF633-A93A-413F-BD1A-832F440E0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96686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  <p:bldP spid="1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21B0A7-05B3-4CBA-94DC-2A0230A87E10}"/>
              </a:ext>
            </a:extLst>
          </p:cNvPr>
          <p:cNvSpPr txBox="1"/>
          <p:nvPr/>
        </p:nvSpPr>
        <p:spPr>
          <a:xfrm>
            <a:off x="1828537" y="609600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Cahier des nombres</a:t>
            </a: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9" name="Sous-titre 24">
            <a:extLst>
              <a:ext uri="{FF2B5EF4-FFF2-40B4-BE49-F238E27FC236}">
                <a16:creationId xmlns:a16="http://schemas.microsoft.com/office/drawing/2014/main" id="{57DA6AA2-9EDD-4FAD-ADBB-0D0FDE37F460}"/>
              </a:ext>
            </a:extLst>
          </p:cNvPr>
          <p:cNvSpPr txBox="1">
            <a:spLocks/>
          </p:cNvSpPr>
          <p:nvPr/>
        </p:nvSpPr>
        <p:spPr>
          <a:xfrm>
            <a:off x="2794014" y="1389608"/>
            <a:ext cx="6603972" cy="830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500" dirty="0">
                <a:latin typeface="Cursive standard" pitchFamily="2" charset="0"/>
              </a:rPr>
              <a:t>Je cherche toutes les représentations possibles du</a:t>
            </a:r>
          </a:p>
          <a:p>
            <a:pPr marL="0" indent="0">
              <a:buNone/>
            </a:pPr>
            <a:endParaRPr lang="fr-FR" sz="25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105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dirty="0">
              <a:latin typeface="Cursive standard" pitchFamily="2" charset="0"/>
            </a:endParaRPr>
          </a:p>
        </p:txBody>
      </p:sp>
      <p:sp>
        <p:nvSpPr>
          <p:cNvPr id="21" name="Sous-titre 24">
            <a:extLst>
              <a:ext uri="{FF2B5EF4-FFF2-40B4-BE49-F238E27FC236}">
                <a16:creationId xmlns:a16="http://schemas.microsoft.com/office/drawing/2014/main" id="{33D35D92-4D60-4AB0-91E3-D3B280D3775B}"/>
              </a:ext>
            </a:extLst>
          </p:cNvPr>
          <p:cNvSpPr txBox="1">
            <a:spLocks/>
          </p:cNvSpPr>
          <p:nvPr/>
        </p:nvSpPr>
        <p:spPr>
          <a:xfrm>
            <a:off x="3244406" y="1749027"/>
            <a:ext cx="6603972" cy="830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500" dirty="0">
                <a:latin typeface="Cursive standard" pitchFamily="2" charset="0"/>
              </a:rPr>
              <a:t>nombre .</a:t>
            </a:r>
          </a:p>
          <a:p>
            <a:pPr marL="0" indent="0">
              <a:buNone/>
            </a:pPr>
            <a:endParaRPr lang="fr-FR" sz="25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105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dirty="0">
              <a:latin typeface="Cursive standar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D96219-9E5F-4A47-9845-68FC71A38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442" y="2339883"/>
            <a:ext cx="5732421" cy="426411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A71424A-4F3B-48E0-BBD3-C548E9BE6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20737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2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1BDAE5-9C05-4A6F-BDDA-F5D0664F5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112983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 de </a:t>
            </a:r>
            <a:r>
              <a:rPr lang="fr-FR" altLang="fr-FR" sz="40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en 2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partir de 40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9104AFD5-CDE6-4D63-890D-BE1B1197B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27165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904805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Quels nombres sont manquants ?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E5EEB0-6FCB-4F01-B507-81EE13EA5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654" y="2557461"/>
            <a:ext cx="11448655" cy="2014523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155AF83-9451-4DEB-B098-4EEFC4986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44366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64509" y="27018"/>
            <a:ext cx="2520812" cy="170935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975295" y="545437"/>
            <a:ext cx="96656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Cherchons des décompositions du nombre 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8D6179-61F7-4029-9900-36E19FEC5F9F}"/>
              </a:ext>
            </a:extLst>
          </p:cNvPr>
          <p:cNvSpPr/>
          <p:nvPr/>
        </p:nvSpPr>
        <p:spPr>
          <a:xfrm>
            <a:off x="1064513" y="2338772"/>
            <a:ext cx="966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..... + ....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8F3B39D-236A-49D0-8566-124E9BA5C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162002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64509" y="27018"/>
            <a:ext cx="2520812" cy="170935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975295" y="545437"/>
            <a:ext cx="96656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Cherchons des décompositions du nombre 10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8D6179-61F7-4029-9900-36E19FEC5F9F}"/>
              </a:ext>
            </a:extLst>
          </p:cNvPr>
          <p:cNvSpPr/>
          <p:nvPr/>
        </p:nvSpPr>
        <p:spPr>
          <a:xfrm>
            <a:off x="1064513" y="2338772"/>
            <a:ext cx="966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..... + ....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075B278-4014-43C7-A4FE-AF5C7B6F1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9063280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  <a:solidFill>
            <a:srgbClr val="FF6600"/>
          </a:solidFill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grpFill/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E9AF78C-16EA-49D2-AA49-E078B5779BF1}"/>
              </a:ext>
            </a:extLst>
          </p:cNvPr>
          <p:cNvSpPr txBox="1"/>
          <p:nvPr/>
        </p:nvSpPr>
        <p:spPr>
          <a:xfrm>
            <a:off x="512921" y="608951"/>
            <a:ext cx="1116615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Les parents de trois enfants ont décidé de leur donner chaque lundi matin d’école de l’argent de poche : </a:t>
            </a:r>
          </a:p>
          <a:p>
            <a:pPr algn="just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2€ pour la plus jeune Léa, </a:t>
            </a:r>
          </a:p>
          <a:p>
            <a:pPr algn="just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3€ pour Antoine et </a:t>
            </a:r>
          </a:p>
          <a:p>
            <a:pPr algn="just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4€ pour l’aîné Marc. </a:t>
            </a:r>
          </a:p>
          <a:p>
            <a:pPr algn="just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Depuis la rentrée, combien ont-ils reçu s’ils mettent leur argent ensemble ? 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1430F28-4CF7-4B59-B4EB-3C9D007D6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67980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  <a:solidFill>
            <a:srgbClr val="FF6600"/>
          </a:solidFill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grpFill/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931D636-50BA-4790-915D-9D641D0C8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478" y="700117"/>
            <a:ext cx="8359043" cy="6012220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3AF7439-F1BB-457B-A1BC-D7BC81565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3367975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21B0A7-05B3-4CBA-94DC-2A0230A87E10}"/>
              </a:ext>
            </a:extLst>
          </p:cNvPr>
          <p:cNvSpPr txBox="1"/>
          <p:nvPr/>
        </p:nvSpPr>
        <p:spPr>
          <a:xfrm>
            <a:off x="1828537" y="609600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Cahier des nombres</a:t>
            </a: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9" name="Sous-titre 24">
            <a:extLst>
              <a:ext uri="{FF2B5EF4-FFF2-40B4-BE49-F238E27FC236}">
                <a16:creationId xmlns:a16="http://schemas.microsoft.com/office/drawing/2014/main" id="{57DA6AA2-9EDD-4FAD-ADBB-0D0FDE37F460}"/>
              </a:ext>
            </a:extLst>
          </p:cNvPr>
          <p:cNvSpPr txBox="1">
            <a:spLocks/>
          </p:cNvSpPr>
          <p:nvPr/>
        </p:nvSpPr>
        <p:spPr>
          <a:xfrm>
            <a:off x="2794014" y="1389608"/>
            <a:ext cx="6603972" cy="830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500" dirty="0">
                <a:latin typeface="Cursive standard" pitchFamily="2" charset="0"/>
              </a:rPr>
              <a:t>Je cherche toutes les représentations possibles du</a:t>
            </a:r>
          </a:p>
          <a:p>
            <a:pPr marL="0" indent="0">
              <a:buNone/>
            </a:pPr>
            <a:endParaRPr lang="fr-FR" sz="25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105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dirty="0">
              <a:latin typeface="Cursive standard" pitchFamily="2" charset="0"/>
            </a:endParaRPr>
          </a:p>
        </p:txBody>
      </p:sp>
      <p:sp>
        <p:nvSpPr>
          <p:cNvPr id="21" name="Sous-titre 24">
            <a:extLst>
              <a:ext uri="{FF2B5EF4-FFF2-40B4-BE49-F238E27FC236}">
                <a16:creationId xmlns:a16="http://schemas.microsoft.com/office/drawing/2014/main" id="{33D35D92-4D60-4AB0-91E3-D3B280D3775B}"/>
              </a:ext>
            </a:extLst>
          </p:cNvPr>
          <p:cNvSpPr txBox="1">
            <a:spLocks/>
          </p:cNvSpPr>
          <p:nvPr/>
        </p:nvSpPr>
        <p:spPr>
          <a:xfrm>
            <a:off x="3244406" y="1749027"/>
            <a:ext cx="6603972" cy="830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500" dirty="0">
                <a:latin typeface="Cursive standard" pitchFamily="2" charset="0"/>
              </a:rPr>
              <a:t>nombre .</a:t>
            </a:r>
          </a:p>
          <a:p>
            <a:pPr marL="0" indent="0">
              <a:buNone/>
            </a:pPr>
            <a:endParaRPr lang="fr-FR" sz="25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105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dirty="0">
              <a:latin typeface="Cursive standar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D96219-9E5F-4A47-9845-68FC71A38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442" y="2339883"/>
            <a:ext cx="5732421" cy="426411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833CEE6-FDDF-4777-AEB9-BD0378990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7655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1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5999</TotalTime>
  <Words>1521</Words>
  <Application>Microsoft Office PowerPoint</Application>
  <PresentationFormat>Grand écran</PresentationFormat>
  <Paragraphs>294</Paragraphs>
  <Slides>64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64</vt:i4>
      </vt:variant>
    </vt:vector>
  </HeadingPairs>
  <TitlesOfParts>
    <vt:vector size="71" baseType="lpstr">
      <vt:lpstr>Arial</vt:lpstr>
      <vt:lpstr>Calibri</vt:lpstr>
      <vt:lpstr>Calibri Light</vt:lpstr>
      <vt:lpstr>Comic Sans MS</vt:lpstr>
      <vt:lpstr>Cursive standard</vt:lpstr>
      <vt:lpstr>Lobster Two</vt:lpstr>
      <vt:lpstr>Thème Office</vt:lpstr>
      <vt:lpstr>Module 2  séance 1</vt:lpstr>
      <vt:lpstr>Présentation PowerPoint</vt:lpstr>
      <vt:lpstr>Présentation PowerPoint</vt:lpstr>
      <vt:lpstr>Présentation PowerPoint</vt:lpstr>
      <vt:lpstr>Présentation PowerPoint</vt:lpstr>
      <vt:lpstr>Module 2  séance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2  séance 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2  séance 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2  séance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2  séance 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237</cp:revision>
  <dcterms:created xsi:type="dcterms:W3CDTF">2018-07-28T07:30:27Z</dcterms:created>
  <dcterms:modified xsi:type="dcterms:W3CDTF">2021-07-13T16:21:21Z</dcterms:modified>
</cp:coreProperties>
</file>