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75" r:id="rId2"/>
    <p:sldId id="1183" r:id="rId3"/>
    <p:sldId id="1191" r:id="rId4"/>
    <p:sldId id="1201" r:id="rId5"/>
    <p:sldId id="1209" r:id="rId6"/>
    <p:sldId id="276" r:id="rId7"/>
    <p:sldId id="1210" r:id="rId8"/>
    <p:sldId id="1301" r:id="rId9"/>
    <p:sldId id="1038" r:id="rId10"/>
    <p:sldId id="1239" r:id="rId11"/>
    <p:sldId id="1302" r:id="rId12"/>
    <p:sldId id="1240" r:id="rId13"/>
    <p:sldId id="1238" r:id="rId14"/>
    <p:sldId id="284" r:id="rId15"/>
    <p:sldId id="1303" r:id="rId16"/>
    <p:sldId id="1060" r:id="rId17"/>
    <p:sldId id="991" r:id="rId18"/>
    <p:sldId id="1013" r:id="rId19"/>
    <p:sldId id="698" r:id="rId20"/>
    <p:sldId id="1244" r:id="rId21"/>
    <p:sldId id="1059" r:id="rId22"/>
    <p:sldId id="1091" r:id="rId23"/>
    <p:sldId id="1248" r:id="rId24"/>
    <p:sldId id="1241" r:id="rId25"/>
    <p:sldId id="716" r:id="rId26"/>
    <p:sldId id="1257" r:id="rId27"/>
    <p:sldId id="1258" r:id="rId28"/>
    <p:sldId id="1305" r:id="rId29"/>
    <p:sldId id="1266" r:id="rId30"/>
    <p:sldId id="1269" r:id="rId31"/>
    <p:sldId id="1270" r:id="rId32"/>
    <p:sldId id="1304" r:id="rId33"/>
    <p:sldId id="1271" r:id="rId34"/>
    <p:sldId id="1306" r:id="rId35"/>
    <p:sldId id="1273" r:id="rId36"/>
    <p:sldId id="1307" r:id="rId37"/>
    <p:sldId id="1280" r:id="rId38"/>
    <p:sldId id="1282" r:id="rId39"/>
    <p:sldId id="1127" r:id="rId40"/>
    <p:sldId id="1309" r:id="rId41"/>
    <p:sldId id="1300" r:id="rId42"/>
    <p:sldId id="1048" r:id="rId43"/>
    <p:sldId id="1308" r:id="rId44"/>
    <p:sldId id="1292" r:id="rId45"/>
    <p:sldId id="1284" r:id="rId46"/>
    <p:sldId id="1288" r:id="rId47"/>
    <p:sldId id="1285" r:id="rId48"/>
    <p:sldId id="1286" r:id="rId49"/>
    <p:sldId id="1287" r:id="rId50"/>
    <p:sldId id="1145" r:id="rId51"/>
    <p:sldId id="1289" r:id="rId52"/>
    <p:sldId id="1310" r:id="rId53"/>
    <p:sldId id="1290" r:id="rId5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C00000"/>
    <a:srgbClr val="7030A0"/>
    <a:srgbClr val="8FAADC"/>
    <a:srgbClr val="3333FF"/>
    <a:srgbClr val="FF6600"/>
    <a:srgbClr val="0033CC"/>
    <a:srgbClr val="34C5D4"/>
    <a:srgbClr val="4472C4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0" autoAdjust="0"/>
    <p:restoredTop sz="95407" autoAdjust="0"/>
  </p:normalViewPr>
  <p:slideViewPr>
    <p:cSldViewPr snapToGrid="0">
      <p:cViewPr varScale="1">
        <p:scale>
          <a:sx n="94" d="100"/>
          <a:sy n="94" d="100"/>
        </p:scale>
        <p:origin x="14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35A7-3F86-4F00-8EF8-D8E62F4C423A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D690-ACBD-40AC-935B-E607607828FC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206B-1644-42A6-AC92-166E0B908A50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94B5-26BE-4106-82C4-74CD5509D7FA}" type="datetime1">
              <a:rPr lang="fr-FR" smtClean="0"/>
              <a:t>13/07/2021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2718-5F92-46B6-BA16-8C9049DD0156}" type="datetime1">
              <a:rPr lang="fr-FR" smtClean="0"/>
              <a:t>13/07/2021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6803B-344D-46E4-87FC-5BE7F6ED427D}" type="datetime1">
              <a:rPr lang="fr-FR" smtClean="0"/>
              <a:t>13/07/2021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9143-4D9C-4848-B553-673C25C54135}" type="datetime1">
              <a:rPr lang="fr-FR" smtClean="0"/>
              <a:t>13/07/2021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8CB48-02CC-470E-83CC-8760DD9D35BF}" type="datetime1">
              <a:rPr lang="fr-FR" smtClean="0"/>
              <a:t>13/07/2021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88E8-CE37-45E1-891E-2BED0E2FC3B6}" type="datetime1">
              <a:rPr lang="fr-FR" smtClean="0"/>
              <a:t>13/07/2021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4052C-4A46-4345-B459-3F6B00D24AC6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25F4-D254-48E6-95F0-19F618F1A769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1AF14-4FBA-4E62-94D4-C18C86CE1866}" type="datetime1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https://happyfamilya4.wordpress.com/2019/07/08/mhm-ce1-tous-les-powerpoints/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lc.cx/qKCN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lc.cx/qKC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ED18DB2-82AD-4ED8-83FA-34D99745F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EBF8F61-5D33-4334-ACC0-8E26654D2F40}"/>
              </a:ext>
            </a:extLst>
          </p:cNvPr>
          <p:cNvSpPr txBox="1"/>
          <p:nvPr/>
        </p:nvSpPr>
        <p:spPr>
          <a:xfrm>
            <a:off x="636828" y="545911"/>
            <a:ext cx="110663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qui vient juste avant 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celui qui vient juste après.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88327" y="-15493"/>
            <a:ext cx="1843665" cy="12501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C224AC-A6E1-4851-BF95-A5D7A0410620}"/>
              </a:ext>
            </a:extLst>
          </p:cNvPr>
          <p:cNvSpPr txBox="1"/>
          <p:nvPr/>
        </p:nvSpPr>
        <p:spPr>
          <a:xfrm>
            <a:off x="-952204" y="1957218"/>
            <a:ext cx="7857433" cy="553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47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54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22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60 &lt; ...</a:t>
            </a:r>
          </a:p>
          <a:p>
            <a:pPr algn="ctr">
              <a:lnSpc>
                <a:spcPct val="150000"/>
              </a:lnSpc>
            </a:pPr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DFFA76-A0C4-4348-90A1-8FA08815B8B6}"/>
              </a:ext>
            </a:extLst>
          </p:cNvPr>
          <p:cNvSpPr txBox="1"/>
          <p:nvPr/>
        </p:nvSpPr>
        <p:spPr>
          <a:xfrm>
            <a:off x="6441822" y="1945064"/>
            <a:ext cx="6007681" cy="553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86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75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20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55 &lt; ...</a:t>
            </a:r>
          </a:p>
          <a:p>
            <a:pPr algn="ctr">
              <a:lnSpc>
                <a:spcPct val="150000"/>
              </a:lnSpc>
            </a:pPr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D7B7EBD-D374-465F-8690-4E43BB5D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81576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70447" y="252946"/>
            <a:ext cx="1843665" cy="12501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C224AC-A6E1-4851-BF95-A5D7A0410620}"/>
              </a:ext>
            </a:extLst>
          </p:cNvPr>
          <p:cNvSpPr txBox="1"/>
          <p:nvPr/>
        </p:nvSpPr>
        <p:spPr>
          <a:xfrm>
            <a:off x="415332" y="2221230"/>
            <a:ext cx="4274016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41 ... 68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66 … 54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33 … 37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C94316-C668-4552-BA38-5D516625A8C4}"/>
              </a:ext>
            </a:extLst>
          </p:cNvPr>
          <p:cNvSpPr txBox="1"/>
          <p:nvPr/>
        </p:nvSpPr>
        <p:spPr>
          <a:xfrm>
            <a:off x="715222" y="643088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Compare à l’aide des signes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F43523-82AF-4C43-8E91-2441846A21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4662" b="32294"/>
          <a:stretch/>
        </p:blipFill>
        <p:spPr>
          <a:xfrm>
            <a:off x="6532293" y="1355508"/>
            <a:ext cx="1295987" cy="6048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3C3D79-913F-4ACD-A638-0B6B4FD1FB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025" b="63932"/>
          <a:stretch/>
        </p:blipFill>
        <p:spPr>
          <a:xfrm>
            <a:off x="4062543" y="1399865"/>
            <a:ext cx="1253611" cy="58504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7562235-AFDF-4F34-A7D2-D03614E7F88A}"/>
              </a:ext>
            </a:extLst>
          </p:cNvPr>
          <p:cNvSpPr txBox="1"/>
          <p:nvPr/>
        </p:nvSpPr>
        <p:spPr>
          <a:xfrm>
            <a:off x="395182" y="1294095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ou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51469B-E7D1-449A-ACBE-156CF648E660}"/>
              </a:ext>
            </a:extLst>
          </p:cNvPr>
          <p:cNvSpPr txBox="1"/>
          <p:nvPr/>
        </p:nvSpPr>
        <p:spPr>
          <a:xfrm>
            <a:off x="6420533" y="2221230"/>
            <a:ext cx="4274016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56 ... 60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39 … 94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98 … 83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BA2EE6C-DB67-45B7-9697-84EA419A8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26983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381000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Calcule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81C4D2-8AEB-4A2A-9147-20F58C306818}"/>
              </a:ext>
            </a:extLst>
          </p:cNvPr>
          <p:cNvSpPr/>
          <p:nvPr/>
        </p:nvSpPr>
        <p:spPr>
          <a:xfrm>
            <a:off x="1149845" y="1366038"/>
            <a:ext cx="46953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20 + 40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30 + 60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90 + 50 =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244D806-EEBC-444F-B639-BEEF47494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977681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E7CC25-4133-4782-958E-B2FAE6F596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168" b="73874"/>
          <a:stretch/>
        </p:blipFill>
        <p:spPr>
          <a:xfrm>
            <a:off x="2592972" y="691923"/>
            <a:ext cx="7782134" cy="45719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40CE5C5-F517-4942-8AB1-F556ED3366F8}"/>
              </a:ext>
            </a:extLst>
          </p:cNvPr>
          <p:cNvSpPr txBox="1"/>
          <p:nvPr/>
        </p:nvSpPr>
        <p:spPr>
          <a:xfrm>
            <a:off x="2051685" y="1351575"/>
            <a:ext cx="83234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Avance dans le fichier à ton rythme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7063E5-4520-4B47-8F37-31689F0EFF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000"/>
          <a:stretch/>
        </p:blipFill>
        <p:spPr>
          <a:xfrm>
            <a:off x="110014" y="2186095"/>
            <a:ext cx="5073623" cy="237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70523F-0CA1-4031-8D89-283D10271F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293"/>
          <a:stretch/>
        </p:blipFill>
        <p:spPr>
          <a:xfrm>
            <a:off x="807403" y="3705467"/>
            <a:ext cx="4814888" cy="237692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809B5EE-0A4B-4500-87EC-B1C940BBAF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06" t="10543" r="24425" b="80898"/>
          <a:stretch/>
        </p:blipFill>
        <p:spPr>
          <a:xfrm>
            <a:off x="8106605" y="3374095"/>
            <a:ext cx="3704493" cy="7078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3F41DF3-169C-442C-A232-9D62D33D4F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456" t="530" r="-647" b="89457"/>
          <a:stretch/>
        </p:blipFill>
        <p:spPr>
          <a:xfrm>
            <a:off x="8106605" y="4917653"/>
            <a:ext cx="3341077" cy="1966823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980DDE9-E857-4AB4-AD87-9B1E27D56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89059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94FA86C-4505-4F1D-A816-A242162B5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964053"/>
            <a:ext cx="8857916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en 2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 50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94C4483-DFF9-4B9F-8C65-704BCD47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686236" y="150719"/>
            <a:ext cx="1347272" cy="913582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D0E3337-1920-406D-857A-9A7E91F1A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76998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70447" y="252946"/>
            <a:ext cx="1843665" cy="12501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C224AC-A6E1-4851-BF95-A5D7A0410620}"/>
              </a:ext>
            </a:extLst>
          </p:cNvPr>
          <p:cNvSpPr txBox="1"/>
          <p:nvPr/>
        </p:nvSpPr>
        <p:spPr>
          <a:xfrm>
            <a:off x="415332" y="2221230"/>
            <a:ext cx="4274016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22 ... 32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74 … 79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19 … 30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C94316-C668-4552-BA38-5D516625A8C4}"/>
              </a:ext>
            </a:extLst>
          </p:cNvPr>
          <p:cNvSpPr txBox="1"/>
          <p:nvPr/>
        </p:nvSpPr>
        <p:spPr>
          <a:xfrm>
            <a:off x="715222" y="643088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Compare à l’aide des signes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F43523-82AF-4C43-8E91-2441846A21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4662" b="32294"/>
          <a:stretch/>
        </p:blipFill>
        <p:spPr>
          <a:xfrm>
            <a:off x="6532293" y="1355508"/>
            <a:ext cx="1295987" cy="6048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3C3D79-913F-4ACD-A638-0B6B4FD1FB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025" b="63932"/>
          <a:stretch/>
        </p:blipFill>
        <p:spPr>
          <a:xfrm>
            <a:off x="4062543" y="1399865"/>
            <a:ext cx="1253611" cy="58504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7562235-AFDF-4F34-A7D2-D03614E7F88A}"/>
              </a:ext>
            </a:extLst>
          </p:cNvPr>
          <p:cNvSpPr txBox="1"/>
          <p:nvPr/>
        </p:nvSpPr>
        <p:spPr>
          <a:xfrm>
            <a:off x="395182" y="1294095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ou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51469B-E7D1-449A-ACBE-156CF648E660}"/>
              </a:ext>
            </a:extLst>
          </p:cNvPr>
          <p:cNvSpPr txBox="1"/>
          <p:nvPr/>
        </p:nvSpPr>
        <p:spPr>
          <a:xfrm>
            <a:off x="6420533" y="2221230"/>
            <a:ext cx="4274016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68 ... 80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55 … 20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45 … 40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0254202-8F9F-46D7-91F6-341A77740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55685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258088" y="152400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Ajoute 1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53519" y="-5079"/>
            <a:ext cx="2062891" cy="13988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1105688" y="1170455"/>
            <a:ext cx="3699992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84 + 1 =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75 + 1 =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89 + 1 =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91 + 1 =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66 + 1 =</a:t>
            </a:r>
          </a:p>
          <a:p>
            <a:pPr algn="ctr"/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8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56F4FCF-7A1B-4656-85C9-5AABA2650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92739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C3312A-577D-47C4-96CC-00E9E9C75AB1}"/>
              </a:ext>
            </a:extLst>
          </p:cNvPr>
          <p:cNvSpPr txBox="1"/>
          <p:nvPr/>
        </p:nvSpPr>
        <p:spPr>
          <a:xfrm>
            <a:off x="1838478" y="312772"/>
            <a:ext cx="105059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Rappels : </a:t>
            </a: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Comment faire une addition posée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1B07655-AE15-4B50-9DF2-8F2CA11C61C0}"/>
              </a:ext>
            </a:extLst>
          </p:cNvPr>
          <p:cNvSpPr txBox="1"/>
          <p:nvPr/>
        </p:nvSpPr>
        <p:spPr>
          <a:xfrm>
            <a:off x="3981450" y="1922110"/>
            <a:ext cx="61053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3 5 </a:t>
            </a:r>
          </a:p>
          <a:p>
            <a:pPr algn="ctr"/>
            <a:r>
              <a:rPr lang="fr-FR" sz="6600" b="1" u="sng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+ 2 1  </a:t>
            </a:r>
            <a:r>
              <a:rPr lang="fr-FR" sz="6600" b="1" u="sng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7B4FA83-D1E4-463E-B946-B53C2641D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64736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070E75-B489-4901-8DD6-F1FB64A21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696" y="652494"/>
            <a:ext cx="5603562" cy="579034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DE9E00-9B45-4CB3-B708-86AE6AE65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383206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C3312A-577D-47C4-96CC-00E9E9C75AB1}"/>
              </a:ext>
            </a:extLst>
          </p:cNvPr>
          <p:cNvSpPr txBox="1"/>
          <p:nvPr/>
        </p:nvSpPr>
        <p:spPr>
          <a:xfrm>
            <a:off x="1025842" y="815790"/>
            <a:ext cx="105059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Rappels : </a:t>
            </a: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Comment faire une addition posée ?</a:t>
            </a:r>
          </a:p>
        </p:txBody>
      </p:sp>
      <p:pic>
        <p:nvPicPr>
          <p:cNvPr id="2" name="Image 1">
            <a:hlinkClick r:id="rId2"/>
            <a:extLst>
              <a:ext uri="{FF2B5EF4-FFF2-40B4-BE49-F238E27FC236}">
                <a16:creationId xmlns:a16="http://schemas.microsoft.com/office/drawing/2014/main" id="{50D6880F-C2FA-4F17-95C4-4F866B193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90" y="2259632"/>
            <a:ext cx="5727540" cy="3240000"/>
          </a:xfrm>
          <a:prstGeom prst="rect">
            <a:avLst/>
          </a:prstGeom>
        </p:spPr>
      </p:pic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9FF10B6F-DB37-44C9-AA77-F9FE2641E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98" y="2259632"/>
            <a:ext cx="5868506" cy="3240000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6826DB-CCB5-44B7-BEE3-D502E8B8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28641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A140BAB-51E7-41BE-ACBA-98D317DA0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73" y="1914914"/>
            <a:ext cx="5433848" cy="386176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1F12B7-5E41-4DCB-AF9E-B156AA70A5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730" y="1700267"/>
            <a:ext cx="5859605" cy="4106698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4AE65A60-CAD6-4DB1-B224-EE44A794D566}"/>
              </a:ext>
            </a:extLst>
          </p:cNvPr>
          <p:cNvSpPr/>
          <p:nvPr/>
        </p:nvSpPr>
        <p:spPr>
          <a:xfrm>
            <a:off x="9842938" y="231228"/>
            <a:ext cx="835572" cy="81980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p12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C112B5A-B247-408C-B53E-0A3CDC2DC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280015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02CD171-7914-4BF9-A862-CE431C672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20BDA4-EBDB-41AD-8027-6E16990A6D7B}"/>
              </a:ext>
            </a:extLst>
          </p:cNvPr>
          <p:cNvSpPr txBox="1"/>
          <p:nvPr/>
        </p:nvSpPr>
        <p:spPr>
          <a:xfrm>
            <a:off x="785442" y="1003464"/>
            <a:ext cx="10343904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</a:t>
            </a: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lettres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 nombres suivants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12278" y="79444"/>
            <a:ext cx="1843665" cy="12501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C6C1C2-6449-4A24-93EA-58514C2E177C}"/>
              </a:ext>
            </a:extLst>
          </p:cNvPr>
          <p:cNvSpPr txBox="1"/>
          <p:nvPr/>
        </p:nvSpPr>
        <p:spPr>
          <a:xfrm>
            <a:off x="667406" y="1917047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48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28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67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311757-4585-42B8-AD94-8055821F2644}"/>
              </a:ext>
            </a:extLst>
          </p:cNvPr>
          <p:cNvSpPr txBox="1"/>
          <p:nvPr/>
        </p:nvSpPr>
        <p:spPr>
          <a:xfrm>
            <a:off x="6400799" y="1832965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43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76: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D4FF4C7-3690-4EE6-BD2B-1A14F2469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2603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54894" y="-15493"/>
            <a:ext cx="1843665" cy="125018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01193" y="489002"/>
            <a:ext cx="12090807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Range du plus petit au plus grand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DBD0DF4-4282-42C6-9779-2D04A48A29A9}"/>
              </a:ext>
            </a:extLst>
          </p:cNvPr>
          <p:cNvSpPr txBox="1"/>
          <p:nvPr/>
        </p:nvSpPr>
        <p:spPr>
          <a:xfrm>
            <a:off x="107886" y="1296575"/>
            <a:ext cx="12090807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91   76   84   69   88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35EE763-689E-48B8-9858-30DAE8702B2B}"/>
              </a:ext>
            </a:extLst>
          </p:cNvPr>
          <p:cNvSpPr txBox="1"/>
          <p:nvPr/>
        </p:nvSpPr>
        <p:spPr>
          <a:xfrm>
            <a:off x="7752" y="4055015"/>
            <a:ext cx="12090807" cy="1447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6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31   66   14   99   58</a:t>
            </a:r>
            <a:endParaRPr lang="fr-FR" sz="6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64907FFD-B662-4634-9DF2-6B1E78737FC4}"/>
              </a:ext>
            </a:extLst>
          </p:cNvPr>
          <p:cNvCxnSpPr>
            <a:cxnSpLocks/>
          </p:cNvCxnSpPr>
          <p:nvPr/>
        </p:nvCxnSpPr>
        <p:spPr>
          <a:xfrm>
            <a:off x="68376" y="4221480"/>
            <a:ext cx="1211587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32C9915-EE5D-4244-B3E5-145800F7F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55317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381000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Fiche de calcul rapide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Tu as 2 min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D2B8D8-DB1F-4A94-B37C-22704536A8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52"/>
          <a:stretch/>
        </p:blipFill>
        <p:spPr>
          <a:xfrm>
            <a:off x="3885277" y="2173798"/>
            <a:ext cx="6055135" cy="3961531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8F63E442-F0C3-4F0D-8CDD-DD567046C043}"/>
              </a:ext>
            </a:extLst>
          </p:cNvPr>
          <p:cNvSpPr/>
          <p:nvPr/>
        </p:nvSpPr>
        <p:spPr>
          <a:xfrm>
            <a:off x="9522626" y="2130904"/>
            <a:ext cx="835572" cy="81980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p13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19E4AEA-B3EB-4CA7-AE5D-7F9B0D3AF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372792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C37213-98A6-4EB7-8DA4-E4E26ECA8C15}"/>
              </a:ext>
            </a:extLst>
          </p:cNvPr>
          <p:cNvSpPr/>
          <p:nvPr/>
        </p:nvSpPr>
        <p:spPr>
          <a:xfrm>
            <a:off x="711964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A2660F2-A8B2-499A-91CC-2FD133B8BF80}"/>
              </a:ext>
            </a:extLst>
          </p:cNvPr>
          <p:cNvSpPr txBox="1"/>
          <p:nvPr/>
        </p:nvSpPr>
        <p:spPr>
          <a:xfrm>
            <a:off x="1700335" y="651089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Fiche d’exercices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DEB658D-02A1-4969-AC9C-0C4740A84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892" y="1192746"/>
            <a:ext cx="8067675" cy="535305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52E2CE78-1EE5-4EEC-930A-57DE8EC65F06}"/>
              </a:ext>
            </a:extLst>
          </p:cNvPr>
          <p:cNvSpPr/>
          <p:nvPr/>
        </p:nvSpPr>
        <p:spPr>
          <a:xfrm>
            <a:off x="10604666" y="418944"/>
            <a:ext cx="835572" cy="81980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p14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5FE96-2F35-4B43-8A91-DFC3A8FA3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19922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6983FD9-3DAB-49FD-AF1D-CACC2765B90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372474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13800" dirty="0">
              <a:latin typeface="KG Turning Tables" panose="02000000000000000000" pitchFamily="2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F8EB089-5544-47DB-96F2-E4157C93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227191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C2B90D-EA76-4474-878C-25A2CDEBA095}"/>
              </a:ext>
            </a:extLst>
          </p:cNvPr>
          <p:cNvSpPr txBox="1"/>
          <p:nvPr/>
        </p:nvSpPr>
        <p:spPr>
          <a:xfrm>
            <a:off x="2013284" y="964053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en 2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 </a:t>
            </a:r>
            <a:r>
              <a:rPr lang="fr-FR" altLang="fr-FR" sz="40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70</a:t>
            </a:r>
            <a:endParaRPr lang="fr-FR" sz="40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B78F75-4CE9-4642-95A1-EBAC9E2C3C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323516" y="2778252"/>
            <a:ext cx="2404488" cy="1630478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B0700D4-A24E-41B6-9644-A155A323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01014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20BDA4-EBDB-41AD-8027-6E16990A6D7B}"/>
              </a:ext>
            </a:extLst>
          </p:cNvPr>
          <p:cNvSpPr txBox="1"/>
          <p:nvPr/>
        </p:nvSpPr>
        <p:spPr>
          <a:xfrm>
            <a:off x="785442" y="1003464"/>
            <a:ext cx="10343904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</a:t>
            </a: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lettres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 nombres suivants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12278" y="79444"/>
            <a:ext cx="1843665" cy="12501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C6C1C2-6449-4A24-93EA-58514C2E177C}"/>
              </a:ext>
            </a:extLst>
          </p:cNvPr>
          <p:cNvSpPr txBox="1"/>
          <p:nvPr/>
        </p:nvSpPr>
        <p:spPr>
          <a:xfrm>
            <a:off x="667406" y="1917047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66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75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311757-4585-42B8-AD94-8055821F2644}"/>
              </a:ext>
            </a:extLst>
          </p:cNvPr>
          <p:cNvSpPr txBox="1"/>
          <p:nvPr/>
        </p:nvSpPr>
        <p:spPr>
          <a:xfrm>
            <a:off x="6400799" y="1832965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94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81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21: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BDEB582-4B1F-4480-9A81-82F7FBEDF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29868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96878" y="147935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Faire + 10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3BE59-E6C9-4D0C-AFEE-7868448AF2CE}"/>
              </a:ext>
            </a:extLst>
          </p:cNvPr>
          <p:cNvSpPr/>
          <p:nvPr/>
        </p:nvSpPr>
        <p:spPr>
          <a:xfrm>
            <a:off x="1496878" y="909109"/>
            <a:ext cx="96656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Ajoute 10 à ces nombres</a:t>
            </a:r>
            <a:endParaRPr lang="fr-FR" sz="28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81C4D2-8AEB-4A2A-9147-20F58C306818}"/>
              </a:ext>
            </a:extLst>
          </p:cNvPr>
          <p:cNvSpPr/>
          <p:nvPr/>
        </p:nvSpPr>
        <p:spPr>
          <a:xfrm>
            <a:off x="1025842" y="1988924"/>
            <a:ext cx="4041647" cy="4716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12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69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55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6D2EB2-5A18-4336-B5AA-BC8AA1EDAF9C}"/>
              </a:ext>
            </a:extLst>
          </p:cNvPr>
          <p:cNvSpPr/>
          <p:nvPr/>
        </p:nvSpPr>
        <p:spPr>
          <a:xfrm>
            <a:off x="6141402" y="1975408"/>
            <a:ext cx="4041647" cy="4716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70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47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15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E668C30-0686-484C-A4E9-6CF7EBE1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30536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381000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Fiche de calcul rapide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Tu as 2 min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6A7482-EF33-4EEE-AC19-379003EB2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291" y="2454784"/>
            <a:ext cx="5770452" cy="38766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0F0FF9E3-E367-4072-AB0F-999A2AE9E9FD}"/>
              </a:ext>
            </a:extLst>
          </p:cNvPr>
          <p:cNvSpPr/>
          <p:nvPr/>
        </p:nvSpPr>
        <p:spPr>
          <a:xfrm>
            <a:off x="10245630" y="2841597"/>
            <a:ext cx="835572" cy="81980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p13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143AA69-33C7-4456-9762-4F7364240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083233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FAB05D-4C2A-4181-9490-1EBF4951B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685" y="853006"/>
            <a:ext cx="8335105" cy="5730673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28899CE-8E5B-4F3B-9579-9137CF6CC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258112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87CB894-0136-4DCC-AADE-AC590DD4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11298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C2B90D-EA76-4474-878C-25A2CDEBA095}"/>
              </a:ext>
            </a:extLst>
          </p:cNvPr>
          <p:cNvSpPr txBox="1"/>
          <p:nvPr/>
        </p:nvSpPr>
        <p:spPr>
          <a:xfrm>
            <a:off x="2013284" y="964053"/>
            <a:ext cx="847023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 en 1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l’envers à partir de 30</a:t>
            </a:r>
            <a:endParaRPr lang="fr-FR" sz="40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B78F75-4CE9-4642-95A1-EBAC9E2C3C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581640" y="61883"/>
            <a:ext cx="1466864" cy="99467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8885837-BC99-4CAE-9B2B-9A18A6E2C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78295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423910" y="610008"/>
            <a:ext cx="120908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des nombres avec les étiquettes</a:t>
            </a:r>
          </a:p>
          <a:p>
            <a:r>
              <a:rPr lang="fr-FR" sz="2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               </a:t>
            </a:r>
          </a:p>
          <a:p>
            <a:endParaRPr lang="fr-FR" sz="24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  soixante   huit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dix</a:t>
            </a:r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5309695" y="4861085"/>
            <a:ext cx="2944878" cy="1996915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F205316-3340-408F-8DD7-3A820651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00438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70447" y="252946"/>
            <a:ext cx="1843665" cy="12501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C224AC-A6E1-4851-BF95-A5D7A0410620}"/>
              </a:ext>
            </a:extLst>
          </p:cNvPr>
          <p:cNvSpPr txBox="1"/>
          <p:nvPr/>
        </p:nvSpPr>
        <p:spPr>
          <a:xfrm>
            <a:off x="415332" y="2221230"/>
            <a:ext cx="4274016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85 ... 75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50 … 24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73 … 30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C94316-C668-4552-BA38-5D516625A8C4}"/>
              </a:ext>
            </a:extLst>
          </p:cNvPr>
          <p:cNvSpPr txBox="1"/>
          <p:nvPr/>
        </p:nvSpPr>
        <p:spPr>
          <a:xfrm>
            <a:off x="715222" y="643088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Compare à l’aide des signes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F43523-82AF-4C43-8E91-2441846A21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4662" b="32294"/>
          <a:stretch/>
        </p:blipFill>
        <p:spPr>
          <a:xfrm>
            <a:off x="6532293" y="1355508"/>
            <a:ext cx="1295987" cy="6048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3C3D79-913F-4ACD-A638-0B6B4FD1FB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025" b="63932"/>
          <a:stretch/>
        </p:blipFill>
        <p:spPr>
          <a:xfrm>
            <a:off x="4062543" y="1399865"/>
            <a:ext cx="1253611" cy="58504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7562235-AFDF-4F34-A7D2-D03614E7F88A}"/>
              </a:ext>
            </a:extLst>
          </p:cNvPr>
          <p:cNvSpPr txBox="1"/>
          <p:nvPr/>
        </p:nvSpPr>
        <p:spPr>
          <a:xfrm>
            <a:off x="395182" y="1294095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ou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51469B-E7D1-449A-ACBE-156CF648E660}"/>
              </a:ext>
            </a:extLst>
          </p:cNvPr>
          <p:cNvSpPr txBox="1"/>
          <p:nvPr/>
        </p:nvSpPr>
        <p:spPr>
          <a:xfrm>
            <a:off x="6420533" y="2221230"/>
            <a:ext cx="4274016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33 ... 50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58 … 90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88 … 79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CC723A5-DC92-4D69-8976-70B80BA3B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10340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7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381000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Fiche de calcul rapide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Tu as 2 min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BAEBFF4-D7D7-4DF9-8C15-A56B2A7C8A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57"/>
          <a:stretch/>
        </p:blipFill>
        <p:spPr>
          <a:xfrm>
            <a:off x="4203283" y="2402398"/>
            <a:ext cx="4820402" cy="32777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EBCC291-52E8-4248-B231-55234201D4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535"/>
          <a:stretch/>
        </p:blipFill>
        <p:spPr>
          <a:xfrm>
            <a:off x="10179037" y="1277399"/>
            <a:ext cx="1804330" cy="141240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07ED3B59-BB47-42DA-89D4-B99DDDA94AC0}"/>
              </a:ext>
            </a:extLst>
          </p:cNvPr>
          <p:cNvSpPr/>
          <p:nvPr/>
        </p:nvSpPr>
        <p:spPr>
          <a:xfrm>
            <a:off x="10037350" y="3429000"/>
            <a:ext cx="835572" cy="81980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p13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7069C30-CCD4-43DC-8BAC-A4203A2AF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992471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A2660F2-A8B2-499A-91CC-2FD133B8BF80}"/>
              </a:ext>
            </a:extLst>
          </p:cNvPr>
          <p:cNvSpPr txBox="1"/>
          <p:nvPr/>
        </p:nvSpPr>
        <p:spPr>
          <a:xfrm>
            <a:off x="1700335" y="651089"/>
            <a:ext cx="9344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Calcule à l’aide des abaques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683A458-51CB-461C-BF2E-BF71D6BC3A61}"/>
              </a:ext>
            </a:extLst>
          </p:cNvPr>
          <p:cNvSpPr txBox="1"/>
          <p:nvPr/>
        </p:nvSpPr>
        <p:spPr>
          <a:xfrm>
            <a:off x="0" y="1639551"/>
            <a:ext cx="2899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39 + 1=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0080A05-81B9-4A95-9E5F-D242DE9D285A}"/>
              </a:ext>
            </a:extLst>
          </p:cNvPr>
          <p:cNvGrpSpPr/>
          <p:nvPr/>
        </p:nvGrpSpPr>
        <p:grpSpPr>
          <a:xfrm>
            <a:off x="6932185" y="3054733"/>
            <a:ext cx="4912960" cy="3295283"/>
            <a:chOff x="3711709" y="2463141"/>
            <a:chExt cx="4912960" cy="3295283"/>
          </a:xfrm>
        </p:grpSpPr>
        <p:sp>
          <p:nvSpPr>
            <p:cNvPr id="2" name="Trapèze 1">
              <a:extLst>
                <a:ext uri="{FF2B5EF4-FFF2-40B4-BE49-F238E27FC236}">
                  <a16:creationId xmlns:a16="http://schemas.microsoft.com/office/drawing/2014/main" id="{5EBF9569-6299-4141-A45B-B62D34F68599}"/>
                </a:ext>
              </a:extLst>
            </p:cNvPr>
            <p:cNvSpPr/>
            <p:nvPr/>
          </p:nvSpPr>
          <p:spPr>
            <a:xfrm>
              <a:off x="3711709" y="5050538"/>
              <a:ext cx="4912960" cy="707886"/>
            </a:xfrm>
            <a:prstGeom prst="trapezoi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720A044-2940-420A-9BD5-AD18EEB604B6}"/>
                </a:ext>
              </a:extLst>
            </p:cNvPr>
            <p:cNvSpPr/>
            <p:nvPr/>
          </p:nvSpPr>
          <p:spPr>
            <a:xfrm>
              <a:off x="4819195" y="2463141"/>
              <a:ext cx="216568" cy="2743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54E6EEC-452E-4F32-832C-EBAABDA6D074}"/>
                </a:ext>
              </a:extLst>
            </p:cNvPr>
            <p:cNvSpPr/>
            <p:nvPr/>
          </p:nvSpPr>
          <p:spPr>
            <a:xfrm>
              <a:off x="6096000" y="2463141"/>
              <a:ext cx="216568" cy="2743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825218E-E39E-4608-B4E2-CF39B3F3F45B}"/>
                </a:ext>
              </a:extLst>
            </p:cNvPr>
            <p:cNvSpPr/>
            <p:nvPr/>
          </p:nvSpPr>
          <p:spPr>
            <a:xfrm>
              <a:off x="7422967" y="2463141"/>
              <a:ext cx="216568" cy="2743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37FC073-40C7-4001-9592-6B95F4498CC8}"/>
              </a:ext>
            </a:extLst>
          </p:cNvPr>
          <p:cNvSpPr txBox="1"/>
          <p:nvPr/>
        </p:nvSpPr>
        <p:spPr>
          <a:xfrm>
            <a:off x="-5304" y="3947125"/>
            <a:ext cx="2899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79 + 1 =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FBD33D-4532-4193-A0BE-8AA57C173EF4}"/>
              </a:ext>
            </a:extLst>
          </p:cNvPr>
          <p:cNvSpPr txBox="1"/>
          <p:nvPr/>
        </p:nvSpPr>
        <p:spPr>
          <a:xfrm>
            <a:off x="-5304" y="2779042"/>
            <a:ext cx="2899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49 + 1 =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3D1324A-BDFF-41A6-BE55-AF6454346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52625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6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A2660F2-A8B2-499A-91CC-2FD133B8BF80}"/>
              </a:ext>
            </a:extLst>
          </p:cNvPr>
          <p:cNvSpPr txBox="1"/>
          <p:nvPr/>
        </p:nvSpPr>
        <p:spPr>
          <a:xfrm>
            <a:off x="1700335" y="651089"/>
            <a:ext cx="9344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Calcule à l’aide des abaques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683A458-51CB-461C-BF2E-BF71D6BC3A61}"/>
              </a:ext>
            </a:extLst>
          </p:cNvPr>
          <p:cNvSpPr txBox="1"/>
          <p:nvPr/>
        </p:nvSpPr>
        <p:spPr>
          <a:xfrm>
            <a:off x="0" y="1639551"/>
            <a:ext cx="2899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50 – 1 =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7FC073-40C7-4001-9592-6B95F4498CC8}"/>
              </a:ext>
            </a:extLst>
          </p:cNvPr>
          <p:cNvSpPr txBox="1"/>
          <p:nvPr/>
        </p:nvSpPr>
        <p:spPr>
          <a:xfrm>
            <a:off x="-5304" y="3947125"/>
            <a:ext cx="2899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80 – 1 =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FBD33D-4532-4193-A0BE-8AA57C173EF4}"/>
              </a:ext>
            </a:extLst>
          </p:cNvPr>
          <p:cNvSpPr txBox="1"/>
          <p:nvPr/>
        </p:nvSpPr>
        <p:spPr>
          <a:xfrm>
            <a:off x="-5304" y="2779042"/>
            <a:ext cx="2899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60 – 1 =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E6DE11A-D9D9-4E6A-9B79-A9420BD438DF}"/>
              </a:ext>
            </a:extLst>
          </p:cNvPr>
          <p:cNvGrpSpPr/>
          <p:nvPr/>
        </p:nvGrpSpPr>
        <p:grpSpPr>
          <a:xfrm>
            <a:off x="6947425" y="3129558"/>
            <a:ext cx="4912960" cy="3295283"/>
            <a:chOff x="3711709" y="2463141"/>
            <a:chExt cx="4912960" cy="3295283"/>
          </a:xfrm>
        </p:grpSpPr>
        <p:sp>
          <p:nvSpPr>
            <p:cNvPr id="22" name="Trapèze 21">
              <a:extLst>
                <a:ext uri="{FF2B5EF4-FFF2-40B4-BE49-F238E27FC236}">
                  <a16:creationId xmlns:a16="http://schemas.microsoft.com/office/drawing/2014/main" id="{D4BB9749-4A76-4913-B3DF-319A4B4C7E49}"/>
                </a:ext>
              </a:extLst>
            </p:cNvPr>
            <p:cNvSpPr/>
            <p:nvPr/>
          </p:nvSpPr>
          <p:spPr>
            <a:xfrm>
              <a:off x="3711709" y="5050538"/>
              <a:ext cx="4912960" cy="707886"/>
            </a:xfrm>
            <a:prstGeom prst="trapezoi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60D3E2D-D004-455A-9EA2-A54BD98E339A}"/>
                </a:ext>
              </a:extLst>
            </p:cNvPr>
            <p:cNvSpPr/>
            <p:nvPr/>
          </p:nvSpPr>
          <p:spPr>
            <a:xfrm>
              <a:off x="4819195" y="2463141"/>
              <a:ext cx="216568" cy="2743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F5B8AF3-4974-43F8-8A6F-1CA4CAA76FC9}"/>
                </a:ext>
              </a:extLst>
            </p:cNvPr>
            <p:cNvSpPr/>
            <p:nvPr/>
          </p:nvSpPr>
          <p:spPr>
            <a:xfrm>
              <a:off x="6096000" y="2463141"/>
              <a:ext cx="216568" cy="2743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C9AC372-1539-47EC-A844-FE39F94EE3A8}"/>
                </a:ext>
              </a:extLst>
            </p:cNvPr>
            <p:cNvSpPr/>
            <p:nvPr/>
          </p:nvSpPr>
          <p:spPr>
            <a:xfrm>
              <a:off x="7422967" y="2463141"/>
              <a:ext cx="216568" cy="2743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CEF38EB-A6B3-40F5-9EDC-DCFC0DEA0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46195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6" grpId="0"/>
      <p:bldP spid="1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C37213-98A6-4EB7-8DA4-E4E26ECA8C15}"/>
              </a:ext>
            </a:extLst>
          </p:cNvPr>
          <p:cNvSpPr/>
          <p:nvPr/>
        </p:nvSpPr>
        <p:spPr>
          <a:xfrm>
            <a:off x="711964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A2660F2-A8B2-499A-91CC-2FD133B8BF80}"/>
              </a:ext>
            </a:extLst>
          </p:cNvPr>
          <p:cNvSpPr txBox="1"/>
          <p:nvPr/>
        </p:nvSpPr>
        <p:spPr>
          <a:xfrm>
            <a:off x="1700335" y="651089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Fiche d’exercices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2E2CE78-1EE5-4EEC-930A-57DE8EC65F06}"/>
              </a:ext>
            </a:extLst>
          </p:cNvPr>
          <p:cNvSpPr/>
          <p:nvPr/>
        </p:nvSpPr>
        <p:spPr>
          <a:xfrm>
            <a:off x="10604666" y="418944"/>
            <a:ext cx="835572" cy="81980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p15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B4A52B-0071-4754-A29C-409A59FBE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53" y="1763395"/>
            <a:ext cx="5424661" cy="38148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050B66-C2B8-4230-AF1A-F59CDFD2A03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59" y="1684255"/>
            <a:ext cx="5573395" cy="3898665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A6ACCC9-5DC7-4D4E-AE92-237B69CB0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73590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3E9EB18-B5ED-4D53-9ECC-83803C1E3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298777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C2B90D-EA76-4474-878C-25A2CDEBA095}"/>
              </a:ext>
            </a:extLst>
          </p:cNvPr>
          <p:cNvSpPr txBox="1"/>
          <p:nvPr/>
        </p:nvSpPr>
        <p:spPr>
          <a:xfrm>
            <a:off x="2013284" y="964053"/>
            <a:ext cx="847023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 en 1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l’envers à partir de 40</a:t>
            </a:r>
            <a:endParaRPr lang="fr-FR" sz="4000" u="sng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B78F75-4CE9-4642-95A1-EBAC9E2C3C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581640" y="61883"/>
            <a:ext cx="1466864" cy="99467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A26C867-3833-4D77-9D4B-AD159C9B1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20823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423910" y="610008"/>
            <a:ext cx="120908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des nombres avec les étiquettes</a:t>
            </a:r>
          </a:p>
          <a:p>
            <a:r>
              <a:rPr lang="fr-FR" sz="2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               </a:t>
            </a:r>
          </a:p>
          <a:p>
            <a:endParaRPr lang="fr-FR" sz="24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   vingt    quatre</a:t>
            </a:r>
          </a:p>
          <a:p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        cinq</a:t>
            </a:r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634130" y="4887434"/>
            <a:ext cx="2944878" cy="1996915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E6B7C58-7EDE-47AE-BFA1-BAEAD960D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52717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70447" y="252946"/>
            <a:ext cx="1843665" cy="12501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C224AC-A6E1-4851-BF95-A5D7A0410620}"/>
              </a:ext>
            </a:extLst>
          </p:cNvPr>
          <p:cNvSpPr txBox="1"/>
          <p:nvPr/>
        </p:nvSpPr>
        <p:spPr>
          <a:xfrm>
            <a:off x="415332" y="2221230"/>
            <a:ext cx="4274016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13 ... 15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66 … 97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80 … 50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C94316-C668-4552-BA38-5D516625A8C4}"/>
              </a:ext>
            </a:extLst>
          </p:cNvPr>
          <p:cNvSpPr txBox="1"/>
          <p:nvPr/>
        </p:nvSpPr>
        <p:spPr>
          <a:xfrm>
            <a:off x="715222" y="643088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Compare à l’aide des signes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F43523-82AF-4C43-8E91-2441846A21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4662" b="32294"/>
          <a:stretch/>
        </p:blipFill>
        <p:spPr>
          <a:xfrm>
            <a:off x="6532293" y="1355508"/>
            <a:ext cx="1295987" cy="6048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3C3D79-913F-4ACD-A638-0B6B4FD1FB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025" b="63932"/>
          <a:stretch/>
        </p:blipFill>
        <p:spPr>
          <a:xfrm>
            <a:off x="4062543" y="1399865"/>
            <a:ext cx="1253611" cy="58504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7562235-AFDF-4F34-A7D2-D03614E7F88A}"/>
              </a:ext>
            </a:extLst>
          </p:cNvPr>
          <p:cNvSpPr txBox="1"/>
          <p:nvPr/>
        </p:nvSpPr>
        <p:spPr>
          <a:xfrm>
            <a:off x="395182" y="1294095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ou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51469B-E7D1-449A-ACBE-156CF648E660}"/>
              </a:ext>
            </a:extLst>
          </p:cNvPr>
          <p:cNvSpPr txBox="1"/>
          <p:nvPr/>
        </p:nvSpPr>
        <p:spPr>
          <a:xfrm>
            <a:off x="6420533" y="2221230"/>
            <a:ext cx="4274016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93 ... 59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98 … 60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41 … 40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1DB4A25-9425-4D22-951F-44AF781A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30713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7" grpId="0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381000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Fiche de calcul rapide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Tu as 2 min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1968B52-1270-4541-ADFC-9C89448943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61"/>
          <a:stretch/>
        </p:blipFill>
        <p:spPr>
          <a:xfrm>
            <a:off x="4077953" y="2689799"/>
            <a:ext cx="5266066" cy="33211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6DDB34D4-48A8-42F8-AD82-28E472F9F5A3}"/>
              </a:ext>
            </a:extLst>
          </p:cNvPr>
          <p:cNvSpPr/>
          <p:nvPr/>
        </p:nvSpPr>
        <p:spPr>
          <a:xfrm>
            <a:off x="10037350" y="3429000"/>
            <a:ext cx="835572" cy="81980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p13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6616199-BF94-4416-8A67-B887F5A23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2036826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45332A-03B0-420D-BDB3-3ACF56802109}"/>
              </a:ext>
            </a:extLst>
          </p:cNvPr>
          <p:cNvSpPr txBox="1"/>
          <p:nvPr/>
        </p:nvSpPr>
        <p:spPr>
          <a:xfrm>
            <a:off x="152400" y="2097554"/>
            <a:ext cx="5898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fiche de suivi des tables</a:t>
            </a:r>
            <a:endParaRPr lang="fr-FR" sz="2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6913E-506F-49C8-9F90-51E8B03FF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292" y="2893378"/>
            <a:ext cx="4181471" cy="27279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0BE1F89-FA09-4EE5-BC9A-E9028DE57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2608386"/>
            <a:ext cx="5357025" cy="329791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30769CE-45A7-4BA0-8449-066FA58DE30C}"/>
              </a:ext>
            </a:extLst>
          </p:cNvPr>
          <p:cNvSpPr txBox="1"/>
          <p:nvPr/>
        </p:nvSpPr>
        <p:spPr>
          <a:xfrm>
            <a:off x="3903135" y="1743611"/>
            <a:ext cx="7761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</a:t>
            </a: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660B26A-D38D-4B67-A69F-D47DDE885CC4}"/>
              </a:ext>
            </a:extLst>
          </p:cNvPr>
          <p:cNvSpPr txBox="1"/>
          <p:nvPr/>
        </p:nvSpPr>
        <p:spPr>
          <a:xfrm>
            <a:off x="3903135" y="1763395"/>
            <a:ext cx="7761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</a:t>
            </a: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FB8AE08-C5CC-4142-8284-09EE7519F7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712" t="4373" r="35822" b="83461"/>
          <a:stretch/>
        </p:blipFill>
        <p:spPr>
          <a:xfrm>
            <a:off x="8375317" y="1651646"/>
            <a:ext cx="2719137" cy="808272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F6477F5-56C2-4AE0-85FE-415E93F00688}"/>
              </a:ext>
            </a:extLst>
          </p:cNvPr>
          <p:cNvCxnSpPr/>
          <p:nvPr/>
        </p:nvCxnSpPr>
        <p:spPr>
          <a:xfrm flipH="1">
            <a:off x="4899872" y="1127760"/>
            <a:ext cx="1757680" cy="53035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17221EA-A22C-4B30-A3FF-38E1598A1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33812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7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19FF148-1497-4709-98CF-FE1C680C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41453560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EBF8F61-5D33-4334-ACC0-8E26654D2F40}"/>
              </a:ext>
            </a:extLst>
          </p:cNvPr>
          <p:cNvSpPr txBox="1"/>
          <p:nvPr/>
        </p:nvSpPr>
        <p:spPr>
          <a:xfrm>
            <a:off x="636828" y="545911"/>
            <a:ext cx="110663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qui vient juste avant 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celui qui vient juste après.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88327" y="-15493"/>
            <a:ext cx="1843665" cy="12501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C224AC-A6E1-4851-BF95-A5D7A0410620}"/>
              </a:ext>
            </a:extLst>
          </p:cNvPr>
          <p:cNvSpPr txBox="1"/>
          <p:nvPr/>
        </p:nvSpPr>
        <p:spPr>
          <a:xfrm>
            <a:off x="-952204" y="1957218"/>
            <a:ext cx="7857433" cy="553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30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20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90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70 &lt; ...</a:t>
            </a:r>
          </a:p>
          <a:p>
            <a:pPr algn="ctr">
              <a:lnSpc>
                <a:spcPct val="150000"/>
              </a:lnSpc>
            </a:pPr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DFFA76-A0C4-4348-90A1-8FA08815B8B6}"/>
              </a:ext>
            </a:extLst>
          </p:cNvPr>
          <p:cNvSpPr txBox="1"/>
          <p:nvPr/>
        </p:nvSpPr>
        <p:spPr>
          <a:xfrm>
            <a:off x="6441822" y="1945064"/>
            <a:ext cx="6007681" cy="553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49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79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89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19 &lt; ...</a:t>
            </a:r>
          </a:p>
          <a:p>
            <a:pPr algn="ctr">
              <a:lnSpc>
                <a:spcPct val="150000"/>
              </a:lnSpc>
            </a:pPr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6FD60B2-1A7F-42A2-A2B8-39545DB66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98820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10" name="Group 6357">
            <a:extLst>
              <a:ext uri="{FF2B5EF4-FFF2-40B4-BE49-F238E27FC236}">
                <a16:creationId xmlns:a16="http://schemas.microsoft.com/office/drawing/2014/main" id="{680AC622-2861-4C97-B1D0-CE960CC54D85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11" name="Shape 19">
              <a:extLst>
                <a:ext uri="{FF2B5EF4-FFF2-40B4-BE49-F238E27FC236}">
                  <a16:creationId xmlns:a16="http://schemas.microsoft.com/office/drawing/2014/main" id="{C0B1A8AC-EE7C-44F6-9541-83844110AFAC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5" name="Shape 21">
              <a:extLst>
                <a:ext uri="{FF2B5EF4-FFF2-40B4-BE49-F238E27FC236}">
                  <a16:creationId xmlns:a16="http://schemas.microsoft.com/office/drawing/2014/main" id="{6910A82C-E781-4475-ABBD-6F6D4F55610D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9D1030ED-F01F-4374-9F24-08E7EE311C3A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5B0207C-9D38-4887-860D-5F411BD13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09704" y="1910446"/>
            <a:ext cx="6045689" cy="3849419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E47C5029-B4D3-40F0-AC09-67E66E1472D1}"/>
              </a:ext>
            </a:extLst>
          </p:cNvPr>
          <p:cNvSpPr/>
          <p:nvPr/>
        </p:nvSpPr>
        <p:spPr>
          <a:xfrm>
            <a:off x="9239790" y="786911"/>
            <a:ext cx="835572" cy="81980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p16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EC66A8F-C5EF-48F8-9279-2803A43CD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9699994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7" y="609600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Cahier des nombres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9" name="Sous-titre 24">
            <a:extLst>
              <a:ext uri="{FF2B5EF4-FFF2-40B4-BE49-F238E27FC236}">
                <a16:creationId xmlns:a16="http://schemas.microsoft.com/office/drawing/2014/main" id="{57DA6AA2-9EDD-4FAD-ADBB-0D0FDE37F460}"/>
              </a:ext>
            </a:extLst>
          </p:cNvPr>
          <p:cNvSpPr txBox="1">
            <a:spLocks/>
          </p:cNvSpPr>
          <p:nvPr/>
        </p:nvSpPr>
        <p:spPr>
          <a:xfrm>
            <a:off x="2794014" y="1389608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Je cherche toutes les représentations possibles du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sp>
        <p:nvSpPr>
          <p:cNvPr id="21" name="Sous-titre 24">
            <a:extLst>
              <a:ext uri="{FF2B5EF4-FFF2-40B4-BE49-F238E27FC236}">
                <a16:creationId xmlns:a16="http://schemas.microsoft.com/office/drawing/2014/main" id="{33D35D92-4D60-4AB0-91E3-D3B280D3775B}"/>
              </a:ext>
            </a:extLst>
          </p:cNvPr>
          <p:cNvSpPr txBox="1">
            <a:spLocks/>
          </p:cNvSpPr>
          <p:nvPr/>
        </p:nvSpPr>
        <p:spPr>
          <a:xfrm>
            <a:off x="3244406" y="1749027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nombre .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D96219-9E5F-4A47-9845-68FC71A38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442" y="2339883"/>
            <a:ext cx="5732421" cy="426411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83644FC-EAE3-4BCA-BDFA-3AEBB0B0E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7655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45332A-03B0-420D-BDB3-3ACF56802109}"/>
              </a:ext>
            </a:extLst>
          </p:cNvPr>
          <p:cNvSpPr txBox="1"/>
          <p:nvPr/>
        </p:nvSpPr>
        <p:spPr>
          <a:xfrm>
            <a:off x="152400" y="2097554"/>
            <a:ext cx="5898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fiche de suivi des tables</a:t>
            </a:r>
            <a:endParaRPr lang="fr-FR" sz="2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6913E-506F-49C8-9F90-51E8B03FF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292" y="2893378"/>
            <a:ext cx="4181471" cy="27279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0BE1F89-FA09-4EE5-BC9A-E9028DE57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2608386"/>
            <a:ext cx="5357025" cy="329791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30769CE-45A7-4BA0-8449-066FA58DE30C}"/>
              </a:ext>
            </a:extLst>
          </p:cNvPr>
          <p:cNvSpPr txBox="1"/>
          <p:nvPr/>
        </p:nvSpPr>
        <p:spPr>
          <a:xfrm>
            <a:off x="3903135" y="1743611"/>
            <a:ext cx="7761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</a:t>
            </a: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660B26A-D38D-4B67-A69F-D47DDE885CC4}"/>
              </a:ext>
            </a:extLst>
          </p:cNvPr>
          <p:cNvSpPr txBox="1"/>
          <p:nvPr/>
        </p:nvSpPr>
        <p:spPr>
          <a:xfrm>
            <a:off x="3903135" y="1763395"/>
            <a:ext cx="7761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</a:t>
            </a: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FB8AE08-C5CC-4142-8284-09EE7519F7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712" t="4373" r="35822" b="83461"/>
          <a:stretch/>
        </p:blipFill>
        <p:spPr>
          <a:xfrm>
            <a:off x="8375317" y="1651646"/>
            <a:ext cx="2719137" cy="808272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F6477F5-56C2-4AE0-85FE-415E93F00688}"/>
              </a:ext>
            </a:extLst>
          </p:cNvPr>
          <p:cNvCxnSpPr/>
          <p:nvPr/>
        </p:nvCxnSpPr>
        <p:spPr>
          <a:xfrm flipH="1">
            <a:off x="4899872" y="1127760"/>
            <a:ext cx="1757680" cy="53035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8A1A1D7-C9F3-4AA7-9EB0-50CE09A28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74172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4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8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32DBE3-E002-47B5-A077-8578D2DA8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86680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589739" y="1843276"/>
            <a:ext cx="847023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Dessine l’objet décrit par la maitresse</a:t>
            </a:r>
            <a:endParaRPr lang="fr-FR" sz="40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94C4483-DFF9-4B9F-8C65-704BCD47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755478" y="4275010"/>
            <a:ext cx="2702181" cy="183234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DAC2FB0-7D47-4046-9175-515AF5D342D4}"/>
              </a:ext>
            </a:extLst>
          </p:cNvPr>
          <p:cNvSpPr txBox="1"/>
          <p:nvPr/>
        </p:nvSpPr>
        <p:spPr>
          <a:xfrm>
            <a:off x="1950419" y="539934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 portrait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EFB4FB2-F3CF-4AB3-B8D2-E5C3E2476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68752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589739" y="1843276"/>
            <a:ext cx="8470232" cy="2760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suis une figure géométrique :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latin typeface="Comic Sans MS" panose="030F0702030302020204" pitchFamily="66" charset="0"/>
                <a:cs typeface="Arial" panose="020B0604020202020204" pitchFamily="34" charset="0"/>
              </a:rPr>
              <a:t>J’ai trois côtés.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latin typeface="Comic Sans MS" panose="030F0702030302020204" pitchFamily="66" charset="0"/>
                <a:cs typeface="Arial" panose="020B0604020202020204" pitchFamily="34" charset="0"/>
              </a:rPr>
              <a:t>Qui suis-je ?</a:t>
            </a:r>
            <a:endParaRPr lang="fr-FR" sz="40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94C4483-DFF9-4B9F-8C65-704BCD47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897309" y="4873257"/>
            <a:ext cx="2702181" cy="183234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DAC2FB0-7D47-4046-9175-515AF5D342D4}"/>
              </a:ext>
            </a:extLst>
          </p:cNvPr>
          <p:cNvSpPr txBox="1"/>
          <p:nvPr/>
        </p:nvSpPr>
        <p:spPr>
          <a:xfrm>
            <a:off x="1950419" y="539934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 portrait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8C356DF-F573-4414-AC22-DF4F64654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181048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871453" y="1492957"/>
            <a:ext cx="847023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latin typeface="Comic Sans MS" panose="030F0702030302020204" pitchFamily="66" charset="0"/>
                <a:cs typeface="Arial" panose="020B0604020202020204" pitchFamily="34" charset="0"/>
              </a:rPr>
              <a:t>J’ai trois côtés.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latin typeface="Comic Sans MS" panose="030F0702030302020204" pitchFamily="66" charset="0"/>
                <a:cs typeface="Arial" panose="020B0604020202020204" pitchFamily="34" charset="0"/>
              </a:rPr>
              <a:t>Je suis un triangle !</a:t>
            </a:r>
            <a:endParaRPr lang="fr-FR" sz="40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94C4483-DFF9-4B9F-8C65-704BCD47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897309" y="4873257"/>
            <a:ext cx="2702181" cy="183234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DAC2FB0-7D47-4046-9175-515AF5D342D4}"/>
              </a:ext>
            </a:extLst>
          </p:cNvPr>
          <p:cNvSpPr txBox="1"/>
          <p:nvPr/>
        </p:nvSpPr>
        <p:spPr>
          <a:xfrm>
            <a:off x="1950419" y="539934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 portrait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24C1552-2B1A-4138-8DD5-B042BD9CDD27}"/>
              </a:ext>
            </a:extLst>
          </p:cNvPr>
          <p:cNvSpPr/>
          <p:nvPr/>
        </p:nvSpPr>
        <p:spPr>
          <a:xfrm rot="21036289">
            <a:off x="3949614" y="3528732"/>
            <a:ext cx="4743586" cy="1832342"/>
          </a:xfrm>
          <a:custGeom>
            <a:avLst/>
            <a:gdLst>
              <a:gd name="connsiteX0" fmla="*/ 798286 w 3294743"/>
              <a:gd name="connsiteY0" fmla="*/ 0 h 1422400"/>
              <a:gd name="connsiteX1" fmla="*/ 0 w 3294743"/>
              <a:gd name="connsiteY1" fmla="*/ 841828 h 1422400"/>
              <a:gd name="connsiteX2" fmla="*/ 3294743 w 3294743"/>
              <a:gd name="connsiteY2" fmla="*/ 1422400 h 1422400"/>
              <a:gd name="connsiteX3" fmla="*/ 798286 w 3294743"/>
              <a:gd name="connsiteY3" fmla="*/ 0 h 14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94743" h="1422400">
                <a:moveTo>
                  <a:pt x="798286" y="0"/>
                </a:moveTo>
                <a:lnTo>
                  <a:pt x="0" y="841828"/>
                </a:lnTo>
                <a:lnTo>
                  <a:pt x="3294743" y="1422400"/>
                </a:lnTo>
                <a:lnTo>
                  <a:pt x="798286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6F3B46B-7730-4628-B3B3-4C03A0262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74127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589739" y="1843276"/>
            <a:ext cx="8470232" cy="2760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suis une figure géométrique :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latin typeface="Comic Sans MS" panose="030F0702030302020204" pitchFamily="66" charset="0"/>
                <a:cs typeface="Arial" panose="020B0604020202020204" pitchFamily="34" charset="0"/>
              </a:rPr>
              <a:t>J’ai quatre côtés.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latin typeface="Comic Sans MS" panose="030F0702030302020204" pitchFamily="66" charset="0"/>
                <a:cs typeface="Arial" panose="020B0604020202020204" pitchFamily="34" charset="0"/>
              </a:rPr>
              <a:t>Qui suis-je ?</a:t>
            </a:r>
            <a:endParaRPr lang="fr-FR" sz="40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94C4483-DFF9-4B9F-8C65-704BCD47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897309" y="4873257"/>
            <a:ext cx="2702181" cy="183234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DAC2FB0-7D47-4046-9175-515AF5D342D4}"/>
              </a:ext>
            </a:extLst>
          </p:cNvPr>
          <p:cNvSpPr txBox="1"/>
          <p:nvPr/>
        </p:nvSpPr>
        <p:spPr>
          <a:xfrm>
            <a:off x="1950419" y="539934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 portrait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99D3406-968B-4DDE-83CD-4BBAB450C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26024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91368" y="1246085"/>
            <a:ext cx="847023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latin typeface="Comic Sans MS" panose="030F0702030302020204" pitchFamily="66" charset="0"/>
                <a:cs typeface="Arial" panose="020B0604020202020204" pitchFamily="34" charset="0"/>
              </a:rPr>
              <a:t>J’ai quatre côtés.</a:t>
            </a:r>
          </a:p>
          <a:p>
            <a:pPr algn="ctr">
              <a:lnSpc>
                <a:spcPct val="150000"/>
              </a:lnSpc>
            </a:pPr>
            <a:r>
              <a:rPr lang="fr-FR" sz="4000" b="1" dirty="0">
                <a:latin typeface="Comic Sans MS" panose="030F0702030302020204" pitchFamily="66" charset="0"/>
                <a:cs typeface="Arial" panose="020B0604020202020204" pitchFamily="34" charset="0"/>
              </a:rPr>
              <a:t>Je suis un quadrilatère</a:t>
            </a:r>
            <a:endParaRPr lang="fr-FR" sz="40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94C4483-DFF9-4B9F-8C65-704BCD47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897309" y="4873257"/>
            <a:ext cx="2702181" cy="183234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DAC2FB0-7D47-4046-9175-515AF5D342D4}"/>
              </a:ext>
            </a:extLst>
          </p:cNvPr>
          <p:cNvSpPr txBox="1"/>
          <p:nvPr/>
        </p:nvSpPr>
        <p:spPr>
          <a:xfrm>
            <a:off x="1950419" y="539934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 portrait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4DE8C548-8A1A-4FF3-97DF-C752F188E607}"/>
              </a:ext>
            </a:extLst>
          </p:cNvPr>
          <p:cNvSpPr/>
          <p:nvPr/>
        </p:nvSpPr>
        <p:spPr>
          <a:xfrm>
            <a:off x="4832099" y="3243776"/>
            <a:ext cx="3681663" cy="1780673"/>
          </a:xfrm>
          <a:custGeom>
            <a:avLst/>
            <a:gdLst>
              <a:gd name="connsiteX0" fmla="*/ 505326 w 3681663"/>
              <a:gd name="connsiteY0" fmla="*/ 0 h 1780673"/>
              <a:gd name="connsiteX1" fmla="*/ 0 w 3681663"/>
              <a:gd name="connsiteY1" fmla="*/ 1780673 h 1780673"/>
              <a:gd name="connsiteX2" fmla="*/ 3681663 w 3681663"/>
              <a:gd name="connsiteY2" fmla="*/ 1660357 h 1780673"/>
              <a:gd name="connsiteX3" fmla="*/ 1708484 w 3681663"/>
              <a:gd name="connsiteY3" fmla="*/ 385010 h 1780673"/>
              <a:gd name="connsiteX4" fmla="*/ 505326 w 3681663"/>
              <a:gd name="connsiteY4" fmla="*/ 0 h 178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1663" h="1780673">
                <a:moveTo>
                  <a:pt x="505326" y="0"/>
                </a:moveTo>
                <a:lnTo>
                  <a:pt x="0" y="1780673"/>
                </a:lnTo>
                <a:lnTo>
                  <a:pt x="3681663" y="1660357"/>
                </a:lnTo>
                <a:lnTo>
                  <a:pt x="1708484" y="385010"/>
                </a:lnTo>
                <a:lnTo>
                  <a:pt x="505326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9684F5A-FDA7-4D3A-BC8D-CE6C5F3C6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211534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243325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des formes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647D6E3-0162-4166-8A87-D0B1D83E3E1C}"/>
              </a:ext>
            </a:extLst>
          </p:cNvPr>
          <p:cNvGrpSpPr/>
          <p:nvPr/>
        </p:nvGrpSpPr>
        <p:grpSpPr>
          <a:xfrm>
            <a:off x="5286376" y="1764030"/>
            <a:ext cx="2743199" cy="4725218"/>
            <a:chOff x="3565842" y="-267970"/>
            <a:chExt cx="5060315" cy="7393940"/>
          </a:xfrm>
        </p:grpSpPr>
        <p:sp>
          <p:nvSpPr>
            <p:cNvPr id="16" name="Triangle rectangle 15">
              <a:extLst>
                <a:ext uri="{FF2B5EF4-FFF2-40B4-BE49-F238E27FC236}">
                  <a16:creationId xmlns:a16="http://schemas.microsoft.com/office/drawing/2014/main" id="{92EAC5B1-FF93-4CD7-B34E-72A422B2E20C}"/>
                </a:ext>
              </a:extLst>
            </p:cNvPr>
            <p:cNvSpPr/>
            <p:nvPr/>
          </p:nvSpPr>
          <p:spPr>
            <a:xfrm>
              <a:off x="3565842" y="-267970"/>
              <a:ext cx="5060315" cy="7393940"/>
            </a:xfrm>
            <a:prstGeom prst="rtTriangl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A33F3DC-EF83-4269-B33D-DE40366E2743}"/>
                </a:ext>
              </a:extLst>
            </p:cNvPr>
            <p:cNvSpPr/>
            <p:nvPr/>
          </p:nvSpPr>
          <p:spPr>
            <a:xfrm>
              <a:off x="3588067" y="3344545"/>
              <a:ext cx="2438400" cy="3774440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3AF4E370-477C-435B-809D-531654939F77}"/>
                </a:ext>
              </a:extLst>
            </p:cNvPr>
            <p:cNvCxnSpPr/>
            <p:nvPr/>
          </p:nvCxnSpPr>
          <p:spPr>
            <a:xfrm flipV="1">
              <a:off x="3571557" y="3362960"/>
              <a:ext cx="2449195" cy="373634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3027936E-EAE7-4876-9319-CCBBB5A013A4}"/>
              </a:ext>
            </a:extLst>
          </p:cNvPr>
          <p:cNvSpPr txBox="1"/>
          <p:nvPr/>
        </p:nvSpPr>
        <p:spPr>
          <a:xfrm>
            <a:off x="2102892" y="819862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Combien de triangles ?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24DF951-9DA0-4963-B027-955A4054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64612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243325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des formes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647D6E3-0162-4166-8A87-D0B1D83E3E1C}"/>
              </a:ext>
            </a:extLst>
          </p:cNvPr>
          <p:cNvGrpSpPr/>
          <p:nvPr/>
        </p:nvGrpSpPr>
        <p:grpSpPr>
          <a:xfrm>
            <a:off x="2029829" y="1886030"/>
            <a:ext cx="1778833" cy="3488486"/>
            <a:chOff x="3565842" y="-267970"/>
            <a:chExt cx="5060315" cy="7393940"/>
          </a:xfrm>
        </p:grpSpPr>
        <p:sp>
          <p:nvSpPr>
            <p:cNvPr id="16" name="Triangle rectangle 15">
              <a:extLst>
                <a:ext uri="{FF2B5EF4-FFF2-40B4-BE49-F238E27FC236}">
                  <a16:creationId xmlns:a16="http://schemas.microsoft.com/office/drawing/2014/main" id="{92EAC5B1-FF93-4CD7-B34E-72A422B2E20C}"/>
                </a:ext>
              </a:extLst>
            </p:cNvPr>
            <p:cNvSpPr/>
            <p:nvPr/>
          </p:nvSpPr>
          <p:spPr>
            <a:xfrm>
              <a:off x="3565842" y="-267970"/>
              <a:ext cx="5060315" cy="7393940"/>
            </a:xfrm>
            <a:prstGeom prst="rtTriangl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A33F3DC-EF83-4269-B33D-DE40366E2743}"/>
                </a:ext>
              </a:extLst>
            </p:cNvPr>
            <p:cNvSpPr/>
            <p:nvPr/>
          </p:nvSpPr>
          <p:spPr>
            <a:xfrm>
              <a:off x="3588067" y="3344545"/>
              <a:ext cx="2438400" cy="3774440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3AF4E370-477C-435B-809D-531654939F77}"/>
                </a:ext>
              </a:extLst>
            </p:cNvPr>
            <p:cNvCxnSpPr/>
            <p:nvPr/>
          </p:nvCxnSpPr>
          <p:spPr>
            <a:xfrm flipV="1">
              <a:off x="3571557" y="3362960"/>
              <a:ext cx="2449195" cy="373634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3027936E-EAE7-4876-9319-CCBBB5A013A4}"/>
              </a:ext>
            </a:extLst>
          </p:cNvPr>
          <p:cNvSpPr txBox="1"/>
          <p:nvPr/>
        </p:nvSpPr>
        <p:spPr>
          <a:xfrm>
            <a:off x="2037642" y="865238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CORRECTION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7223380B-D858-4005-AC90-0A1328009AB6}"/>
              </a:ext>
            </a:extLst>
          </p:cNvPr>
          <p:cNvSpPr/>
          <p:nvPr/>
        </p:nvSpPr>
        <p:spPr>
          <a:xfrm>
            <a:off x="2013284" y="1854547"/>
            <a:ext cx="1841249" cy="3570787"/>
          </a:xfrm>
          <a:custGeom>
            <a:avLst/>
            <a:gdLst>
              <a:gd name="connsiteX0" fmla="*/ 0 w 2839452"/>
              <a:gd name="connsiteY0" fmla="*/ 0 h 4836695"/>
              <a:gd name="connsiteX1" fmla="*/ 24063 w 2839452"/>
              <a:gd name="connsiteY1" fmla="*/ 4788569 h 4836695"/>
              <a:gd name="connsiteX2" fmla="*/ 2839452 w 2839452"/>
              <a:gd name="connsiteY2" fmla="*/ 4836695 h 4836695"/>
              <a:gd name="connsiteX3" fmla="*/ 0 w 2839452"/>
              <a:gd name="connsiteY3" fmla="*/ 0 h 48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9452" h="4836695">
                <a:moveTo>
                  <a:pt x="0" y="0"/>
                </a:moveTo>
                <a:lnTo>
                  <a:pt x="24063" y="4788569"/>
                </a:lnTo>
                <a:lnTo>
                  <a:pt x="2839452" y="4836695"/>
                </a:lnTo>
                <a:lnTo>
                  <a:pt x="0" y="0"/>
                </a:lnTo>
                <a:close/>
              </a:path>
            </a:pathLst>
          </a:custGeom>
          <a:solidFill>
            <a:srgbClr val="8FAADC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E0CFD4A-9C5F-4A43-A41A-9B3DCEBB20F2}"/>
              </a:ext>
            </a:extLst>
          </p:cNvPr>
          <p:cNvGrpSpPr/>
          <p:nvPr/>
        </p:nvGrpSpPr>
        <p:grpSpPr>
          <a:xfrm>
            <a:off x="4747763" y="1965752"/>
            <a:ext cx="1778833" cy="3488486"/>
            <a:chOff x="3565842" y="-267970"/>
            <a:chExt cx="5060315" cy="7393940"/>
          </a:xfrm>
        </p:grpSpPr>
        <p:sp>
          <p:nvSpPr>
            <p:cNvPr id="22" name="Triangle rectangle 21">
              <a:extLst>
                <a:ext uri="{FF2B5EF4-FFF2-40B4-BE49-F238E27FC236}">
                  <a16:creationId xmlns:a16="http://schemas.microsoft.com/office/drawing/2014/main" id="{D76374A2-93EF-4B0C-9737-8DDB3114ABD2}"/>
                </a:ext>
              </a:extLst>
            </p:cNvPr>
            <p:cNvSpPr/>
            <p:nvPr/>
          </p:nvSpPr>
          <p:spPr>
            <a:xfrm>
              <a:off x="3565842" y="-267970"/>
              <a:ext cx="5060315" cy="7393940"/>
            </a:xfrm>
            <a:prstGeom prst="rtTriangl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A22F5BD-2FAA-47BA-9264-5541291B8DCF}"/>
                </a:ext>
              </a:extLst>
            </p:cNvPr>
            <p:cNvSpPr/>
            <p:nvPr/>
          </p:nvSpPr>
          <p:spPr>
            <a:xfrm>
              <a:off x="3588067" y="3344545"/>
              <a:ext cx="2438400" cy="3774440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62D841C7-74D4-4C43-900B-0317681F5B5F}"/>
                </a:ext>
              </a:extLst>
            </p:cNvPr>
            <p:cNvCxnSpPr/>
            <p:nvPr/>
          </p:nvCxnSpPr>
          <p:spPr>
            <a:xfrm flipV="1">
              <a:off x="3571557" y="3362960"/>
              <a:ext cx="2449195" cy="373634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51B9C503-4BDD-4F8D-8B74-576C4393BCDA}"/>
              </a:ext>
            </a:extLst>
          </p:cNvPr>
          <p:cNvSpPr/>
          <p:nvPr/>
        </p:nvSpPr>
        <p:spPr>
          <a:xfrm>
            <a:off x="5610728" y="3760364"/>
            <a:ext cx="961739" cy="1744692"/>
          </a:xfrm>
          <a:custGeom>
            <a:avLst/>
            <a:gdLst>
              <a:gd name="connsiteX0" fmla="*/ 0 w 2839452"/>
              <a:gd name="connsiteY0" fmla="*/ 0 h 4836695"/>
              <a:gd name="connsiteX1" fmla="*/ 24063 w 2839452"/>
              <a:gd name="connsiteY1" fmla="*/ 4788569 h 4836695"/>
              <a:gd name="connsiteX2" fmla="*/ 2839452 w 2839452"/>
              <a:gd name="connsiteY2" fmla="*/ 4836695 h 4836695"/>
              <a:gd name="connsiteX3" fmla="*/ 0 w 2839452"/>
              <a:gd name="connsiteY3" fmla="*/ 0 h 48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9452" h="4836695">
                <a:moveTo>
                  <a:pt x="0" y="0"/>
                </a:moveTo>
                <a:lnTo>
                  <a:pt x="24063" y="4788569"/>
                </a:lnTo>
                <a:lnTo>
                  <a:pt x="2839452" y="4836695"/>
                </a:lnTo>
                <a:lnTo>
                  <a:pt x="0" y="0"/>
                </a:lnTo>
                <a:close/>
              </a:path>
            </a:pathLst>
          </a:custGeom>
          <a:solidFill>
            <a:srgbClr val="8FAAD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F93717B7-1A6A-40A3-A2C4-85FECF234312}"/>
              </a:ext>
            </a:extLst>
          </p:cNvPr>
          <p:cNvSpPr/>
          <p:nvPr/>
        </p:nvSpPr>
        <p:spPr>
          <a:xfrm flipH="1">
            <a:off x="4786294" y="3734955"/>
            <a:ext cx="851936" cy="1744692"/>
          </a:xfrm>
          <a:custGeom>
            <a:avLst/>
            <a:gdLst>
              <a:gd name="connsiteX0" fmla="*/ 0 w 2839452"/>
              <a:gd name="connsiteY0" fmla="*/ 0 h 4836695"/>
              <a:gd name="connsiteX1" fmla="*/ 24063 w 2839452"/>
              <a:gd name="connsiteY1" fmla="*/ 4788569 h 4836695"/>
              <a:gd name="connsiteX2" fmla="*/ 2839452 w 2839452"/>
              <a:gd name="connsiteY2" fmla="*/ 4836695 h 4836695"/>
              <a:gd name="connsiteX3" fmla="*/ 0 w 2839452"/>
              <a:gd name="connsiteY3" fmla="*/ 0 h 48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9452" h="4836695">
                <a:moveTo>
                  <a:pt x="0" y="0"/>
                </a:moveTo>
                <a:lnTo>
                  <a:pt x="24063" y="4788569"/>
                </a:lnTo>
                <a:lnTo>
                  <a:pt x="2839452" y="48366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7DB775F3-5364-4726-8BBD-ECB16BC51089}"/>
              </a:ext>
            </a:extLst>
          </p:cNvPr>
          <p:cNvSpPr/>
          <p:nvPr/>
        </p:nvSpPr>
        <p:spPr>
          <a:xfrm flipV="1">
            <a:off x="4758793" y="3666254"/>
            <a:ext cx="851935" cy="1744692"/>
          </a:xfrm>
          <a:custGeom>
            <a:avLst/>
            <a:gdLst>
              <a:gd name="connsiteX0" fmla="*/ 0 w 2839452"/>
              <a:gd name="connsiteY0" fmla="*/ 0 h 4836695"/>
              <a:gd name="connsiteX1" fmla="*/ 24063 w 2839452"/>
              <a:gd name="connsiteY1" fmla="*/ 4788569 h 4836695"/>
              <a:gd name="connsiteX2" fmla="*/ 2839452 w 2839452"/>
              <a:gd name="connsiteY2" fmla="*/ 4836695 h 4836695"/>
              <a:gd name="connsiteX3" fmla="*/ 0 w 2839452"/>
              <a:gd name="connsiteY3" fmla="*/ 0 h 48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9452" h="4836695">
                <a:moveTo>
                  <a:pt x="0" y="0"/>
                </a:moveTo>
                <a:lnTo>
                  <a:pt x="24063" y="4788569"/>
                </a:lnTo>
                <a:lnTo>
                  <a:pt x="2839452" y="4836695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97F733D-2A10-4BAA-A81F-17F87C8ED1DC}"/>
              </a:ext>
            </a:extLst>
          </p:cNvPr>
          <p:cNvSpPr/>
          <p:nvPr/>
        </p:nvSpPr>
        <p:spPr>
          <a:xfrm>
            <a:off x="4732420" y="1940343"/>
            <a:ext cx="851935" cy="1744692"/>
          </a:xfrm>
          <a:custGeom>
            <a:avLst/>
            <a:gdLst>
              <a:gd name="connsiteX0" fmla="*/ 0 w 2839452"/>
              <a:gd name="connsiteY0" fmla="*/ 0 h 4836695"/>
              <a:gd name="connsiteX1" fmla="*/ 24063 w 2839452"/>
              <a:gd name="connsiteY1" fmla="*/ 4788569 h 4836695"/>
              <a:gd name="connsiteX2" fmla="*/ 2839452 w 2839452"/>
              <a:gd name="connsiteY2" fmla="*/ 4836695 h 4836695"/>
              <a:gd name="connsiteX3" fmla="*/ 0 w 2839452"/>
              <a:gd name="connsiteY3" fmla="*/ 0 h 48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9452" h="4836695">
                <a:moveTo>
                  <a:pt x="0" y="0"/>
                </a:moveTo>
                <a:lnTo>
                  <a:pt x="24063" y="4788569"/>
                </a:lnTo>
                <a:lnTo>
                  <a:pt x="2839452" y="48366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9557ABD4-6AEA-4995-B01C-2F7BA468FBCA}"/>
              </a:ext>
            </a:extLst>
          </p:cNvPr>
          <p:cNvGrpSpPr/>
          <p:nvPr/>
        </p:nvGrpSpPr>
        <p:grpSpPr>
          <a:xfrm>
            <a:off x="7934234" y="2034453"/>
            <a:ext cx="1778833" cy="3488486"/>
            <a:chOff x="3565842" y="-267970"/>
            <a:chExt cx="5060315" cy="7393940"/>
          </a:xfrm>
        </p:grpSpPr>
        <p:sp>
          <p:nvSpPr>
            <p:cNvPr id="33" name="Triangle rectangle 32">
              <a:extLst>
                <a:ext uri="{FF2B5EF4-FFF2-40B4-BE49-F238E27FC236}">
                  <a16:creationId xmlns:a16="http://schemas.microsoft.com/office/drawing/2014/main" id="{8E6A997F-BB2A-4B60-98FC-E4B2F4770748}"/>
                </a:ext>
              </a:extLst>
            </p:cNvPr>
            <p:cNvSpPr/>
            <p:nvPr/>
          </p:nvSpPr>
          <p:spPr>
            <a:xfrm>
              <a:off x="3565842" y="-267970"/>
              <a:ext cx="5060315" cy="7393940"/>
            </a:xfrm>
            <a:prstGeom prst="rtTriangl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1FC4DC9-8CE2-4ED2-B109-EEBBE5A17916}"/>
                </a:ext>
              </a:extLst>
            </p:cNvPr>
            <p:cNvSpPr/>
            <p:nvPr/>
          </p:nvSpPr>
          <p:spPr>
            <a:xfrm>
              <a:off x="3588067" y="3344545"/>
              <a:ext cx="2438400" cy="3774440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0BADACDA-14A4-4D03-B0FA-22A3CE3929AB}"/>
                </a:ext>
              </a:extLst>
            </p:cNvPr>
            <p:cNvCxnSpPr/>
            <p:nvPr/>
          </p:nvCxnSpPr>
          <p:spPr>
            <a:xfrm flipV="1">
              <a:off x="3571557" y="3362960"/>
              <a:ext cx="2449195" cy="373634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0526D434-281D-4EE6-AE49-CA0B2C11BCD5}"/>
              </a:ext>
            </a:extLst>
          </p:cNvPr>
          <p:cNvSpPr/>
          <p:nvPr/>
        </p:nvSpPr>
        <p:spPr>
          <a:xfrm>
            <a:off x="7926722" y="3769889"/>
            <a:ext cx="1790700" cy="1771650"/>
          </a:xfrm>
          <a:custGeom>
            <a:avLst/>
            <a:gdLst>
              <a:gd name="connsiteX0" fmla="*/ 1790700 w 1790700"/>
              <a:gd name="connsiteY0" fmla="*/ 1771650 h 1771650"/>
              <a:gd name="connsiteX1" fmla="*/ 0 w 1790700"/>
              <a:gd name="connsiteY1" fmla="*/ 1752600 h 1771650"/>
              <a:gd name="connsiteX2" fmla="*/ 866775 w 1790700"/>
              <a:gd name="connsiteY2" fmla="*/ 0 h 1771650"/>
              <a:gd name="connsiteX3" fmla="*/ 1790700 w 1790700"/>
              <a:gd name="connsiteY3" fmla="*/ 177165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0700" h="1771650">
                <a:moveTo>
                  <a:pt x="1790700" y="1771650"/>
                </a:moveTo>
                <a:lnTo>
                  <a:pt x="0" y="1752600"/>
                </a:lnTo>
                <a:lnTo>
                  <a:pt x="866775" y="0"/>
                </a:lnTo>
                <a:lnTo>
                  <a:pt x="1790700" y="1771650"/>
                </a:lnTo>
                <a:close/>
              </a:path>
            </a:pathLst>
          </a:custGeom>
          <a:solidFill>
            <a:srgbClr val="7030A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BFEF2D18-8DFD-4BBE-BC55-FA9434E6CACD}"/>
              </a:ext>
            </a:extLst>
          </p:cNvPr>
          <p:cNvSpPr/>
          <p:nvPr/>
        </p:nvSpPr>
        <p:spPr>
          <a:xfrm>
            <a:off x="7926722" y="3722264"/>
            <a:ext cx="885825" cy="1790700"/>
          </a:xfrm>
          <a:custGeom>
            <a:avLst/>
            <a:gdLst>
              <a:gd name="connsiteX0" fmla="*/ 0 w 885825"/>
              <a:gd name="connsiteY0" fmla="*/ 1790700 h 1790700"/>
              <a:gd name="connsiteX1" fmla="*/ 885825 w 885825"/>
              <a:gd name="connsiteY1" fmla="*/ 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5825" h="1790700">
                <a:moveTo>
                  <a:pt x="0" y="1790700"/>
                </a:moveTo>
                <a:lnTo>
                  <a:pt x="885825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A2767BC1-A118-45B5-99D3-D242D4A8902F}"/>
              </a:ext>
            </a:extLst>
          </p:cNvPr>
          <p:cNvSpPr/>
          <p:nvPr/>
        </p:nvSpPr>
        <p:spPr>
          <a:xfrm>
            <a:off x="7913568" y="2015021"/>
            <a:ext cx="885372" cy="3512457"/>
          </a:xfrm>
          <a:custGeom>
            <a:avLst/>
            <a:gdLst>
              <a:gd name="connsiteX0" fmla="*/ 0 w 885372"/>
              <a:gd name="connsiteY0" fmla="*/ 3512457 h 3512457"/>
              <a:gd name="connsiteX1" fmla="*/ 885372 w 885372"/>
              <a:gd name="connsiteY1" fmla="*/ 1712686 h 3512457"/>
              <a:gd name="connsiteX2" fmla="*/ 14515 w 885372"/>
              <a:gd name="connsiteY2" fmla="*/ 0 h 3512457"/>
              <a:gd name="connsiteX3" fmla="*/ 0 w 885372"/>
              <a:gd name="connsiteY3" fmla="*/ 3512457 h 3512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5372" h="3512457">
                <a:moveTo>
                  <a:pt x="0" y="3512457"/>
                </a:moveTo>
                <a:lnTo>
                  <a:pt x="885372" y="1712686"/>
                </a:lnTo>
                <a:lnTo>
                  <a:pt x="14515" y="0"/>
                </a:lnTo>
                <a:cubicBezTo>
                  <a:pt x="9677" y="1170819"/>
                  <a:pt x="4838" y="2341638"/>
                  <a:pt x="0" y="3512457"/>
                </a:cubicBezTo>
                <a:close/>
              </a:path>
            </a:pathLst>
          </a:custGeom>
          <a:solidFill>
            <a:srgbClr val="C000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208A19D-3153-4ED2-9C6D-664D3057B035}"/>
              </a:ext>
            </a:extLst>
          </p:cNvPr>
          <p:cNvSpPr txBox="1"/>
          <p:nvPr/>
        </p:nvSpPr>
        <p:spPr>
          <a:xfrm>
            <a:off x="2167558" y="3204589"/>
            <a:ext cx="113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5EC30EE-6C6B-499A-87C8-4321333736CF}"/>
              </a:ext>
            </a:extLst>
          </p:cNvPr>
          <p:cNvSpPr txBox="1"/>
          <p:nvPr/>
        </p:nvSpPr>
        <p:spPr>
          <a:xfrm>
            <a:off x="4785710" y="2825758"/>
            <a:ext cx="113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BA71A6B0-0442-4DE0-8012-FA36D30089C5}"/>
              </a:ext>
            </a:extLst>
          </p:cNvPr>
          <p:cNvSpPr txBox="1"/>
          <p:nvPr/>
        </p:nvSpPr>
        <p:spPr>
          <a:xfrm>
            <a:off x="4800549" y="3738850"/>
            <a:ext cx="113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403BFC3A-D53D-4E56-A73B-63D73BCBFF84}"/>
              </a:ext>
            </a:extLst>
          </p:cNvPr>
          <p:cNvSpPr txBox="1"/>
          <p:nvPr/>
        </p:nvSpPr>
        <p:spPr>
          <a:xfrm>
            <a:off x="5085752" y="4487685"/>
            <a:ext cx="113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B187562C-4D2D-4D01-9110-15C1A739582C}"/>
              </a:ext>
            </a:extLst>
          </p:cNvPr>
          <p:cNvSpPr txBox="1"/>
          <p:nvPr/>
        </p:nvSpPr>
        <p:spPr>
          <a:xfrm>
            <a:off x="5669501" y="4581726"/>
            <a:ext cx="113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029B0E7-B38F-4A78-BAAE-003B312303F9}"/>
              </a:ext>
            </a:extLst>
          </p:cNvPr>
          <p:cNvSpPr txBox="1"/>
          <p:nvPr/>
        </p:nvSpPr>
        <p:spPr>
          <a:xfrm>
            <a:off x="7993143" y="2864151"/>
            <a:ext cx="8571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EDD57C6-9A2A-4FC1-947A-215577B5BB34}"/>
              </a:ext>
            </a:extLst>
          </p:cNvPr>
          <p:cNvSpPr txBox="1"/>
          <p:nvPr/>
        </p:nvSpPr>
        <p:spPr>
          <a:xfrm>
            <a:off x="8814668" y="4655714"/>
            <a:ext cx="113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D0C728E-D809-44C0-9CDC-52ECF677A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70631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927EA7B-012B-4901-A095-AE56E17BFF95}"/>
              </a:ext>
            </a:extLst>
          </p:cNvPr>
          <p:cNvSpPr/>
          <p:nvPr/>
        </p:nvSpPr>
        <p:spPr>
          <a:xfrm>
            <a:off x="8482870" y="1151257"/>
            <a:ext cx="835572" cy="81980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p17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AA8D7A-B68E-4467-A1DB-2D51CB61F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185544" y="1834862"/>
            <a:ext cx="5820910" cy="3914581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092B11A-9D1F-4BC9-A5A0-8965EF745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7570232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8C2755-6060-476B-8B43-53A6125E99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695" b="89830"/>
          <a:stretch/>
        </p:blipFill>
        <p:spPr>
          <a:xfrm>
            <a:off x="8721185" y="3313735"/>
            <a:ext cx="1720642" cy="12003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E2A7C6E-49E6-4C09-95E2-EFF2E90D09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97" t="11329" r="24327" b="80856"/>
          <a:stretch/>
        </p:blipFill>
        <p:spPr>
          <a:xfrm>
            <a:off x="7699894" y="2493972"/>
            <a:ext cx="3600453" cy="64633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6ACC38-51EF-4DC9-9B5D-3D81641ADA8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22" y="714377"/>
            <a:ext cx="4145528" cy="5912257"/>
          </a:xfrm>
          <a:prstGeom prst="rect">
            <a:avLst/>
          </a:prstGeom>
        </p:spPr>
      </p:pic>
      <p:sp>
        <p:nvSpPr>
          <p:cNvPr id="15" name="Signe Plus 14">
            <a:extLst>
              <a:ext uri="{FF2B5EF4-FFF2-40B4-BE49-F238E27FC236}">
                <a16:creationId xmlns:a16="http://schemas.microsoft.com/office/drawing/2014/main" id="{B83733C6-5DD7-4F33-B11A-8FC202B98664}"/>
              </a:ext>
            </a:extLst>
          </p:cNvPr>
          <p:cNvSpPr/>
          <p:nvPr/>
        </p:nvSpPr>
        <p:spPr>
          <a:xfrm>
            <a:off x="6212840" y="2753360"/>
            <a:ext cx="919480" cy="883920"/>
          </a:xfrm>
          <a:prstGeom prst="mathPlu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927EA7B-012B-4901-A095-AE56E17BFF95}"/>
              </a:ext>
            </a:extLst>
          </p:cNvPr>
          <p:cNvSpPr/>
          <p:nvPr/>
        </p:nvSpPr>
        <p:spPr>
          <a:xfrm>
            <a:off x="4764310" y="714377"/>
            <a:ext cx="835572" cy="81980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p18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A49826A-DAF0-4683-B260-F255A2E1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https://happyfamilya4.wordpress.com/2019/07/08/mhm-ce1-tous-les-powerpoints/</a:t>
            </a:r>
          </a:p>
        </p:txBody>
      </p:sp>
    </p:spTree>
    <p:extLst>
      <p:ext uri="{BB962C8B-B14F-4D97-AF65-F5344CB8AC3E}">
        <p14:creationId xmlns:p14="http://schemas.microsoft.com/office/powerpoint/2010/main" val="346537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13289</TotalTime>
  <Words>1395</Words>
  <Application>Microsoft Office PowerPoint</Application>
  <PresentationFormat>Grand écran</PresentationFormat>
  <Paragraphs>317</Paragraphs>
  <Slides>53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53</vt:i4>
      </vt:variant>
    </vt:vector>
  </HeadingPairs>
  <TitlesOfParts>
    <vt:vector size="60" baseType="lpstr">
      <vt:lpstr>Arial</vt:lpstr>
      <vt:lpstr>Calibri</vt:lpstr>
      <vt:lpstr>Calibri Light</vt:lpstr>
      <vt:lpstr>Comic Sans MS</vt:lpstr>
      <vt:lpstr>Cursive standard</vt:lpstr>
      <vt:lpstr>KG Turning Tables</vt:lpstr>
      <vt:lpstr>Thème Office</vt:lpstr>
      <vt:lpstr>Module 4  séance 1</vt:lpstr>
      <vt:lpstr>Présentation PowerPoint</vt:lpstr>
      <vt:lpstr>Présentation PowerPoint</vt:lpstr>
      <vt:lpstr>Présentation PowerPoint</vt:lpstr>
      <vt:lpstr>Présentation PowerPoint</vt:lpstr>
      <vt:lpstr>Module 4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4  séance 3</vt:lpstr>
      <vt:lpstr>Présentation PowerPoint</vt:lpstr>
      <vt:lpstr>Présentation PowerPoint</vt:lpstr>
      <vt:lpstr>Présentation PowerPoint</vt:lpstr>
      <vt:lpstr>Présentation PowerPoint</vt:lpstr>
      <vt:lpstr>Module 4  séance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4  séance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4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4  séance 7</vt:lpstr>
      <vt:lpstr>Présentation PowerPoint</vt:lpstr>
      <vt:lpstr>Présentation PowerPoint</vt:lpstr>
      <vt:lpstr>Présentation PowerPoint</vt:lpstr>
      <vt:lpstr>Présentation PowerPoint</vt:lpstr>
      <vt:lpstr>Module 4  séance 8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289</cp:revision>
  <dcterms:created xsi:type="dcterms:W3CDTF">2018-07-28T07:30:27Z</dcterms:created>
  <dcterms:modified xsi:type="dcterms:W3CDTF">2021-07-13T16:22:49Z</dcterms:modified>
</cp:coreProperties>
</file>