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8"/>
  </p:notesMasterIdLst>
  <p:sldIdLst>
    <p:sldId id="275" r:id="rId2"/>
    <p:sldId id="1051" r:id="rId3"/>
    <p:sldId id="738" r:id="rId4"/>
    <p:sldId id="611" r:id="rId5"/>
    <p:sldId id="1034" r:id="rId6"/>
    <p:sldId id="1048" r:id="rId7"/>
    <p:sldId id="276" r:id="rId8"/>
    <p:sldId id="1050" r:id="rId9"/>
    <p:sldId id="1038" r:id="rId10"/>
    <p:sldId id="1046" r:id="rId11"/>
    <p:sldId id="1053" r:id="rId12"/>
    <p:sldId id="1047" r:id="rId13"/>
    <p:sldId id="1054" r:id="rId14"/>
    <p:sldId id="1055" r:id="rId15"/>
    <p:sldId id="1056" r:id="rId16"/>
    <p:sldId id="1057" r:id="rId17"/>
    <p:sldId id="284" r:id="rId18"/>
    <p:sldId id="1058" r:id="rId19"/>
    <p:sldId id="1059" r:id="rId20"/>
    <p:sldId id="991" r:id="rId21"/>
    <p:sldId id="1068" r:id="rId22"/>
    <p:sldId id="1069" r:id="rId23"/>
    <p:sldId id="1073" r:id="rId24"/>
    <p:sldId id="985" r:id="rId25"/>
    <p:sldId id="1181" r:id="rId26"/>
    <p:sldId id="698" r:id="rId27"/>
    <p:sldId id="1183" r:id="rId28"/>
    <p:sldId id="1182" r:id="rId29"/>
    <p:sldId id="1091" r:id="rId30"/>
    <p:sldId id="1096" r:id="rId31"/>
    <p:sldId id="1097" r:id="rId32"/>
    <p:sldId id="716" r:id="rId33"/>
    <p:sldId id="1184" r:id="rId34"/>
    <p:sldId id="1185" r:id="rId35"/>
    <p:sldId id="963" r:id="rId36"/>
    <p:sldId id="1115" r:id="rId37"/>
    <p:sldId id="1116" r:id="rId38"/>
    <p:sldId id="1117" r:id="rId39"/>
    <p:sldId id="1118" r:id="rId40"/>
    <p:sldId id="1119" r:id="rId41"/>
    <p:sldId id="1120" r:id="rId42"/>
    <p:sldId id="1121" r:id="rId43"/>
    <p:sldId id="1122" r:id="rId44"/>
    <p:sldId id="1123" r:id="rId45"/>
    <p:sldId id="1019" r:id="rId46"/>
    <p:sldId id="1124" r:id="rId47"/>
    <p:sldId id="1125" r:id="rId48"/>
    <p:sldId id="1126" r:id="rId49"/>
    <p:sldId id="1193" r:id="rId50"/>
    <p:sldId id="1127" r:id="rId51"/>
    <p:sldId id="1190" r:id="rId52"/>
    <p:sldId id="1188" r:id="rId53"/>
    <p:sldId id="1189" r:id="rId54"/>
    <p:sldId id="1187" r:id="rId55"/>
    <p:sldId id="699" r:id="rId56"/>
    <p:sldId id="1147" r:id="rId57"/>
    <p:sldId id="1154" r:id="rId58"/>
    <p:sldId id="1155" r:id="rId59"/>
    <p:sldId id="1178" r:id="rId60"/>
    <p:sldId id="1191" r:id="rId61"/>
    <p:sldId id="1157" r:id="rId62"/>
    <p:sldId id="1158" r:id="rId63"/>
    <p:sldId id="1186" r:id="rId64"/>
    <p:sldId id="1160" r:id="rId65"/>
    <p:sldId id="1171" r:id="rId66"/>
    <p:sldId id="1192" r:id="rId6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7030A0"/>
    <a:srgbClr val="0033CC"/>
    <a:srgbClr val="34C5D4"/>
    <a:srgbClr val="4472C4"/>
    <a:srgbClr val="2F5597"/>
    <a:srgbClr val="EEE91F"/>
    <a:srgbClr val="00FF00"/>
    <a:srgbClr val="9933FF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040" autoAdjust="0"/>
    <p:restoredTop sz="95407" autoAdjust="0"/>
  </p:normalViewPr>
  <p:slideViewPr>
    <p:cSldViewPr snapToGrid="0">
      <p:cViewPr varScale="1">
        <p:scale>
          <a:sx n="94" d="100"/>
          <a:sy n="94" d="100"/>
        </p:scale>
        <p:origin x="108" y="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A501B9-6BB7-406D-9B13-9519143CD41C}" type="datetimeFigureOut">
              <a:rPr lang="fr-FR" smtClean="0"/>
              <a:t>14/07/2021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5E85FB-DD48-4839-976B-91993B0CA9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5504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0FF217-12A7-4EEB-A87D-39421C46C5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6B0D682-99C3-404A-9B55-B0EDB76338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25D1FE5-DCD5-442B-91EF-495398AEF0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14/07/2021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E546FAD-A964-4AE6-9BFC-0EA1B48AEF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C94CDFF-11A5-423A-A3A4-798F50B0EE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6614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95D2F2-5F4A-4800-B7FF-085E859676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7A39B51-ED64-4E76-AF73-F349095306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5B35532-33CD-460D-8F81-58B6BFA37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14/07/2021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D97A0FE-61A8-44B9-84A6-2380C2D57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CDE69B1-9C18-4D48-86EF-064450BFC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2893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E0C622-AF3E-44BE-89C3-1C2868314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1D9506B-CA9D-47B9-8F83-5B121707A3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5513DA7-0CF8-4F08-95C4-12EB094FD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14/07/2021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9C69D26-B318-4A1E-BE5B-B4EEECB50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137DAFD-3EFD-492F-9725-971C293A0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32211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EFA138-BBE1-478B-962E-4868E93B6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B77C592-D2F5-4B71-A4C1-3C080158E5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8CC46E8-ECC3-4311-9475-B5A2720FEF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F837DA2-DB47-46EA-960E-1ECD86A449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14/07/2021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2FDB679-3212-4D96-BAD4-C8F7F2F67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CA064E1-6753-4806-ABA0-DDA06CD16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055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EE85EF-E2A3-48D0-BA9B-8EC9AC00C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95029C8-40B9-4BBC-A4BE-8D5A0A038B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183306D-F452-464B-8A5E-179B79D9AC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47D1BF7-B52B-4497-A5DD-00CB0636A3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38F345DD-9907-4727-88B0-188804BA81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3ADDBC0-7EEE-4FBA-A279-DFB0234F6A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14/07/2021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1E36355-8973-4BE4-BC67-F39BBAB29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6AD0037-9B0D-4D25-BD1F-3E4B23917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77026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C619AC-D66D-497B-875D-FDD6AC6CB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D6CEC54-9C38-47C9-8C42-8AD479B24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14/07/2021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8EDFB55-3929-4E11-BB4B-B17D5727D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8EFF35C-B58E-456B-952E-5BDB700C4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2456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D40F451-B973-4029-925C-207B2923D5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14/07/2021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DAF2F5E-9D14-4DC1-AE9A-9433C411D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33F8B68-7E9F-4BC2-81EE-0AC8CB87F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5079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E4D605-BA5A-4C63-A881-7C95B01953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098BE7B-D98E-47E7-80A3-F73C69506B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D6C86DC-0AB7-487C-8748-BC84B67372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86AA718-8B4B-4504-A3E5-8CBB7840CD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14/07/2021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B694152-4D78-4308-A7AF-682FEA2C9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D2DF173-6F9A-4225-9E74-7E039A1ED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2154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F65F75-7DF2-4F8F-9AD2-EFC644686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16C54F8-B611-41A9-B77C-0D0F558AFF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04307A8-2323-4F18-8438-BD6E0E413E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1FE131B-9EFC-4741-B33F-AED6166AB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14/07/2021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66B9C83-6141-42E3-BE21-B62AF63830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5EC9895-7D7A-42DC-A0C8-AE7B64D1A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13334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4C65BD-9992-4902-B05E-0138CCB44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9316A92-0319-4F63-8C86-30F0C4040A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5C733FA-52A9-4418-8410-88B62C12A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14/07/2021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1018959-2499-4EA8-9BA2-196A33C8E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40D0C1B-FE07-4884-9BA9-A7A9C48E8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7641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EB93DDF-FFF3-4049-9079-485FADFFEF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3A39418-0C31-4A1D-A317-6DC2AAC088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5E77959-5514-4968-B846-B1131E6CE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14/07/2021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84D1FE4-474D-46D9-90F5-08EEB415F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0624A66-6612-41A5-8C15-15783BAA7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5312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5EA9F402-D99D-456A-B8A3-F34EFAA04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EE1E11B-C52B-4EA7-82C0-DC449B58FD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B97EB5B-ACF9-460A-9BEE-D0A581F130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75BC7A-5159-4D50-ABF3-2D2561C69278}" type="datetimeFigureOut">
              <a:rPr lang="fr-FR" smtClean="0"/>
              <a:t>14/07/2021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08E2530-3019-4648-9044-467A6E8DE8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5B677B-9A7C-4458-9EFB-6F8105F7AD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0939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hyperlink" Target="https://lc.cx/TK7R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lc.cx/TKXk" TargetMode="External"/><Relationship Id="rId5" Type="http://schemas.openxmlformats.org/officeDocument/2006/relationships/image" Target="../media/image5.png"/><Relationship Id="rId4" Type="http://schemas.openxmlformats.org/officeDocument/2006/relationships/hyperlink" Target="https://lc.cx/TK88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g"/><Relationship Id="rId5" Type="http://schemas.openxmlformats.org/officeDocument/2006/relationships/image" Target="../media/image14.jpeg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4.jpeg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3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1</a:t>
            </a:r>
          </a:p>
        </p:txBody>
      </p:sp>
    </p:spTree>
    <p:extLst>
      <p:ext uri="{BB962C8B-B14F-4D97-AF65-F5344CB8AC3E}">
        <p14:creationId xmlns:p14="http://schemas.microsoft.com/office/powerpoint/2010/main" val="32048852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729BA20-5928-474A-85A3-D10F3D63B75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518788" y="27336"/>
            <a:ext cx="2520812" cy="1709357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4BDD6BA-34D3-41E9-B889-3DC87EE834CD}"/>
              </a:ext>
            </a:extLst>
          </p:cNvPr>
          <p:cNvSpPr/>
          <p:nvPr/>
        </p:nvSpPr>
        <p:spPr>
          <a:xfrm>
            <a:off x="766762" y="992695"/>
            <a:ext cx="9665604" cy="1792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Compte de 5 en 5 </a:t>
            </a: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le plus loin possible.</a:t>
            </a:r>
          </a:p>
        </p:txBody>
      </p:sp>
      <p:grpSp>
        <p:nvGrpSpPr>
          <p:cNvPr id="7" name="Group 6357">
            <a:extLst>
              <a:ext uri="{FF2B5EF4-FFF2-40B4-BE49-F238E27FC236}">
                <a16:creationId xmlns:a16="http://schemas.microsoft.com/office/drawing/2014/main" id="{B1B0A292-D649-44CD-8521-177C94DD1EC5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10" name="Shape 19">
              <a:extLst>
                <a:ext uri="{FF2B5EF4-FFF2-40B4-BE49-F238E27FC236}">
                  <a16:creationId xmlns:a16="http://schemas.microsoft.com/office/drawing/2014/main" id="{819DD47E-58AA-4950-9FBA-BEC7DBD1FECC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11" name="Shape 21">
              <a:extLst>
                <a:ext uri="{FF2B5EF4-FFF2-40B4-BE49-F238E27FC236}">
                  <a16:creationId xmlns:a16="http://schemas.microsoft.com/office/drawing/2014/main" id="{CF1B6D30-F5F6-4769-86FA-0B5BA83924A7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188FF2BA-88EF-4A93-A6FC-F4AC019B5E3F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89430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FF66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3899144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Problème</a:t>
            </a:r>
            <a:endParaRPr lang="fr-FR" sz="1600" dirty="0">
              <a:solidFill>
                <a:srgbClr val="FF66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421B0A7-05B3-4CBA-94DC-2A0230A87E10}"/>
              </a:ext>
            </a:extLst>
          </p:cNvPr>
          <p:cNvSpPr txBox="1"/>
          <p:nvPr/>
        </p:nvSpPr>
        <p:spPr>
          <a:xfrm>
            <a:off x="2265773" y="173811"/>
            <a:ext cx="84702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Jeu du car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165F2329-E52A-442A-87F9-CFC8EEDE14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6230" y="1966325"/>
            <a:ext cx="7016038" cy="391865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F8C714D-C824-485B-88A6-2205A999AD1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472058" y="2868044"/>
            <a:ext cx="2520812" cy="1709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734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5086970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Apprentissages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1519B7C-F7D6-473E-829D-AC9379AD89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2751" y="743011"/>
            <a:ext cx="9191297" cy="6116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041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5086970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Apprentissages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1030" name="Image 11" descr="http://www.reseau-canope.fr/lesfondamentaux/uploads/tx_cndpfondamentaux/0097_01.png">
            <a:hlinkClick r:id="rId2"/>
            <a:extLst>
              <a:ext uri="{FF2B5EF4-FFF2-40B4-BE49-F238E27FC236}">
                <a16:creationId xmlns:a16="http://schemas.microsoft.com/office/drawing/2014/main" id="{2E73153A-C508-49F5-B369-20A09ACEF2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566" y="2976540"/>
            <a:ext cx="3146914" cy="1784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Image 10" descr="http://www.reseau-canope.fr/lesfondamentaux/uploads/tx_cndpfondamentaux/0098_01.png">
            <a:hlinkClick r:id="rId4"/>
            <a:extLst>
              <a:ext uri="{FF2B5EF4-FFF2-40B4-BE49-F238E27FC236}">
                <a16:creationId xmlns:a16="http://schemas.microsoft.com/office/drawing/2014/main" id="{BDE1B315-7527-4296-B14E-23FD4C7E43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6028" y="2976540"/>
            <a:ext cx="3146914" cy="1784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Image 9" descr="http://www.reseau-canope.fr/lesfondamentaux/uploads/tx_cndpfondamentaux/0099_01.png">
            <a:hlinkClick r:id="rId6"/>
            <a:extLst>
              <a:ext uri="{FF2B5EF4-FFF2-40B4-BE49-F238E27FC236}">
                <a16:creationId xmlns:a16="http://schemas.microsoft.com/office/drawing/2014/main" id="{BD621D3E-6C30-4C23-9190-A46FF2C76B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3490" y="2976539"/>
            <a:ext cx="3146914" cy="1784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9027405-BBB1-428E-B8F0-0CD2E5F968D3}"/>
              </a:ext>
            </a:extLst>
          </p:cNvPr>
          <p:cNvSpPr/>
          <p:nvPr/>
        </p:nvSpPr>
        <p:spPr>
          <a:xfrm>
            <a:off x="3836046" y="357188"/>
            <a:ext cx="5901167" cy="11484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>
              <a:lnSpc>
                <a:spcPct val="200000"/>
              </a:lnSpc>
              <a:spcAft>
                <a:spcPts val="0"/>
              </a:spcAft>
              <a:tabLst>
                <a:tab pos="358140" algn="l"/>
              </a:tabLst>
            </a:pPr>
            <a:r>
              <a:rPr lang="fr-FR" sz="4000" b="1" u="sng" spc="-30" dirty="0">
                <a:latin typeface="Lobster Two" panose="02000506000000020003" pitchFamily="50" charset="0"/>
                <a:ea typeface="Calibri" panose="020F0502020204030204" pitchFamily="34" charset="0"/>
                <a:cs typeface="Arial" panose="020B0604020202020204" pitchFamily="34" charset="0"/>
              </a:rPr>
              <a:t>Des vidéos pour m’expliquer</a:t>
            </a:r>
            <a:r>
              <a:rPr lang="fr-FR" sz="4000" b="1" u="sng" spc="-3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fr-FR" sz="4000" b="1" u="sng" spc="-30" dirty="0">
                <a:latin typeface="Lobster Two" panose="02000506000000020003" pitchFamily="50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endParaRPr lang="fr-FR" sz="4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700467B-03ED-446D-985D-3FBB4FE52324}"/>
              </a:ext>
            </a:extLst>
          </p:cNvPr>
          <p:cNvSpPr/>
          <p:nvPr/>
        </p:nvSpPr>
        <p:spPr>
          <a:xfrm>
            <a:off x="952383" y="1728384"/>
            <a:ext cx="2441694" cy="11484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>
              <a:lnSpc>
                <a:spcPct val="200000"/>
              </a:lnSpc>
              <a:spcAft>
                <a:spcPts val="0"/>
              </a:spcAft>
              <a:tabLst>
                <a:tab pos="358140" algn="l"/>
              </a:tabLst>
            </a:pPr>
            <a:r>
              <a:rPr lang="fr-FR" sz="4000" b="1" u="sng" spc="-30" dirty="0">
                <a:latin typeface="Lobster Two" panose="02000506000000020003" pitchFamily="50" charset="0"/>
                <a:ea typeface="Calibri" panose="020F0502020204030204" pitchFamily="34" charset="0"/>
                <a:cs typeface="Arial" panose="020B0604020202020204" pitchFamily="34" charset="0"/>
              </a:rPr>
              <a:t>De 10 à 69</a:t>
            </a:r>
            <a:endParaRPr lang="fr-FR" sz="4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6DC22BF-38FE-4339-9A36-FB9C9C7D65FE}"/>
              </a:ext>
            </a:extLst>
          </p:cNvPr>
          <p:cNvSpPr/>
          <p:nvPr/>
        </p:nvSpPr>
        <p:spPr>
          <a:xfrm>
            <a:off x="4850494" y="1710432"/>
            <a:ext cx="2457981" cy="11484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>
              <a:lnSpc>
                <a:spcPct val="200000"/>
              </a:lnSpc>
              <a:spcAft>
                <a:spcPts val="0"/>
              </a:spcAft>
              <a:tabLst>
                <a:tab pos="358140" algn="l"/>
              </a:tabLst>
            </a:pPr>
            <a:r>
              <a:rPr lang="fr-FR" sz="4000" b="1" u="sng" spc="-30" dirty="0">
                <a:latin typeface="Lobster Two" panose="02000506000000020003" pitchFamily="50" charset="0"/>
                <a:ea typeface="Calibri" panose="020F0502020204030204" pitchFamily="34" charset="0"/>
                <a:cs typeface="Arial" panose="020B0604020202020204" pitchFamily="34" charset="0"/>
              </a:rPr>
              <a:t>De 70 à 79</a:t>
            </a:r>
            <a:endParaRPr lang="fr-FR" sz="4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89924DF-3D7D-4268-998B-08D3A8C401F2}"/>
              </a:ext>
            </a:extLst>
          </p:cNvPr>
          <p:cNvSpPr/>
          <p:nvPr/>
        </p:nvSpPr>
        <p:spPr>
          <a:xfrm>
            <a:off x="8890258" y="1728384"/>
            <a:ext cx="2553904" cy="11484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>
              <a:lnSpc>
                <a:spcPct val="200000"/>
              </a:lnSpc>
              <a:spcAft>
                <a:spcPts val="0"/>
              </a:spcAft>
              <a:tabLst>
                <a:tab pos="358140" algn="l"/>
              </a:tabLst>
            </a:pPr>
            <a:r>
              <a:rPr lang="fr-FR" sz="4000" b="1" u="sng" spc="-30" dirty="0">
                <a:latin typeface="Lobster Two" panose="02000506000000020003" pitchFamily="50" charset="0"/>
                <a:ea typeface="Calibri" panose="020F0502020204030204" pitchFamily="34" charset="0"/>
                <a:cs typeface="Arial" panose="020B0604020202020204" pitchFamily="34" charset="0"/>
              </a:rPr>
              <a:t>De 80 à 99</a:t>
            </a:r>
            <a:endParaRPr lang="fr-FR" sz="4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79249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5086970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Apprentissages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421B0A7-05B3-4CBA-94DC-2A0230A87E10}"/>
              </a:ext>
            </a:extLst>
          </p:cNvPr>
          <p:cNvSpPr txBox="1"/>
          <p:nvPr/>
        </p:nvSpPr>
        <p:spPr>
          <a:xfrm>
            <a:off x="1828537" y="609600"/>
            <a:ext cx="84702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Cahier des nombres</a:t>
            </a:r>
          </a:p>
          <a:p>
            <a:pPr algn="ctr"/>
            <a:endParaRPr lang="fr-FR" sz="40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9" name="Sous-titre 24">
            <a:extLst>
              <a:ext uri="{FF2B5EF4-FFF2-40B4-BE49-F238E27FC236}">
                <a16:creationId xmlns:a16="http://schemas.microsoft.com/office/drawing/2014/main" id="{57DA6AA2-9EDD-4FAD-ADBB-0D0FDE37F460}"/>
              </a:ext>
            </a:extLst>
          </p:cNvPr>
          <p:cNvSpPr txBox="1">
            <a:spLocks/>
          </p:cNvSpPr>
          <p:nvPr/>
        </p:nvSpPr>
        <p:spPr>
          <a:xfrm>
            <a:off x="2794014" y="1389608"/>
            <a:ext cx="6603972" cy="8300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500" dirty="0">
                <a:latin typeface="Cursive standard" pitchFamily="2" charset="0"/>
              </a:rPr>
              <a:t>Je cherche toutes les représentations possibles du</a:t>
            </a:r>
          </a:p>
          <a:p>
            <a:pPr marL="0" indent="0">
              <a:buNone/>
            </a:pPr>
            <a:endParaRPr lang="fr-FR" sz="2500" dirty="0">
              <a:latin typeface="Cursive standard" pitchFamily="2" charset="0"/>
            </a:endParaRPr>
          </a:p>
          <a:p>
            <a:pPr marL="0" indent="0">
              <a:buNone/>
            </a:pPr>
            <a:endParaRPr lang="fr-FR" sz="1050" dirty="0">
              <a:latin typeface="Cursive standard" pitchFamily="2" charset="0"/>
            </a:endParaRPr>
          </a:p>
          <a:p>
            <a:pPr marL="0" indent="0">
              <a:buNone/>
            </a:pPr>
            <a:endParaRPr lang="fr-FR" dirty="0">
              <a:latin typeface="Cursive standard" pitchFamily="2" charset="0"/>
            </a:endParaRPr>
          </a:p>
        </p:txBody>
      </p:sp>
      <p:sp>
        <p:nvSpPr>
          <p:cNvPr id="21" name="Sous-titre 24">
            <a:extLst>
              <a:ext uri="{FF2B5EF4-FFF2-40B4-BE49-F238E27FC236}">
                <a16:creationId xmlns:a16="http://schemas.microsoft.com/office/drawing/2014/main" id="{33D35D92-4D60-4AB0-91E3-D3B280D3775B}"/>
              </a:ext>
            </a:extLst>
          </p:cNvPr>
          <p:cNvSpPr txBox="1">
            <a:spLocks/>
          </p:cNvSpPr>
          <p:nvPr/>
        </p:nvSpPr>
        <p:spPr>
          <a:xfrm>
            <a:off x="3244406" y="1749027"/>
            <a:ext cx="6603972" cy="8300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500" dirty="0">
                <a:latin typeface="Cursive standard" pitchFamily="2" charset="0"/>
              </a:rPr>
              <a:t>nombre .</a:t>
            </a:r>
          </a:p>
          <a:p>
            <a:pPr marL="0" indent="0">
              <a:buNone/>
            </a:pPr>
            <a:endParaRPr lang="fr-FR" sz="2500" dirty="0">
              <a:latin typeface="Cursive standard" pitchFamily="2" charset="0"/>
            </a:endParaRPr>
          </a:p>
          <a:p>
            <a:pPr marL="0" indent="0">
              <a:buNone/>
            </a:pPr>
            <a:endParaRPr lang="fr-FR" sz="1050" dirty="0">
              <a:latin typeface="Cursive standard" pitchFamily="2" charset="0"/>
            </a:endParaRPr>
          </a:p>
          <a:p>
            <a:pPr marL="0" indent="0">
              <a:buNone/>
            </a:pPr>
            <a:endParaRPr lang="fr-FR" dirty="0">
              <a:latin typeface="Cursive standard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CD96219-9E5F-4A47-9845-68FC71A38F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7442" y="2339883"/>
            <a:ext cx="5732421" cy="4264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57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9" grpId="0"/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3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2</a:t>
            </a:r>
          </a:p>
        </p:txBody>
      </p:sp>
    </p:spTree>
    <p:extLst>
      <p:ext uri="{BB962C8B-B14F-4D97-AF65-F5344CB8AC3E}">
        <p14:creationId xmlns:p14="http://schemas.microsoft.com/office/powerpoint/2010/main" val="25725322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729BA20-5928-474A-85A3-D10F3D63B75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608819" y="27336"/>
            <a:ext cx="2520812" cy="1709357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4BDD6BA-34D3-41E9-B889-3DC87EE834CD}"/>
              </a:ext>
            </a:extLst>
          </p:cNvPr>
          <p:cNvSpPr/>
          <p:nvPr/>
        </p:nvSpPr>
        <p:spPr>
          <a:xfrm>
            <a:off x="807402" y="1164742"/>
            <a:ext cx="9665604" cy="1792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Compte de 10 en 10 </a:t>
            </a: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le plus loin possible.</a:t>
            </a:r>
          </a:p>
        </p:txBody>
      </p:sp>
      <p:grpSp>
        <p:nvGrpSpPr>
          <p:cNvPr id="7" name="Group 6357">
            <a:extLst>
              <a:ext uri="{FF2B5EF4-FFF2-40B4-BE49-F238E27FC236}">
                <a16:creationId xmlns:a16="http://schemas.microsoft.com/office/drawing/2014/main" id="{B1B0A292-D649-44CD-8521-177C94DD1EC5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10" name="Shape 19">
              <a:extLst>
                <a:ext uri="{FF2B5EF4-FFF2-40B4-BE49-F238E27FC236}">
                  <a16:creationId xmlns:a16="http://schemas.microsoft.com/office/drawing/2014/main" id="{819DD47E-58AA-4950-9FBA-BEC7DBD1FECC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11" name="Shape 21">
              <a:extLst>
                <a:ext uri="{FF2B5EF4-FFF2-40B4-BE49-F238E27FC236}">
                  <a16:creationId xmlns:a16="http://schemas.microsoft.com/office/drawing/2014/main" id="{CF1B6D30-F5F6-4769-86FA-0B5BA83924A7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188FF2BA-88EF-4A93-A6FC-F4AC019B5E3F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3608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FF66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3899144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Problème</a:t>
            </a:r>
            <a:endParaRPr lang="fr-FR" sz="1600" dirty="0">
              <a:solidFill>
                <a:srgbClr val="FF66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DE68073-906B-4755-A6CA-9C80D48F2B2B}"/>
              </a:ext>
            </a:extLst>
          </p:cNvPr>
          <p:cNvSpPr txBox="1"/>
          <p:nvPr/>
        </p:nvSpPr>
        <p:spPr>
          <a:xfrm>
            <a:off x="1247928" y="790523"/>
            <a:ext cx="1050592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Sépare 5 jetons en cherchant plusieurs manières de faire.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0F506B56-C26B-42C7-A0D1-3B723DA67540}"/>
              </a:ext>
            </a:extLst>
          </p:cNvPr>
          <p:cNvSpPr/>
          <p:nvPr/>
        </p:nvSpPr>
        <p:spPr>
          <a:xfrm>
            <a:off x="2813538" y="3821722"/>
            <a:ext cx="612000" cy="6120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07E8822C-081B-47FB-9057-F7B9F716C226}"/>
              </a:ext>
            </a:extLst>
          </p:cNvPr>
          <p:cNvSpPr/>
          <p:nvPr/>
        </p:nvSpPr>
        <p:spPr>
          <a:xfrm>
            <a:off x="7854460" y="3259013"/>
            <a:ext cx="612000" cy="612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93508201-D206-4104-8EF2-D047A5D5ADFA}"/>
              </a:ext>
            </a:extLst>
          </p:cNvPr>
          <p:cNvSpPr/>
          <p:nvPr/>
        </p:nvSpPr>
        <p:spPr>
          <a:xfrm>
            <a:off x="5603630" y="3209722"/>
            <a:ext cx="612000" cy="612000"/>
          </a:xfrm>
          <a:prstGeom prst="ellipse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A186D9EF-57FB-4C73-8BC6-B1B35457999A}"/>
              </a:ext>
            </a:extLst>
          </p:cNvPr>
          <p:cNvSpPr/>
          <p:nvPr/>
        </p:nvSpPr>
        <p:spPr>
          <a:xfrm>
            <a:off x="5636400" y="4269598"/>
            <a:ext cx="612000" cy="612000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61AA1D7A-A99F-4509-A9AD-DE462D683F6E}"/>
              </a:ext>
            </a:extLst>
          </p:cNvPr>
          <p:cNvSpPr/>
          <p:nvPr/>
        </p:nvSpPr>
        <p:spPr>
          <a:xfrm>
            <a:off x="4172215" y="2817000"/>
            <a:ext cx="612000" cy="6120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5875B0C0-8591-4DB1-AC7B-6E6F2CC501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416916" y="3016334"/>
            <a:ext cx="2520812" cy="1709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393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5086970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Apprentissages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1C3312A-577D-47C4-96CC-00E9E9C75AB1}"/>
              </a:ext>
            </a:extLst>
          </p:cNvPr>
          <p:cNvSpPr txBox="1"/>
          <p:nvPr/>
        </p:nvSpPr>
        <p:spPr>
          <a:xfrm>
            <a:off x="3220871" y="360434"/>
            <a:ext cx="105059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La fiche de suivi des tables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1195C22-A2FA-4268-93CA-C52897A502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1444" y="934409"/>
            <a:ext cx="9009111" cy="5877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408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5086970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Apprentissages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1C3312A-577D-47C4-96CC-00E9E9C75AB1}"/>
              </a:ext>
            </a:extLst>
          </p:cNvPr>
          <p:cNvSpPr txBox="1"/>
          <p:nvPr/>
        </p:nvSpPr>
        <p:spPr>
          <a:xfrm>
            <a:off x="3220871" y="360434"/>
            <a:ext cx="105059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La fiche de suivi des tables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1195C22-A2FA-4268-93CA-C52897A5025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" r="68738" b="62693"/>
          <a:stretch/>
        </p:blipFill>
        <p:spPr>
          <a:xfrm>
            <a:off x="754462" y="1763395"/>
            <a:ext cx="4932817" cy="3840236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93AAFD97-6503-4D17-AE37-ADB7E3748224}"/>
              </a:ext>
            </a:extLst>
          </p:cNvPr>
          <p:cNvSpPr txBox="1"/>
          <p:nvPr/>
        </p:nvSpPr>
        <p:spPr>
          <a:xfrm>
            <a:off x="-1081499" y="930926"/>
            <a:ext cx="105059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Comment ça marche ? 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99A2FB1-0CE4-4318-84D3-08C497508147}"/>
              </a:ext>
            </a:extLst>
          </p:cNvPr>
          <p:cNvSpPr txBox="1"/>
          <p:nvPr/>
        </p:nvSpPr>
        <p:spPr>
          <a:xfrm>
            <a:off x="6223318" y="1638812"/>
            <a:ext cx="535228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32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On se met à 2</a:t>
            </a:r>
          </a:p>
          <a:p>
            <a:pPr algn="ctr"/>
            <a:r>
              <a:rPr lang="fr-FR" sz="32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Et on s’interroge, chacun son tour sur les tables</a:t>
            </a:r>
            <a:endParaRPr lang="fr-FR" sz="32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ED2882B-4C08-4C99-BBD6-30693614A058}"/>
              </a:ext>
            </a:extLst>
          </p:cNvPr>
          <p:cNvSpPr txBox="1"/>
          <p:nvPr/>
        </p:nvSpPr>
        <p:spPr>
          <a:xfrm>
            <a:off x="6223318" y="3683513"/>
            <a:ext cx="535228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3200" b="1" u="sng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Si j’ai la bonne réponse </a:t>
            </a:r>
            <a:r>
              <a:rPr lang="fr-FR" altLang="fr-FR" sz="32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à ma table, je colorie un rond en </a:t>
            </a:r>
            <a:r>
              <a:rPr lang="fr-FR" altLang="fr-FR" sz="3200" b="1" dirty="0">
                <a:solidFill>
                  <a:srgbClr val="92D05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vert</a:t>
            </a:r>
            <a:r>
              <a:rPr lang="fr-FR" altLang="fr-FR" sz="32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</a:p>
          <a:p>
            <a:pPr algn="ctr"/>
            <a:r>
              <a:rPr lang="fr-FR" altLang="fr-FR" sz="3200" b="1" u="sng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si je me suis trompé</a:t>
            </a:r>
            <a:r>
              <a:rPr lang="fr-FR" altLang="fr-FR" sz="32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, je colorie un rond en </a:t>
            </a:r>
            <a:r>
              <a:rPr lang="fr-FR" altLang="fr-FR" sz="3200" b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rouge</a:t>
            </a:r>
            <a:r>
              <a:rPr lang="fr-FR" altLang="fr-FR" sz="32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fr-FR" sz="3200" dirty="0"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39AA209B-87A2-40C4-8D29-92B8D2C827DA}"/>
              </a:ext>
            </a:extLst>
          </p:cNvPr>
          <p:cNvSpPr/>
          <p:nvPr/>
        </p:nvSpPr>
        <p:spPr>
          <a:xfrm>
            <a:off x="2441575" y="2530475"/>
            <a:ext cx="117475" cy="1397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4842A5D3-F00D-4ADA-908C-A453E14B9BA3}"/>
              </a:ext>
            </a:extLst>
          </p:cNvPr>
          <p:cNvSpPr/>
          <p:nvPr/>
        </p:nvSpPr>
        <p:spPr>
          <a:xfrm>
            <a:off x="2439890" y="3460750"/>
            <a:ext cx="117475" cy="1397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0111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0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5086970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Apprentissages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8C18B96-8B75-4900-AA08-82D398644AD7}"/>
              </a:ext>
            </a:extLst>
          </p:cNvPr>
          <p:cNvSpPr txBox="1"/>
          <p:nvPr/>
        </p:nvSpPr>
        <p:spPr>
          <a:xfrm>
            <a:off x="4416625" y="61883"/>
            <a:ext cx="71188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Découverte du jeu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DC861C3-AAC1-49A1-B600-2E26CBAB90E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597" t="-3052" r="26624" b="85906"/>
          <a:stretch/>
        </p:blipFill>
        <p:spPr>
          <a:xfrm>
            <a:off x="3876888" y="652494"/>
            <a:ext cx="5301828" cy="86115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39C32C39-C14F-4F82-93C3-872210B41673}"/>
              </a:ext>
            </a:extLst>
          </p:cNvPr>
          <p:cNvSpPr txBox="1"/>
          <p:nvPr/>
        </p:nvSpPr>
        <p:spPr>
          <a:xfrm>
            <a:off x="152400" y="1657126"/>
            <a:ext cx="117260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Le but du jeu : arriver en premier aux bananes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gorilla-30737_1280">
            <a:extLst>
              <a:ext uri="{FF2B5EF4-FFF2-40B4-BE49-F238E27FC236}">
                <a16:creationId xmlns:a16="http://schemas.microsoft.com/office/drawing/2014/main" id="{13C198D5-CE5B-41E5-8E43-5D42581777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4006" y="267970"/>
            <a:ext cx="1009650" cy="149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bananas-575412_1280">
            <a:extLst>
              <a:ext uri="{FF2B5EF4-FFF2-40B4-BE49-F238E27FC236}">
                <a16:creationId xmlns:a16="http://schemas.microsoft.com/office/drawing/2014/main" id="{17E02430-3902-46CF-B2FA-2ABDFF126D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0012" y="2314891"/>
            <a:ext cx="1236820" cy="777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FC90B3C-F6F2-4371-81F0-3A20FB686F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55780" y="3139294"/>
            <a:ext cx="5079023" cy="3612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193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5086970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Apprentissages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DC861C3-AAC1-49A1-B600-2E26CBAB90E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597" t="-3052" r="26624" b="85906"/>
          <a:stretch/>
        </p:blipFill>
        <p:spPr>
          <a:xfrm>
            <a:off x="5232178" y="20547"/>
            <a:ext cx="5301828" cy="861150"/>
          </a:xfrm>
          <a:prstGeom prst="rect">
            <a:avLst/>
          </a:prstGeom>
        </p:spPr>
      </p:pic>
      <p:pic>
        <p:nvPicPr>
          <p:cNvPr id="2050" name="Picture 2" descr="gorilla-30737_1280">
            <a:extLst>
              <a:ext uri="{FF2B5EF4-FFF2-40B4-BE49-F238E27FC236}">
                <a16:creationId xmlns:a16="http://schemas.microsoft.com/office/drawing/2014/main" id="{13C198D5-CE5B-41E5-8E43-5D42581777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8908" y="184635"/>
            <a:ext cx="1009650" cy="149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6D31BF7C-0752-4C06-9682-ED01512FE2EA}"/>
              </a:ext>
            </a:extLst>
          </p:cNvPr>
          <p:cNvSpPr txBox="1"/>
          <p:nvPr/>
        </p:nvSpPr>
        <p:spPr>
          <a:xfrm>
            <a:off x="7619999" y="1924507"/>
            <a:ext cx="405484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32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Pour avancer, j’utiliser un dé.</a:t>
            </a:r>
          </a:p>
          <a:p>
            <a:pPr algn="ctr"/>
            <a:r>
              <a:rPr lang="fr-FR" altLang="fr-FR" sz="32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endParaRPr lang="fr-FR" altLang="fr-FR" sz="3200" b="1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32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J’avance de 4 cases : je tombe sur une case avec un nombre, je ne fais rien.</a:t>
            </a:r>
            <a:endParaRPr lang="fr-FR" sz="32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8FE60ECE-8ABE-4D91-A244-6B4527FCB9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496" y="1317570"/>
            <a:ext cx="6585661" cy="4684645"/>
          </a:xfrm>
          <a:prstGeom prst="rect">
            <a:avLst/>
          </a:prstGeom>
        </p:spPr>
      </p:pic>
      <p:pic>
        <p:nvPicPr>
          <p:cNvPr id="3074" name="Picture 2" descr="Résultat de recherche d'images pour &quot;image dé 4&quot;">
            <a:extLst>
              <a:ext uri="{FF2B5EF4-FFF2-40B4-BE49-F238E27FC236}">
                <a16:creationId xmlns:a16="http://schemas.microsoft.com/office/drawing/2014/main" id="{D51AF090-9996-4160-966D-736F3EE37B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87" t="26425" r="22540" b="19690"/>
          <a:stretch/>
        </p:blipFill>
        <p:spPr bwMode="auto">
          <a:xfrm>
            <a:off x="9084713" y="2908813"/>
            <a:ext cx="1125415" cy="1031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Résultat de recherche d'images pour &quot;dessin pion&quot;">
            <a:extLst>
              <a:ext uri="{FF2B5EF4-FFF2-40B4-BE49-F238E27FC236}">
                <a16:creationId xmlns:a16="http://schemas.microsoft.com/office/drawing/2014/main" id="{67D82CCE-3FD8-4972-87AF-87F1D214E9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940" b="10983"/>
          <a:stretch/>
        </p:blipFill>
        <p:spPr bwMode="auto">
          <a:xfrm>
            <a:off x="897072" y="3730171"/>
            <a:ext cx="422855" cy="692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644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5086970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Apprentissages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DC861C3-AAC1-49A1-B600-2E26CBAB90E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597" t="-3052" r="26624" b="85906"/>
          <a:stretch/>
        </p:blipFill>
        <p:spPr>
          <a:xfrm>
            <a:off x="5232178" y="20547"/>
            <a:ext cx="5301828" cy="861150"/>
          </a:xfrm>
          <a:prstGeom prst="rect">
            <a:avLst/>
          </a:prstGeom>
        </p:spPr>
      </p:pic>
      <p:pic>
        <p:nvPicPr>
          <p:cNvPr id="2050" name="Picture 2" descr="gorilla-30737_1280">
            <a:extLst>
              <a:ext uri="{FF2B5EF4-FFF2-40B4-BE49-F238E27FC236}">
                <a16:creationId xmlns:a16="http://schemas.microsoft.com/office/drawing/2014/main" id="{13C198D5-CE5B-41E5-8E43-5D42581777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9950" y="178188"/>
            <a:ext cx="1009650" cy="149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6D31BF7C-0752-4C06-9682-ED01512FE2EA}"/>
              </a:ext>
            </a:extLst>
          </p:cNvPr>
          <p:cNvSpPr txBox="1"/>
          <p:nvPr/>
        </p:nvSpPr>
        <p:spPr>
          <a:xfrm>
            <a:off x="7369059" y="1282839"/>
            <a:ext cx="4054845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32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Je relance le dé.</a:t>
            </a:r>
          </a:p>
          <a:p>
            <a:pPr algn="ctr"/>
            <a:r>
              <a:rPr lang="fr-FR" altLang="fr-FR" sz="32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endParaRPr lang="fr-FR" altLang="fr-FR" sz="3200" b="1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32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J’avance de 1 cases : je tombe sur une case avec une tête d’animal.</a:t>
            </a:r>
          </a:p>
          <a:p>
            <a:pPr algn="ctr"/>
            <a:r>
              <a:rPr lang="fr-FR" sz="28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Je pioche la carte avec la tête qui est dessinée.</a:t>
            </a:r>
            <a:endParaRPr lang="fr-FR" sz="28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8FE60ECE-8ABE-4D91-A244-6B4527FCB98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3172"/>
          <a:stretch/>
        </p:blipFill>
        <p:spPr>
          <a:xfrm>
            <a:off x="478598" y="1282840"/>
            <a:ext cx="6585661" cy="4536070"/>
          </a:xfrm>
          <a:prstGeom prst="rect">
            <a:avLst/>
          </a:prstGeom>
        </p:spPr>
      </p:pic>
      <p:pic>
        <p:nvPicPr>
          <p:cNvPr id="3076" name="Picture 4" descr="Résultat de recherche d'images pour &quot;dessin pion&quot;">
            <a:extLst>
              <a:ext uri="{FF2B5EF4-FFF2-40B4-BE49-F238E27FC236}">
                <a16:creationId xmlns:a16="http://schemas.microsoft.com/office/drawing/2014/main" id="{67D82CCE-3FD8-4972-87AF-87F1D214E9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940" b="10983"/>
          <a:stretch/>
        </p:blipFill>
        <p:spPr bwMode="auto">
          <a:xfrm>
            <a:off x="984414" y="4242790"/>
            <a:ext cx="422855" cy="692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2829C79-582D-4CDA-8F6C-165C9CF1E96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23" t="31049" r="28805" b="11833"/>
          <a:stretch/>
        </p:blipFill>
        <p:spPr>
          <a:xfrm>
            <a:off x="8819575" y="1763395"/>
            <a:ext cx="954548" cy="1119187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FEB2936-7F4A-437C-9597-A10C606BBF7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992089">
            <a:off x="10295649" y="5740931"/>
            <a:ext cx="1468602" cy="906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296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5086970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Apprentissages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DC861C3-AAC1-49A1-B600-2E26CBAB90E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597" t="-3052" r="26624" b="85906"/>
          <a:stretch/>
        </p:blipFill>
        <p:spPr>
          <a:xfrm>
            <a:off x="5232178" y="20547"/>
            <a:ext cx="5301828" cy="861150"/>
          </a:xfrm>
          <a:prstGeom prst="rect">
            <a:avLst/>
          </a:prstGeom>
        </p:spPr>
      </p:pic>
      <p:pic>
        <p:nvPicPr>
          <p:cNvPr id="2050" name="Picture 2" descr="gorilla-30737_1280">
            <a:extLst>
              <a:ext uri="{FF2B5EF4-FFF2-40B4-BE49-F238E27FC236}">
                <a16:creationId xmlns:a16="http://schemas.microsoft.com/office/drawing/2014/main" id="{13C198D5-CE5B-41E5-8E43-5D42581777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9950" y="178188"/>
            <a:ext cx="1009650" cy="149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6D31BF7C-0752-4C06-9682-ED01512FE2EA}"/>
              </a:ext>
            </a:extLst>
          </p:cNvPr>
          <p:cNvSpPr txBox="1"/>
          <p:nvPr/>
        </p:nvSpPr>
        <p:spPr>
          <a:xfrm>
            <a:off x="7369059" y="1282839"/>
            <a:ext cx="405484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Je regarde l’opération qui est écrite derrière :</a:t>
            </a:r>
            <a:endParaRPr lang="fr-FR" sz="28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8FE60ECE-8ABE-4D91-A244-6B4527FCB98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3172"/>
          <a:stretch/>
        </p:blipFill>
        <p:spPr>
          <a:xfrm>
            <a:off x="478598" y="1282840"/>
            <a:ext cx="6585661" cy="4536070"/>
          </a:xfrm>
          <a:prstGeom prst="rect">
            <a:avLst/>
          </a:prstGeom>
        </p:spPr>
      </p:pic>
      <p:pic>
        <p:nvPicPr>
          <p:cNvPr id="3076" name="Picture 4" descr="Résultat de recherche d'images pour &quot;dessin pion&quot;">
            <a:extLst>
              <a:ext uri="{FF2B5EF4-FFF2-40B4-BE49-F238E27FC236}">
                <a16:creationId xmlns:a16="http://schemas.microsoft.com/office/drawing/2014/main" id="{67D82CCE-3FD8-4972-87AF-87F1D214E9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940" b="10983"/>
          <a:stretch/>
        </p:blipFill>
        <p:spPr bwMode="auto">
          <a:xfrm>
            <a:off x="984414" y="4242790"/>
            <a:ext cx="422855" cy="692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FEB2936-7F4A-437C-9597-A10C606BBF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992089">
            <a:off x="8488065" y="2964843"/>
            <a:ext cx="1341084" cy="906281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1D603ABC-5605-4234-826F-02B734E7BED0}"/>
              </a:ext>
            </a:extLst>
          </p:cNvPr>
          <p:cNvSpPr txBox="1"/>
          <p:nvPr/>
        </p:nvSpPr>
        <p:spPr>
          <a:xfrm>
            <a:off x="7396027" y="4315362"/>
            <a:ext cx="446952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Je fais donc le numéro de ma case  5 </a:t>
            </a:r>
            <a:r>
              <a:rPr lang="fr-FR" sz="3200" b="1" dirty="0">
                <a:latin typeface="Comic Sans MS" panose="030F0702030302020204" pitchFamily="66" charset="0"/>
                <a:cs typeface="Arial" panose="020B0604020202020204" pitchFamily="34" charset="0"/>
              </a:rPr>
              <a:t>– 3 </a:t>
            </a:r>
            <a:r>
              <a:rPr lang="fr-FR" sz="32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= 2</a:t>
            </a:r>
          </a:p>
          <a:p>
            <a:pPr algn="ctr"/>
            <a:r>
              <a:rPr lang="fr-FR" sz="32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Je vais sur la case 2</a:t>
            </a:r>
            <a:endParaRPr lang="fr-FR" sz="28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98F1965-797E-4BA8-BD1A-FAF0C12A2B6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28930" y="2984518"/>
            <a:ext cx="1724025" cy="1019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097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137570" y="18989"/>
            <a:ext cx="5086970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Apprentissages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DC861C3-AAC1-49A1-B600-2E26CBAB90E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597" t="-3052" r="26624" b="85906"/>
          <a:stretch/>
        </p:blipFill>
        <p:spPr>
          <a:xfrm>
            <a:off x="661630" y="1266467"/>
            <a:ext cx="5301828" cy="861150"/>
          </a:xfrm>
          <a:prstGeom prst="rect">
            <a:avLst/>
          </a:prstGeom>
        </p:spPr>
      </p:pic>
      <p:pic>
        <p:nvPicPr>
          <p:cNvPr id="2050" name="Picture 2" descr="gorilla-30737_1280">
            <a:extLst>
              <a:ext uri="{FF2B5EF4-FFF2-40B4-BE49-F238E27FC236}">
                <a16:creationId xmlns:a16="http://schemas.microsoft.com/office/drawing/2014/main" id="{13C198D5-CE5B-41E5-8E43-5D42581777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5915" y="2824887"/>
            <a:ext cx="1009650" cy="149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6D31BF7C-0752-4C06-9682-ED01512FE2EA}"/>
              </a:ext>
            </a:extLst>
          </p:cNvPr>
          <p:cNvSpPr txBox="1"/>
          <p:nvPr/>
        </p:nvSpPr>
        <p:spPr>
          <a:xfrm>
            <a:off x="4220977" y="363859"/>
            <a:ext cx="40548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2 groupes :</a:t>
            </a:r>
            <a:endParaRPr lang="fr-FR" sz="28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B48CEC3-CDDF-4B2E-9872-7B09B9243F4E}"/>
              </a:ext>
            </a:extLst>
          </p:cNvPr>
          <p:cNvSpPr txBox="1"/>
          <p:nvPr/>
        </p:nvSpPr>
        <p:spPr>
          <a:xfrm>
            <a:off x="661630" y="5006758"/>
            <a:ext cx="40548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Avec la maîtresse</a:t>
            </a:r>
            <a:endParaRPr lang="fr-FR" sz="28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A289EFC0-AE5E-44F1-BA8D-3EA6C2CC2F2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146" t="590" r="16393" b="87947"/>
          <a:stretch/>
        </p:blipFill>
        <p:spPr>
          <a:xfrm>
            <a:off x="6096000" y="1569344"/>
            <a:ext cx="5866980" cy="558273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EBCA59E-3E14-4C49-BD8E-8EC8342BF6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1540" y="2452471"/>
            <a:ext cx="4355900" cy="2554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042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3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3</a:t>
            </a:r>
          </a:p>
        </p:txBody>
      </p:sp>
    </p:spTree>
    <p:extLst>
      <p:ext uri="{BB962C8B-B14F-4D97-AF65-F5344CB8AC3E}">
        <p14:creationId xmlns:p14="http://schemas.microsoft.com/office/powerpoint/2010/main" val="39897140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1636731" y="1410399"/>
            <a:ext cx="8470232" cy="3683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Compte à partir de 39</a:t>
            </a:r>
          </a:p>
          <a:p>
            <a:pPr algn="ctr">
              <a:lnSpc>
                <a:spcPct val="150000"/>
              </a:lnSpc>
            </a:pPr>
            <a:endParaRPr lang="fr-FR" sz="40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endParaRPr lang="fr-FR" sz="40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endParaRPr lang="fr-FR" sz="40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063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420BDA4-EBDB-41AD-8027-6E16990A6D7B}"/>
              </a:ext>
            </a:extLst>
          </p:cNvPr>
          <p:cNvSpPr txBox="1"/>
          <p:nvPr/>
        </p:nvSpPr>
        <p:spPr>
          <a:xfrm>
            <a:off x="785442" y="1003464"/>
            <a:ext cx="10343904" cy="913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Ecris </a:t>
            </a:r>
            <a:r>
              <a:rPr lang="fr-FR" altLang="fr-FR" sz="4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 lettres </a:t>
            </a: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les nombres suivants :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1AB05B30-D266-4CEA-9ABD-5C3CEC8E44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10012278" y="79444"/>
            <a:ext cx="1843665" cy="1250185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47C6C1C2-6449-4A24-93EA-58514C2E177C}"/>
              </a:ext>
            </a:extLst>
          </p:cNvPr>
          <p:cNvSpPr txBox="1"/>
          <p:nvPr/>
        </p:nvSpPr>
        <p:spPr>
          <a:xfrm>
            <a:off x="667406" y="1917047"/>
            <a:ext cx="2965142" cy="46069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15 :</a:t>
            </a:r>
          </a:p>
          <a:p>
            <a:pPr algn="ctr">
              <a:lnSpc>
                <a:spcPct val="150000"/>
              </a:lnSpc>
            </a:pPr>
            <a:endParaRPr lang="fr-FR" sz="40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18</a:t>
            </a:r>
            <a:r>
              <a:rPr lang="fr-FR" sz="40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:</a:t>
            </a:r>
          </a:p>
          <a:p>
            <a:pPr algn="ctr">
              <a:lnSpc>
                <a:spcPct val="150000"/>
              </a:lnSpc>
            </a:pP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11 :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D311757-4585-42B8-AD94-8055821F2644}"/>
              </a:ext>
            </a:extLst>
          </p:cNvPr>
          <p:cNvSpPr txBox="1"/>
          <p:nvPr/>
        </p:nvSpPr>
        <p:spPr>
          <a:xfrm>
            <a:off x="6400799" y="1832965"/>
            <a:ext cx="2965142" cy="46069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14 :</a:t>
            </a:r>
          </a:p>
          <a:p>
            <a:pPr algn="ctr">
              <a:lnSpc>
                <a:spcPct val="150000"/>
              </a:lnSpc>
            </a:pPr>
            <a:endParaRPr lang="fr-FR" sz="40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17</a:t>
            </a:r>
            <a:r>
              <a:rPr lang="fr-FR" sz="40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:</a:t>
            </a:r>
          </a:p>
          <a:p>
            <a:pPr algn="ctr">
              <a:lnSpc>
                <a:spcPct val="150000"/>
              </a:lnSpc>
            </a:pPr>
            <a:endParaRPr lang="fr-FR" sz="40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13:</a:t>
            </a:r>
          </a:p>
        </p:txBody>
      </p:sp>
    </p:spTree>
    <p:extLst>
      <p:ext uri="{BB962C8B-B14F-4D97-AF65-F5344CB8AC3E}">
        <p14:creationId xmlns:p14="http://schemas.microsoft.com/office/powerpoint/2010/main" val="2298683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4BDD6BA-34D3-41E9-B889-3DC87EE834CD}"/>
              </a:ext>
            </a:extLst>
          </p:cNvPr>
          <p:cNvSpPr/>
          <p:nvPr/>
        </p:nvSpPr>
        <p:spPr>
          <a:xfrm>
            <a:off x="1415598" y="381000"/>
            <a:ext cx="9665604" cy="23006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Les presque doubles</a:t>
            </a: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endParaRPr lang="fr-FR" sz="200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</a:endParaRP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4000" dirty="0">
                <a:latin typeface="Comic Sans MS" panose="030F0702030302020204" pitchFamily="66" charset="0"/>
                <a:ea typeface="Calibri" panose="020F0502020204030204" pitchFamily="34" charset="0"/>
              </a:rPr>
              <a:t>Nous allons calculer </a:t>
            </a: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4000" dirty="0">
                <a:latin typeface="Comic Sans MS" panose="030F0702030302020204" pitchFamily="66" charset="0"/>
                <a:ea typeface="Calibri" panose="020F0502020204030204" pitchFamily="34" charset="0"/>
              </a:rPr>
              <a:t>des « presque doubles »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A3BE59-E6C9-4D0C-AFEE-7868448AF2CE}"/>
              </a:ext>
            </a:extLst>
          </p:cNvPr>
          <p:cNvSpPr/>
          <p:nvPr/>
        </p:nvSpPr>
        <p:spPr>
          <a:xfrm>
            <a:off x="1554144" y="2908097"/>
            <a:ext cx="9665604" cy="1792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Comment calculer :</a:t>
            </a: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5 + 6</a:t>
            </a:r>
            <a:endParaRPr lang="fr-FR" sz="4000" dirty="0"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27921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4BDD6BA-34D3-41E9-B889-3DC87EE834CD}"/>
              </a:ext>
            </a:extLst>
          </p:cNvPr>
          <p:cNvSpPr/>
          <p:nvPr/>
        </p:nvSpPr>
        <p:spPr>
          <a:xfrm>
            <a:off x="1415598" y="381000"/>
            <a:ext cx="96656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Les presque doubles</a:t>
            </a:r>
            <a:endParaRPr lang="fr-FR" sz="4000" dirty="0"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A3BE59-E6C9-4D0C-AFEE-7868448AF2CE}"/>
              </a:ext>
            </a:extLst>
          </p:cNvPr>
          <p:cNvSpPr/>
          <p:nvPr/>
        </p:nvSpPr>
        <p:spPr>
          <a:xfrm>
            <a:off x="1526435" y="1991995"/>
            <a:ext cx="9665604" cy="33778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Comment calculer :</a:t>
            </a: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5 + 6</a:t>
            </a: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endParaRPr lang="fr-FR" sz="5400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</a:endParaRP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4400" dirty="0">
                <a:latin typeface="Comic Sans MS" panose="030F0702030302020204" pitchFamily="66" charset="0"/>
                <a:ea typeface="Calibri" panose="020F0502020204030204" pitchFamily="34" charset="0"/>
              </a:rPr>
              <a:t>On fait : 5 + 5 puis on ajoute 1</a:t>
            </a:r>
            <a:endParaRPr lang="fr-FR" sz="4000" dirty="0"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381C4D2-8AEB-4A2A-9147-20F58C306818}"/>
              </a:ext>
            </a:extLst>
          </p:cNvPr>
          <p:cNvSpPr/>
          <p:nvPr/>
        </p:nvSpPr>
        <p:spPr>
          <a:xfrm>
            <a:off x="4906942" y="5136778"/>
            <a:ext cx="728505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8290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10        +           1 = 11         </a:t>
            </a:r>
            <a:endParaRPr lang="fr-FR" sz="4000" dirty="0"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FF339B0B-36B0-44E3-89D2-393142BAABE1}"/>
              </a:ext>
            </a:extLst>
          </p:cNvPr>
          <p:cNvSpPr/>
          <p:nvPr/>
        </p:nvSpPr>
        <p:spPr>
          <a:xfrm>
            <a:off x="11081201" y="5008089"/>
            <a:ext cx="1110798" cy="118070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48637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A3BE59-E6C9-4D0C-AFEE-7868448AF2CE}"/>
              </a:ext>
            </a:extLst>
          </p:cNvPr>
          <p:cNvSpPr/>
          <p:nvPr/>
        </p:nvSpPr>
        <p:spPr>
          <a:xfrm>
            <a:off x="1145435" y="508635"/>
            <a:ext cx="9665604" cy="7009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Calcule maintenant :</a:t>
            </a:r>
          </a:p>
          <a:p>
            <a:pPr indent="288290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 </a:t>
            </a:r>
          </a:p>
          <a:p>
            <a:pPr indent="288290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6 + 7 =</a:t>
            </a:r>
          </a:p>
          <a:p>
            <a:pPr indent="288290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endParaRPr lang="fr-FR" sz="5400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</a:endParaRPr>
          </a:p>
          <a:p>
            <a:pPr indent="288290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8 + 9 =</a:t>
            </a:r>
          </a:p>
          <a:p>
            <a:pPr indent="288290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endParaRPr lang="fr-FR" sz="5400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</a:endParaRPr>
          </a:p>
          <a:p>
            <a:pPr indent="288290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9 + 3 =</a:t>
            </a:r>
          </a:p>
          <a:p>
            <a:pPr indent="288290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endParaRPr lang="fr-FR" sz="5400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ADE9AD4-7CC7-4CD8-AB45-57BE9B68B3C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10292080" y="224464"/>
            <a:ext cx="1662678" cy="1127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2800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FF66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3899144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Problème</a:t>
            </a:r>
            <a:endParaRPr lang="fr-FR" sz="1600" dirty="0">
              <a:solidFill>
                <a:srgbClr val="FF66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F8C714D-C824-485B-88A6-2205A999AD1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472058" y="2868044"/>
            <a:ext cx="2520812" cy="1709357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00C1B18C-9AE8-4248-81D0-ACF5613823FA}"/>
              </a:ext>
            </a:extLst>
          </p:cNvPr>
          <p:cNvSpPr txBox="1"/>
          <p:nvPr/>
        </p:nvSpPr>
        <p:spPr>
          <a:xfrm>
            <a:off x="1828537" y="877119"/>
            <a:ext cx="84702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Ecris le plus de nombre possibles avec les chiffres :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EB0CEC8-4FE0-4957-A5D8-093E01BCA4E8}"/>
              </a:ext>
            </a:extLst>
          </p:cNvPr>
          <p:cNvSpPr txBox="1"/>
          <p:nvPr/>
        </p:nvSpPr>
        <p:spPr>
          <a:xfrm>
            <a:off x="1316742" y="2564561"/>
            <a:ext cx="935527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72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7         9 </a:t>
            </a:r>
          </a:p>
          <a:p>
            <a:pPr algn="ctr"/>
            <a:endParaRPr lang="fr-FR" altLang="fr-FR" sz="7200" b="1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altLang="fr-FR" sz="72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0  </a:t>
            </a:r>
            <a:endParaRPr lang="fr-FR" sz="72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BB55BB9-FFB1-4907-8796-7BC5DF843776}"/>
              </a:ext>
            </a:extLst>
          </p:cNvPr>
          <p:cNvSpPr txBox="1"/>
          <p:nvPr/>
        </p:nvSpPr>
        <p:spPr>
          <a:xfrm>
            <a:off x="1519981" y="5899643"/>
            <a:ext cx="935527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4400" b="1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Il y a 4 solutions</a:t>
            </a:r>
            <a:endParaRPr lang="fr-FR" sz="4400" dirty="0">
              <a:solidFill>
                <a:srgbClr val="FF6600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6447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5086970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Apprentissages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2FDA35D4-D364-4092-AA12-9877397299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685" y="743011"/>
            <a:ext cx="8547861" cy="5779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2292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137570" y="18989"/>
            <a:ext cx="5086970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Apprentissages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DC861C3-AAC1-49A1-B600-2E26CBAB90E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597" t="-3052" r="26624" b="85906"/>
          <a:stretch/>
        </p:blipFill>
        <p:spPr>
          <a:xfrm>
            <a:off x="661630" y="1266467"/>
            <a:ext cx="5301828" cy="861150"/>
          </a:xfrm>
          <a:prstGeom prst="rect">
            <a:avLst/>
          </a:prstGeom>
        </p:spPr>
      </p:pic>
      <p:pic>
        <p:nvPicPr>
          <p:cNvPr id="2050" name="Picture 2" descr="gorilla-30737_1280">
            <a:extLst>
              <a:ext uri="{FF2B5EF4-FFF2-40B4-BE49-F238E27FC236}">
                <a16:creationId xmlns:a16="http://schemas.microsoft.com/office/drawing/2014/main" id="{13C198D5-CE5B-41E5-8E43-5D42581777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5915" y="2824887"/>
            <a:ext cx="1009650" cy="149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6D31BF7C-0752-4C06-9682-ED01512FE2EA}"/>
              </a:ext>
            </a:extLst>
          </p:cNvPr>
          <p:cNvSpPr txBox="1"/>
          <p:nvPr/>
        </p:nvSpPr>
        <p:spPr>
          <a:xfrm>
            <a:off x="4220977" y="363859"/>
            <a:ext cx="40548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2 groupes :</a:t>
            </a:r>
            <a:endParaRPr lang="fr-FR" sz="28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B48CEC3-CDDF-4B2E-9872-7B09B9243F4E}"/>
              </a:ext>
            </a:extLst>
          </p:cNvPr>
          <p:cNvSpPr txBox="1"/>
          <p:nvPr/>
        </p:nvSpPr>
        <p:spPr>
          <a:xfrm>
            <a:off x="661630" y="5006758"/>
            <a:ext cx="40548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Avec la maîtresse</a:t>
            </a:r>
            <a:endParaRPr lang="fr-FR" sz="28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A289EFC0-AE5E-44F1-BA8D-3EA6C2CC2F2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146" t="590" r="16393" b="87947"/>
          <a:stretch/>
        </p:blipFill>
        <p:spPr>
          <a:xfrm>
            <a:off x="6096000" y="1569344"/>
            <a:ext cx="5866980" cy="558273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EBCA59E-3E14-4C49-BD8E-8EC8342BF6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1540" y="2452471"/>
            <a:ext cx="4355900" cy="2554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107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3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4</a:t>
            </a:r>
          </a:p>
        </p:txBody>
      </p:sp>
    </p:spTree>
    <p:extLst>
      <p:ext uri="{BB962C8B-B14F-4D97-AF65-F5344CB8AC3E}">
        <p14:creationId xmlns:p14="http://schemas.microsoft.com/office/powerpoint/2010/main" val="42271914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1636731" y="1410399"/>
            <a:ext cx="8470232" cy="3683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Compte à partir de 49</a:t>
            </a:r>
          </a:p>
          <a:p>
            <a:pPr algn="ctr">
              <a:lnSpc>
                <a:spcPct val="150000"/>
              </a:lnSpc>
            </a:pPr>
            <a:endParaRPr lang="fr-FR" sz="40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endParaRPr lang="fr-FR" sz="40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endParaRPr lang="fr-FR" sz="40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8018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420BDA4-EBDB-41AD-8027-6E16990A6D7B}"/>
              </a:ext>
            </a:extLst>
          </p:cNvPr>
          <p:cNvSpPr txBox="1"/>
          <p:nvPr/>
        </p:nvSpPr>
        <p:spPr>
          <a:xfrm>
            <a:off x="785442" y="1003464"/>
            <a:ext cx="10343904" cy="913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Ecris </a:t>
            </a:r>
            <a:r>
              <a:rPr lang="fr-FR" altLang="fr-FR" sz="4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 lettres </a:t>
            </a: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les nombres suivants :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1AB05B30-D266-4CEA-9ABD-5C3CEC8E44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10012278" y="79444"/>
            <a:ext cx="1843665" cy="1250185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47C6C1C2-6449-4A24-93EA-58514C2E177C}"/>
              </a:ext>
            </a:extLst>
          </p:cNvPr>
          <p:cNvSpPr txBox="1"/>
          <p:nvPr/>
        </p:nvSpPr>
        <p:spPr>
          <a:xfrm>
            <a:off x="667406" y="1917047"/>
            <a:ext cx="2965142" cy="46069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20 :</a:t>
            </a:r>
          </a:p>
          <a:p>
            <a:pPr algn="ctr">
              <a:lnSpc>
                <a:spcPct val="150000"/>
              </a:lnSpc>
            </a:pPr>
            <a:endParaRPr lang="fr-FR" sz="40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16</a:t>
            </a:r>
            <a:r>
              <a:rPr lang="fr-FR" sz="40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:</a:t>
            </a:r>
          </a:p>
          <a:p>
            <a:pPr algn="ctr">
              <a:lnSpc>
                <a:spcPct val="150000"/>
              </a:lnSpc>
            </a:pP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29 :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D311757-4585-42B8-AD94-8055821F2644}"/>
              </a:ext>
            </a:extLst>
          </p:cNvPr>
          <p:cNvSpPr txBox="1"/>
          <p:nvPr/>
        </p:nvSpPr>
        <p:spPr>
          <a:xfrm>
            <a:off x="6400799" y="1832965"/>
            <a:ext cx="2965142" cy="46069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27 :</a:t>
            </a:r>
          </a:p>
          <a:p>
            <a:pPr algn="ctr">
              <a:lnSpc>
                <a:spcPct val="150000"/>
              </a:lnSpc>
            </a:pPr>
            <a:endParaRPr lang="fr-FR" sz="40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12</a:t>
            </a:r>
            <a:r>
              <a:rPr lang="fr-FR" sz="40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:</a:t>
            </a:r>
          </a:p>
          <a:p>
            <a:pPr algn="ctr">
              <a:lnSpc>
                <a:spcPct val="150000"/>
              </a:lnSpc>
            </a:pPr>
            <a:endParaRPr lang="fr-FR" sz="40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25 :</a:t>
            </a:r>
          </a:p>
        </p:txBody>
      </p:sp>
    </p:spTree>
    <p:extLst>
      <p:ext uri="{BB962C8B-B14F-4D97-AF65-F5344CB8AC3E}">
        <p14:creationId xmlns:p14="http://schemas.microsoft.com/office/powerpoint/2010/main" val="1985527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4BDD6BA-34D3-41E9-B889-3DC87EE834CD}"/>
              </a:ext>
            </a:extLst>
          </p:cNvPr>
          <p:cNvSpPr/>
          <p:nvPr/>
        </p:nvSpPr>
        <p:spPr>
          <a:xfrm>
            <a:off x="1496878" y="147935"/>
            <a:ext cx="96656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Faire + 10</a:t>
            </a:r>
            <a:endParaRPr lang="fr-FR" sz="4000" dirty="0"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A3BE59-E6C9-4D0C-AFEE-7868448AF2CE}"/>
              </a:ext>
            </a:extLst>
          </p:cNvPr>
          <p:cNvSpPr/>
          <p:nvPr/>
        </p:nvSpPr>
        <p:spPr>
          <a:xfrm>
            <a:off x="1496878" y="909109"/>
            <a:ext cx="966560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4000" dirty="0">
                <a:latin typeface="Comic Sans MS" panose="030F0702030302020204" pitchFamily="66" charset="0"/>
                <a:ea typeface="Calibri" panose="020F0502020204030204" pitchFamily="34" charset="0"/>
              </a:rPr>
              <a:t>Ajoute 10 à ces nombres</a:t>
            </a:r>
            <a:endParaRPr lang="fr-FR" sz="2800" dirty="0"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381C4D2-8AEB-4A2A-9147-20F58C306818}"/>
              </a:ext>
            </a:extLst>
          </p:cNvPr>
          <p:cNvSpPr/>
          <p:nvPr/>
        </p:nvSpPr>
        <p:spPr>
          <a:xfrm>
            <a:off x="1025842" y="1988924"/>
            <a:ext cx="4041647" cy="47166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8290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48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18 + 10 =</a:t>
            </a:r>
          </a:p>
          <a:p>
            <a:pPr indent="288290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endParaRPr lang="fr-FR" sz="4800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</a:endParaRPr>
          </a:p>
          <a:p>
            <a:pPr indent="288290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48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25 + 10 =</a:t>
            </a:r>
          </a:p>
          <a:p>
            <a:pPr indent="288290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endParaRPr lang="fr-FR" sz="4800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</a:endParaRPr>
          </a:p>
          <a:p>
            <a:pPr indent="288290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48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32 + 10 =</a:t>
            </a:r>
          </a:p>
          <a:p>
            <a:pPr indent="288290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endParaRPr lang="fr-FR" sz="4800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F6D2EB2-5A18-4336-B5AA-BC8AA1EDAF9C}"/>
              </a:ext>
            </a:extLst>
          </p:cNvPr>
          <p:cNvSpPr/>
          <p:nvPr/>
        </p:nvSpPr>
        <p:spPr>
          <a:xfrm>
            <a:off x="6141402" y="1975408"/>
            <a:ext cx="4041647" cy="47166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8290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48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37 + 10 =</a:t>
            </a:r>
          </a:p>
          <a:p>
            <a:pPr indent="288290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endParaRPr lang="fr-FR" sz="4800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</a:endParaRPr>
          </a:p>
          <a:p>
            <a:pPr indent="288290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48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63 + 10 =</a:t>
            </a:r>
          </a:p>
          <a:p>
            <a:pPr indent="288290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endParaRPr lang="fr-FR" sz="4800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</a:endParaRPr>
          </a:p>
          <a:p>
            <a:pPr indent="288290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48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54 + 10 =</a:t>
            </a:r>
          </a:p>
          <a:p>
            <a:pPr indent="288290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endParaRPr lang="fr-FR" sz="4800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5364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FF66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3899144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Problème</a:t>
            </a:r>
            <a:endParaRPr lang="fr-FR" sz="1600" dirty="0">
              <a:solidFill>
                <a:srgbClr val="FF66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F8C714D-C824-485B-88A6-2205A999AD1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472058" y="2868044"/>
            <a:ext cx="2520812" cy="1709357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00C1B18C-9AE8-4248-81D0-ACF5613823FA}"/>
              </a:ext>
            </a:extLst>
          </p:cNvPr>
          <p:cNvSpPr txBox="1"/>
          <p:nvPr/>
        </p:nvSpPr>
        <p:spPr>
          <a:xfrm>
            <a:off x="1828537" y="877119"/>
            <a:ext cx="84702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Ecris le plus de nombre possibles avec les chiffres :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EB0CEC8-4FE0-4957-A5D8-093E01BCA4E8}"/>
              </a:ext>
            </a:extLst>
          </p:cNvPr>
          <p:cNvSpPr txBox="1"/>
          <p:nvPr/>
        </p:nvSpPr>
        <p:spPr>
          <a:xfrm>
            <a:off x="1316742" y="2564561"/>
            <a:ext cx="935527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72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8         1 </a:t>
            </a:r>
          </a:p>
          <a:p>
            <a:pPr algn="ctr"/>
            <a:endParaRPr lang="fr-FR" altLang="fr-FR" sz="7200" b="1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altLang="fr-FR" sz="72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5  </a:t>
            </a:r>
            <a:endParaRPr lang="fr-FR" sz="72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BB55BB9-FFB1-4907-8796-7BC5DF843776}"/>
              </a:ext>
            </a:extLst>
          </p:cNvPr>
          <p:cNvSpPr txBox="1"/>
          <p:nvPr/>
        </p:nvSpPr>
        <p:spPr>
          <a:xfrm>
            <a:off x="1519981" y="5899643"/>
            <a:ext cx="935527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4400" b="1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Il y a 6 solutions</a:t>
            </a:r>
            <a:endParaRPr lang="fr-FR" sz="4400" dirty="0">
              <a:solidFill>
                <a:srgbClr val="FF6600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7490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5086970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Apprentissages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0C37213-98A6-4EB7-8DA4-E4E26ECA8C15}"/>
              </a:ext>
            </a:extLst>
          </p:cNvPr>
          <p:cNvSpPr/>
          <p:nvPr/>
        </p:nvSpPr>
        <p:spPr>
          <a:xfrm>
            <a:off x="7119649" y="3973748"/>
            <a:ext cx="2929226" cy="8886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8998F0-03BB-4FDE-BCE7-16CD45FCDB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491453"/>
            <a:ext cx="9272954" cy="6374064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0B56DBB4-4842-4683-B364-EADD3C254AE6}"/>
              </a:ext>
            </a:extLst>
          </p:cNvPr>
          <p:cNvSpPr txBox="1"/>
          <p:nvPr/>
        </p:nvSpPr>
        <p:spPr>
          <a:xfrm>
            <a:off x="1777516" y="420519"/>
            <a:ext cx="51591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28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Fais cette fiche d’exercices</a:t>
            </a:r>
            <a:endParaRPr lang="fr-FR" sz="28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C665771-5227-4891-BAC9-B1275EAA3433}"/>
              </a:ext>
            </a:extLst>
          </p:cNvPr>
          <p:cNvSpPr txBox="1"/>
          <p:nvPr/>
        </p:nvSpPr>
        <p:spPr>
          <a:xfrm>
            <a:off x="8633445" y="484934"/>
            <a:ext cx="3562077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27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Ensuite,</a:t>
            </a:r>
          </a:p>
          <a:p>
            <a:pPr algn="ctr"/>
            <a:r>
              <a:rPr lang="fr-FR" altLang="fr-FR" sz="27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fais le cahier </a:t>
            </a:r>
          </a:p>
          <a:p>
            <a:pPr algn="ctr"/>
            <a:r>
              <a:rPr lang="fr-FR" altLang="fr-FR" sz="27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des nombres</a:t>
            </a:r>
            <a:endParaRPr lang="fr-FR" sz="27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58ED631F-FFCF-445A-90E4-0BAB4D37C7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5354" y="1970666"/>
            <a:ext cx="2082920" cy="1549400"/>
          </a:xfrm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8F4573D1-5289-4887-A38C-2AA2A0B292DD}"/>
              </a:ext>
            </a:extLst>
          </p:cNvPr>
          <p:cNvSpPr/>
          <p:nvPr/>
        </p:nvSpPr>
        <p:spPr>
          <a:xfrm>
            <a:off x="7025640" y="484934"/>
            <a:ext cx="721360" cy="693626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p7</a:t>
            </a:r>
          </a:p>
        </p:txBody>
      </p:sp>
    </p:spTree>
    <p:extLst>
      <p:ext uri="{BB962C8B-B14F-4D97-AF65-F5344CB8AC3E}">
        <p14:creationId xmlns:p14="http://schemas.microsoft.com/office/powerpoint/2010/main" val="2069736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3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5</a:t>
            </a:r>
          </a:p>
        </p:txBody>
      </p:sp>
    </p:spTree>
    <p:extLst>
      <p:ext uri="{BB962C8B-B14F-4D97-AF65-F5344CB8AC3E}">
        <p14:creationId xmlns:p14="http://schemas.microsoft.com/office/powerpoint/2010/main" val="21129835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1636731" y="1410399"/>
            <a:ext cx="8470232" cy="3683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Compte de 2 en 2 à partir de 20</a:t>
            </a:r>
          </a:p>
          <a:p>
            <a:pPr algn="ctr">
              <a:lnSpc>
                <a:spcPct val="150000"/>
              </a:lnSpc>
            </a:pPr>
            <a:endParaRPr lang="fr-FR" sz="40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endParaRPr lang="fr-FR" sz="40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endParaRPr lang="fr-FR" sz="40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1075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4BDD6BA-34D3-41E9-B889-3DC87EE834CD}"/>
              </a:ext>
            </a:extLst>
          </p:cNvPr>
          <p:cNvSpPr/>
          <p:nvPr/>
        </p:nvSpPr>
        <p:spPr>
          <a:xfrm>
            <a:off x="1496878" y="147935"/>
            <a:ext cx="96656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Faire + 10</a:t>
            </a:r>
            <a:endParaRPr lang="fr-FR" sz="4000" dirty="0"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A3BE59-E6C9-4D0C-AFEE-7868448AF2CE}"/>
              </a:ext>
            </a:extLst>
          </p:cNvPr>
          <p:cNvSpPr/>
          <p:nvPr/>
        </p:nvSpPr>
        <p:spPr>
          <a:xfrm>
            <a:off x="1496878" y="909109"/>
            <a:ext cx="966560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4000" dirty="0">
                <a:latin typeface="Comic Sans MS" panose="030F0702030302020204" pitchFamily="66" charset="0"/>
                <a:ea typeface="Calibri" panose="020F0502020204030204" pitchFamily="34" charset="0"/>
              </a:rPr>
              <a:t>Ajoute 10 à ces nombres</a:t>
            </a:r>
            <a:endParaRPr lang="fr-FR" sz="2800" dirty="0"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381C4D2-8AEB-4A2A-9147-20F58C306818}"/>
              </a:ext>
            </a:extLst>
          </p:cNvPr>
          <p:cNvSpPr/>
          <p:nvPr/>
        </p:nvSpPr>
        <p:spPr>
          <a:xfrm>
            <a:off x="1025842" y="1988924"/>
            <a:ext cx="4041647" cy="47166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8290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48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14 + 10 =</a:t>
            </a:r>
          </a:p>
          <a:p>
            <a:pPr indent="288290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endParaRPr lang="fr-FR" sz="4800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</a:endParaRPr>
          </a:p>
          <a:p>
            <a:pPr indent="288290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48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43 + 10 =</a:t>
            </a:r>
          </a:p>
          <a:p>
            <a:pPr indent="288290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endParaRPr lang="fr-FR" sz="4800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</a:endParaRPr>
          </a:p>
          <a:p>
            <a:pPr indent="288290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48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51 + 10 =</a:t>
            </a:r>
          </a:p>
          <a:p>
            <a:pPr indent="288290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endParaRPr lang="fr-FR" sz="4800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F6D2EB2-5A18-4336-B5AA-BC8AA1EDAF9C}"/>
              </a:ext>
            </a:extLst>
          </p:cNvPr>
          <p:cNvSpPr/>
          <p:nvPr/>
        </p:nvSpPr>
        <p:spPr>
          <a:xfrm>
            <a:off x="6141402" y="1975408"/>
            <a:ext cx="4041647" cy="47166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8290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48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56 + 10 =</a:t>
            </a:r>
          </a:p>
          <a:p>
            <a:pPr indent="288290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endParaRPr lang="fr-FR" sz="4800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</a:endParaRPr>
          </a:p>
          <a:p>
            <a:pPr indent="288290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48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25 + 10 =</a:t>
            </a:r>
          </a:p>
          <a:p>
            <a:pPr indent="288290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endParaRPr lang="fr-FR" sz="4800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</a:endParaRPr>
          </a:p>
          <a:p>
            <a:pPr indent="288290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48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77 + 10 =</a:t>
            </a:r>
          </a:p>
          <a:p>
            <a:pPr indent="288290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endParaRPr lang="fr-FR" sz="4800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599361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5460854" cy="595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Activités ritualisées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560328" y="1624789"/>
            <a:ext cx="110663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noProof="0" dirty="0">
                <a:latin typeface="Comic Sans MS" panose="030F0702030302020204" pitchFamily="66" charset="0"/>
                <a:cs typeface="Arial" panose="020B0604020202020204" pitchFamily="34" charset="0"/>
              </a:rPr>
              <a:t>Quel est le nom de cette forme ?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03E61B05-1F32-4123-8428-CAB9004C61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582633" y="577803"/>
            <a:ext cx="1833190" cy="1243082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58A0D3A4-9180-4EEC-99E6-A8A34710F38B}"/>
              </a:ext>
            </a:extLst>
          </p:cNvPr>
          <p:cNvSpPr txBox="1"/>
          <p:nvPr/>
        </p:nvSpPr>
        <p:spPr>
          <a:xfrm>
            <a:off x="576328" y="2156686"/>
            <a:ext cx="11066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noProof="0" dirty="0">
                <a:latin typeface="Comic Sans MS" panose="030F0702030302020204" pitchFamily="66" charset="0"/>
                <a:cs typeface="Arial" panose="020B0604020202020204" pitchFamily="34" charset="0"/>
              </a:rPr>
              <a:t>Ecris-le sur ton ardoise !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BC2B979-4C4C-4A63-9BEC-E8AA10D3ACCF}"/>
              </a:ext>
            </a:extLst>
          </p:cNvPr>
          <p:cNvSpPr/>
          <p:nvPr/>
        </p:nvSpPr>
        <p:spPr>
          <a:xfrm rot="20313493">
            <a:off x="4065960" y="3567643"/>
            <a:ext cx="4087091" cy="208510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177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9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5460854" cy="595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Activités ritualisées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560328" y="1624789"/>
            <a:ext cx="110663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noProof="0" dirty="0">
                <a:latin typeface="Comic Sans MS" panose="030F0702030302020204" pitchFamily="66" charset="0"/>
                <a:cs typeface="Arial" panose="020B0604020202020204" pitchFamily="34" charset="0"/>
              </a:rPr>
              <a:t>Quel est le nom de cette forme ?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03E61B05-1F32-4123-8428-CAB9004C61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582633" y="577803"/>
            <a:ext cx="1833190" cy="1243082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58A0D3A4-9180-4EEC-99E6-A8A34710F38B}"/>
              </a:ext>
            </a:extLst>
          </p:cNvPr>
          <p:cNvSpPr txBox="1"/>
          <p:nvPr/>
        </p:nvSpPr>
        <p:spPr>
          <a:xfrm>
            <a:off x="576328" y="2156686"/>
            <a:ext cx="11066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noProof="0" dirty="0">
                <a:latin typeface="Comic Sans MS" panose="030F0702030302020204" pitchFamily="66" charset="0"/>
                <a:cs typeface="Arial" panose="020B0604020202020204" pitchFamily="34" charset="0"/>
              </a:rPr>
              <a:t>Ecris-le sur ton ardoise !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BC2B979-4C4C-4A63-9BEC-E8AA10D3ACCF}"/>
              </a:ext>
            </a:extLst>
          </p:cNvPr>
          <p:cNvSpPr/>
          <p:nvPr/>
        </p:nvSpPr>
        <p:spPr>
          <a:xfrm rot="20313493">
            <a:off x="4065960" y="3567643"/>
            <a:ext cx="4087091" cy="208510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406D4A6-01CA-4FA6-9958-AECA6B9900E6}"/>
              </a:ext>
            </a:extLst>
          </p:cNvPr>
          <p:cNvSpPr txBox="1"/>
          <p:nvPr/>
        </p:nvSpPr>
        <p:spPr>
          <a:xfrm>
            <a:off x="3810283" y="4054984"/>
            <a:ext cx="4566445" cy="1107996"/>
          </a:xfrm>
          <a:prstGeom prst="rect">
            <a:avLst/>
          </a:prstGeom>
          <a:solidFill>
            <a:schemeClr val="bg1"/>
          </a:solidFill>
          <a:ln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6600" dirty="0"/>
              <a:t>Un rectangle</a:t>
            </a:r>
          </a:p>
        </p:txBody>
      </p:sp>
    </p:spTree>
    <p:extLst>
      <p:ext uri="{BB962C8B-B14F-4D97-AF65-F5344CB8AC3E}">
        <p14:creationId xmlns:p14="http://schemas.microsoft.com/office/powerpoint/2010/main" val="1787540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9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5460854" cy="595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Activités ritualisées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560328" y="1624789"/>
            <a:ext cx="110663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noProof="0" dirty="0">
                <a:latin typeface="Comic Sans MS" panose="030F0702030302020204" pitchFamily="66" charset="0"/>
                <a:cs typeface="Arial" panose="020B0604020202020204" pitchFamily="34" charset="0"/>
              </a:rPr>
              <a:t>Quel est le nom de cette forme ?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03E61B05-1F32-4123-8428-CAB9004C61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582633" y="577803"/>
            <a:ext cx="1833190" cy="1243082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58A0D3A4-9180-4EEC-99E6-A8A34710F38B}"/>
              </a:ext>
            </a:extLst>
          </p:cNvPr>
          <p:cNvSpPr txBox="1"/>
          <p:nvPr/>
        </p:nvSpPr>
        <p:spPr>
          <a:xfrm>
            <a:off x="576328" y="2156686"/>
            <a:ext cx="11066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noProof="0" dirty="0">
                <a:latin typeface="Comic Sans MS" panose="030F0702030302020204" pitchFamily="66" charset="0"/>
                <a:cs typeface="Arial" panose="020B0604020202020204" pitchFamily="34" charset="0"/>
              </a:rPr>
              <a:t>Ecris-le sur ton ardoise !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BC2B979-4C4C-4A63-9BEC-E8AA10D3ACCF}"/>
              </a:ext>
            </a:extLst>
          </p:cNvPr>
          <p:cNvSpPr/>
          <p:nvPr/>
        </p:nvSpPr>
        <p:spPr>
          <a:xfrm rot="560429">
            <a:off x="4211456" y="3229755"/>
            <a:ext cx="2880000" cy="2880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762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9744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9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5460854" cy="595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Activités ritualisées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560328" y="1624789"/>
            <a:ext cx="110663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noProof="0" dirty="0">
                <a:latin typeface="Comic Sans MS" panose="030F0702030302020204" pitchFamily="66" charset="0"/>
                <a:cs typeface="Arial" panose="020B0604020202020204" pitchFamily="34" charset="0"/>
              </a:rPr>
              <a:t>Quel est le nom de cette forme ?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03E61B05-1F32-4123-8428-CAB9004C61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582633" y="577803"/>
            <a:ext cx="1833190" cy="1243082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58A0D3A4-9180-4EEC-99E6-A8A34710F38B}"/>
              </a:ext>
            </a:extLst>
          </p:cNvPr>
          <p:cNvSpPr txBox="1"/>
          <p:nvPr/>
        </p:nvSpPr>
        <p:spPr>
          <a:xfrm>
            <a:off x="576328" y="2156686"/>
            <a:ext cx="11066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noProof="0" dirty="0">
                <a:latin typeface="Comic Sans MS" panose="030F0702030302020204" pitchFamily="66" charset="0"/>
                <a:cs typeface="Arial" panose="020B0604020202020204" pitchFamily="34" charset="0"/>
              </a:rPr>
              <a:t>Ecris-le sur ton ardoise !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BC2B979-4C4C-4A63-9BEC-E8AA10D3ACCF}"/>
              </a:ext>
            </a:extLst>
          </p:cNvPr>
          <p:cNvSpPr/>
          <p:nvPr/>
        </p:nvSpPr>
        <p:spPr>
          <a:xfrm rot="560429">
            <a:off x="4211456" y="3229755"/>
            <a:ext cx="2880000" cy="2880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762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9A420F0-2FA4-44E1-9C31-4EE7D3136584}"/>
              </a:ext>
            </a:extLst>
          </p:cNvPr>
          <p:cNvSpPr txBox="1"/>
          <p:nvPr/>
        </p:nvSpPr>
        <p:spPr>
          <a:xfrm>
            <a:off x="3810283" y="4054984"/>
            <a:ext cx="4566445" cy="1107996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6600" dirty="0"/>
              <a:t>Un carré</a:t>
            </a:r>
          </a:p>
        </p:txBody>
      </p:sp>
    </p:spTree>
    <p:extLst>
      <p:ext uri="{BB962C8B-B14F-4D97-AF65-F5344CB8AC3E}">
        <p14:creationId xmlns:p14="http://schemas.microsoft.com/office/powerpoint/2010/main" val="6227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9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5460854" cy="595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Activités ritualisées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560328" y="1624789"/>
            <a:ext cx="110663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noProof="0" dirty="0">
                <a:latin typeface="Comic Sans MS" panose="030F0702030302020204" pitchFamily="66" charset="0"/>
                <a:cs typeface="Arial" panose="020B0604020202020204" pitchFamily="34" charset="0"/>
              </a:rPr>
              <a:t>Quel est le nom de cette forme ?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03E61B05-1F32-4123-8428-CAB9004C61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582633" y="577803"/>
            <a:ext cx="1833190" cy="1243082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58A0D3A4-9180-4EEC-99E6-A8A34710F38B}"/>
              </a:ext>
            </a:extLst>
          </p:cNvPr>
          <p:cNvSpPr txBox="1"/>
          <p:nvPr/>
        </p:nvSpPr>
        <p:spPr>
          <a:xfrm>
            <a:off x="576328" y="2156686"/>
            <a:ext cx="11066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noProof="0" dirty="0">
                <a:latin typeface="Comic Sans MS" panose="030F0702030302020204" pitchFamily="66" charset="0"/>
                <a:cs typeface="Arial" panose="020B0604020202020204" pitchFamily="34" charset="0"/>
              </a:rPr>
              <a:t>Ecris-le sur ton ardoise !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4" name="Triangle isocèle 3">
            <a:extLst>
              <a:ext uri="{FF2B5EF4-FFF2-40B4-BE49-F238E27FC236}">
                <a16:creationId xmlns:a16="http://schemas.microsoft.com/office/drawing/2014/main" id="{D319ECEF-CF11-4C4F-89CA-DD74B2CA554C}"/>
              </a:ext>
            </a:extLst>
          </p:cNvPr>
          <p:cNvSpPr/>
          <p:nvPr/>
        </p:nvSpPr>
        <p:spPr>
          <a:xfrm rot="16955409">
            <a:off x="4599709" y="3214255"/>
            <a:ext cx="3214255" cy="2798618"/>
          </a:xfrm>
          <a:prstGeom prst="triangle">
            <a:avLst>
              <a:gd name="adj" fmla="val 74472"/>
            </a:avLst>
          </a:prstGeom>
          <a:solidFill>
            <a:schemeClr val="accent2">
              <a:lumMod val="20000"/>
              <a:lumOff val="80000"/>
            </a:schemeClr>
          </a:solidFill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3493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9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5460854" cy="595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Activités ritualisées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560328" y="1624789"/>
            <a:ext cx="110663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noProof="0" dirty="0">
                <a:latin typeface="Comic Sans MS" panose="030F0702030302020204" pitchFamily="66" charset="0"/>
                <a:cs typeface="Arial" panose="020B0604020202020204" pitchFamily="34" charset="0"/>
              </a:rPr>
              <a:t>Quel est le nom de cette forme ?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03E61B05-1F32-4123-8428-CAB9004C61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582633" y="577803"/>
            <a:ext cx="1833190" cy="1243082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58A0D3A4-9180-4EEC-99E6-A8A34710F38B}"/>
              </a:ext>
            </a:extLst>
          </p:cNvPr>
          <p:cNvSpPr txBox="1"/>
          <p:nvPr/>
        </p:nvSpPr>
        <p:spPr>
          <a:xfrm>
            <a:off x="576328" y="2156686"/>
            <a:ext cx="11066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noProof="0" dirty="0">
                <a:latin typeface="Comic Sans MS" panose="030F0702030302020204" pitchFamily="66" charset="0"/>
                <a:cs typeface="Arial" panose="020B0604020202020204" pitchFamily="34" charset="0"/>
              </a:rPr>
              <a:t>Ecris-le sur ton ardoise !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4" name="Triangle isocèle 3">
            <a:extLst>
              <a:ext uri="{FF2B5EF4-FFF2-40B4-BE49-F238E27FC236}">
                <a16:creationId xmlns:a16="http://schemas.microsoft.com/office/drawing/2014/main" id="{D319ECEF-CF11-4C4F-89CA-DD74B2CA554C}"/>
              </a:ext>
            </a:extLst>
          </p:cNvPr>
          <p:cNvSpPr/>
          <p:nvPr/>
        </p:nvSpPr>
        <p:spPr>
          <a:xfrm rot="16955409">
            <a:off x="4599709" y="3214255"/>
            <a:ext cx="3214255" cy="2798618"/>
          </a:xfrm>
          <a:prstGeom prst="triangle">
            <a:avLst>
              <a:gd name="adj" fmla="val 74472"/>
            </a:avLst>
          </a:prstGeom>
          <a:solidFill>
            <a:schemeClr val="accent2">
              <a:lumMod val="20000"/>
              <a:lumOff val="80000"/>
            </a:schemeClr>
          </a:solidFill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15C5364-3DB8-4BCA-A11C-5C0B9AF3DD1B}"/>
              </a:ext>
            </a:extLst>
          </p:cNvPr>
          <p:cNvSpPr txBox="1"/>
          <p:nvPr/>
        </p:nvSpPr>
        <p:spPr>
          <a:xfrm>
            <a:off x="3810283" y="4054984"/>
            <a:ext cx="4566445" cy="1107996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6600" dirty="0"/>
              <a:t>Un triangle</a:t>
            </a:r>
          </a:p>
        </p:txBody>
      </p:sp>
    </p:spTree>
    <p:extLst>
      <p:ext uri="{BB962C8B-B14F-4D97-AF65-F5344CB8AC3E}">
        <p14:creationId xmlns:p14="http://schemas.microsoft.com/office/powerpoint/2010/main" val="3893689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9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5460854" cy="595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Activités ritualisées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560328" y="1624789"/>
            <a:ext cx="110663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noProof="0" dirty="0">
                <a:latin typeface="Comic Sans MS" panose="030F0702030302020204" pitchFamily="66" charset="0"/>
                <a:cs typeface="Arial" panose="020B0604020202020204" pitchFamily="34" charset="0"/>
              </a:rPr>
              <a:t>Quel est le nom de cette forme ?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03E61B05-1F32-4123-8428-CAB9004C61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582633" y="577803"/>
            <a:ext cx="1833190" cy="1243082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58A0D3A4-9180-4EEC-99E6-A8A34710F38B}"/>
              </a:ext>
            </a:extLst>
          </p:cNvPr>
          <p:cNvSpPr txBox="1"/>
          <p:nvPr/>
        </p:nvSpPr>
        <p:spPr>
          <a:xfrm>
            <a:off x="576328" y="2156686"/>
            <a:ext cx="11066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noProof="0" dirty="0">
                <a:latin typeface="Comic Sans MS" panose="030F0702030302020204" pitchFamily="66" charset="0"/>
                <a:cs typeface="Arial" panose="020B0604020202020204" pitchFamily="34" charset="0"/>
              </a:rPr>
              <a:t>Ecris-le sur ton ardoise !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3" name="Triangle rectangle 12">
            <a:extLst>
              <a:ext uri="{FF2B5EF4-FFF2-40B4-BE49-F238E27FC236}">
                <a16:creationId xmlns:a16="http://schemas.microsoft.com/office/drawing/2014/main" id="{0E44C55A-EDED-476B-BE0C-30D646D2FAEC}"/>
              </a:ext>
            </a:extLst>
          </p:cNvPr>
          <p:cNvSpPr/>
          <p:nvPr/>
        </p:nvSpPr>
        <p:spPr>
          <a:xfrm rot="3632247">
            <a:off x="5266560" y="3194340"/>
            <a:ext cx="2252729" cy="2561993"/>
          </a:xfrm>
          <a:prstGeom prst="rtTriangle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9666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9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5460854" cy="595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Activités ritualisées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560328" y="1624789"/>
            <a:ext cx="110663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noProof="0" dirty="0">
                <a:latin typeface="Comic Sans MS" panose="030F0702030302020204" pitchFamily="66" charset="0"/>
                <a:cs typeface="Arial" panose="020B0604020202020204" pitchFamily="34" charset="0"/>
              </a:rPr>
              <a:t>Quel est le nom de cette forme ?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03E61B05-1F32-4123-8428-CAB9004C61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582633" y="577803"/>
            <a:ext cx="1833190" cy="1243082"/>
          </a:xfrm>
          <a:prstGeom prst="rect">
            <a:avLst/>
          </a:prstGeom>
        </p:spPr>
      </p:pic>
      <p:sp>
        <p:nvSpPr>
          <p:cNvPr id="13" name="Triangle rectangle 12">
            <a:extLst>
              <a:ext uri="{FF2B5EF4-FFF2-40B4-BE49-F238E27FC236}">
                <a16:creationId xmlns:a16="http://schemas.microsoft.com/office/drawing/2014/main" id="{EEA20802-A0A4-4E66-A911-C44799EA2827}"/>
              </a:ext>
            </a:extLst>
          </p:cNvPr>
          <p:cNvSpPr/>
          <p:nvPr/>
        </p:nvSpPr>
        <p:spPr>
          <a:xfrm rot="3632247">
            <a:off x="5266560" y="3194340"/>
            <a:ext cx="2252729" cy="2561993"/>
          </a:xfrm>
          <a:prstGeom prst="rtTriangle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58A0D3A4-9180-4EEC-99E6-A8A34710F38B}"/>
              </a:ext>
            </a:extLst>
          </p:cNvPr>
          <p:cNvSpPr txBox="1"/>
          <p:nvPr/>
        </p:nvSpPr>
        <p:spPr>
          <a:xfrm>
            <a:off x="576328" y="2156686"/>
            <a:ext cx="11066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noProof="0" dirty="0">
                <a:latin typeface="Comic Sans MS" panose="030F0702030302020204" pitchFamily="66" charset="0"/>
                <a:cs typeface="Arial" panose="020B0604020202020204" pitchFamily="34" charset="0"/>
              </a:rPr>
              <a:t>Ecris-le sur ton ardoise !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D0BF11A-1F4F-4BAE-B3F9-1BD1B095DE85}"/>
              </a:ext>
            </a:extLst>
          </p:cNvPr>
          <p:cNvSpPr txBox="1"/>
          <p:nvPr/>
        </p:nvSpPr>
        <p:spPr>
          <a:xfrm>
            <a:off x="3810283" y="4054984"/>
            <a:ext cx="4566445" cy="1107996"/>
          </a:xfrm>
          <a:prstGeom prst="rect">
            <a:avLst/>
          </a:prstGeom>
          <a:solidFill>
            <a:schemeClr val="bg1"/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6600" dirty="0"/>
              <a:t>Un losange</a:t>
            </a:r>
          </a:p>
        </p:txBody>
      </p:sp>
    </p:spTree>
    <p:extLst>
      <p:ext uri="{BB962C8B-B14F-4D97-AF65-F5344CB8AC3E}">
        <p14:creationId xmlns:p14="http://schemas.microsoft.com/office/powerpoint/2010/main" val="952144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9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5460854" cy="595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Activités ritualisées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560328" y="1624789"/>
            <a:ext cx="110663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noProof="0" dirty="0">
                <a:latin typeface="Comic Sans MS" panose="030F0702030302020204" pitchFamily="66" charset="0"/>
                <a:cs typeface="Arial" panose="020B0604020202020204" pitchFamily="34" charset="0"/>
              </a:rPr>
              <a:t>Quel est le nom de cette forme ?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03E61B05-1F32-4123-8428-CAB9004C61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582633" y="577803"/>
            <a:ext cx="1833190" cy="1243082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58A0D3A4-9180-4EEC-99E6-A8A34710F38B}"/>
              </a:ext>
            </a:extLst>
          </p:cNvPr>
          <p:cNvSpPr txBox="1"/>
          <p:nvPr/>
        </p:nvSpPr>
        <p:spPr>
          <a:xfrm>
            <a:off x="576328" y="2156686"/>
            <a:ext cx="11066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noProof="0" dirty="0">
                <a:latin typeface="Comic Sans MS" panose="030F0702030302020204" pitchFamily="66" charset="0"/>
                <a:cs typeface="Arial" panose="020B0604020202020204" pitchFamily="34" charset="0"/>
              </a:rPr>
              <a:t>Ecris-le sur ton ardoise !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EF2A6222-7228-4840-94AD-5987321547D1}"/>
              </a:ext>
            </a:extLst>
          </p:cNvPr>
          <p:cNvSpPr/>
          <p:nvPr/>
        </p:nvSpPr>
        <p:spPr>
          <a:xfrm>
            <a:off x="4655127" y="2937164"/>
            <a:ext cx="2880000" cy="288000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2987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9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5460854" cy="595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Activités ritualisées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560328" y="1624789"/>
            <a:ext cx="110663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noProof="0" dirty="0">
                <a:latin typeface="Comic Sans MS" panose="030F0702030302020204" pitchFamily="66" charset="0"/>
                <a:cs typeface="Arial" panose="020B0604020202020204" pitchFamily="34" charset="0"/>
              </a:rPr>
              <a:t>Quel est le nom de cette forme ?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03E61B05-1F32-4123-8428-CAB9004C61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582633" y="577803"/>
            <a:ext cx="1833190" cy="1243082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58A0D3A4-9180-4EEC-99E6-A8A34710F38B}"/>
              </a:ext>
            </a:extLst>
          </p:cNvPr>
          <p:cNvSpPr txBox="1"/>
          <p:nvPr/>
        </p:nvSpPr>
        <p:spPr>
          <a:xfrm>
            <a:off x="576328" y="2156686"/>
            <a:ext cx="11066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noProof="0" dirty="0">
                <a:latin typeface="Comic Sans MS" panose="030F0702030302020204" pitchFamily="66" charset="0"/>
                <a:cs typeface="Arial" panose="020B0604020202020204" pitchFamily="34" charset="0"/>
              </a:rPr>
              <a:t>Ecris-le sur ton ardoise !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EF2A6222-7228-4840-94AD-5987321547D1}"/>
              </a:ext>
            </a:extLst>
          </p:cNvPr>
          <p:cNvSpPr/>
          <p:nvPr/>
        </p:nvSpPr>
        <p:spPr>
          <a:xfrm>
            <a:off x="4655127" y="2937164"/>
            <a:ext cx="2880000" cy="288000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38295C8-F1F7-4D8B-A371-0C26A1B7F7F1}"/>
              </a:ext>
            </a:extLst>
          </p:cNvPr>
          <p:cNvSpPr txBox="1"/>
          <p:nvPr/>
        </p:nvSpPr>
        <p:spPr>
          <a:xfrm>
            <a:off x="3810283" y="4054984"/>
            <a:ext cx="4566445" cy="1107996"/>
          </a:xfrm>
          <a:prstGeom prst="rect">
            <a:avLst/>
          </a:prstGeom>
          <a:solidFill>
            <a:schemeClr val="bg1"/>
          </a:solidFill>
          <a:ln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6600" dirty="0"/>
              <a:t>Un cercle</a:t>
            </a:r>
          </a:p>
        </p:txBody>
      </p:sp>
    </p:spTree>
    <p:extLst>
      <p:ext uri="{BB962C8B-B14F-4D97-AF65-F5344CB8AC3E}">
        <p14:creationId xmlns:p14="http://schemas.microsoft.com/office/powerpoint/2010/main" val="1904610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9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152400" y="471246"/>
            <a:ext cx="11887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Jeu des formes</a:t>
            </a:r>
          </a:p>
          <a:p>
            <a:pPr algn="ctr"/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Combien y-a-t-il de triangles dans ce dessin ?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28DE35-90F2-4882-A80E-AE32938192FE}"/>
              </a:ext>
            </a:extLst>
          </p:cNvPr>
          <p:cNvSpPr/>
          <p:nvPr/>
        </p:nvSpPr>
        <p:spPr>
          <a:xfrm>
            <a:off x="9966325" y="3685087"/>
            <a:ext cx="1263650" cy="11790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4DD621D-7844-4BE7-9218-8E397813B5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7131" y="1960236"/>
            <a:ext cx="3173079" cy="4644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652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152400" y="471246"/>
            <a:ext cx="11887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Jeu des formes</a:t>
            </a:r>
          </a:p>
          <a:p>
            <a:pPr algn="ctr"/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CORRECTION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28DE35-90F2-4882-A80E-AE32938192FE}"/>
              </a:ext>
            </a:extLst>
          </p:cNvPr>
          <p:cNvSpPr/>
          <p:nvPr/>
        </p:nvSpPr>
        <p:spPr>
          <a:xfrm>
            <a:off x="9966325" y="3685087"/>
            <a:ext cx="1263650" cy="11790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BB3251B9-ECFE-456D-ABB8-11F6E2C0F1C1}"/>
              </a:ext>
            </a:extLst>
          </p:cNvPr>
          <p:cNvGrpSpPr/>
          <p:nvPr/>
        </p:nvGrpSpPr>
        <p:grpSpPr>
          <a:xfrm>
            <a:off x="1191306" y="1915812"/>
            <a:ext cx="2438400" cy="4016808"/>
            <a:chOff x="4197558" y="1933039"/>
            <a:chExt cx="3173079" cy="4644333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04DD621D-7844-4BE7-9218-8E397813B59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197558" y="1933039"/>
              <a:ext cx="3173079" cy="4644333"/>
            </a:xfrm>
            <a:prstGeom prst="rect">
              <a:avLst/>
            </a:prstGeom>
          </p:spPr>
        </p:pic>
        <p:sp>
          <p:nvSpPr>
            <p:cNvPr id="3" name="Forme libre : forme 2">
              <a:extLst>
                <a:ext uri="{FF2B5EF4-FFF2-40B4-BE49-F238E27FC236}">
                  <a16:creationId xmlns:a16="http://schemas.microsoft.com/office/drawing/2014/main" id="{CAAAC326-7DF3-4FF5-B63D-9FB6C33DF760}"/>
                </a:ext>
              </a:extLst>
            </p:cNvPr>
            <p:cNvSpPr/>
            <p:nvPr/>
          </p:nvSpPr>
          <p:spPr>
            <a:xfrm>
              <a:off x="4318627" y="2019300"/>
              <a:ext cx="2971800" cy="4368800"/>
            </a:xfrm>
            <a:custGeom>
              <a:avLst/>
              <a:gdLst>
                <a:gd name="connsiteX0" fmla="*/ 2971800 w 2971800"/>
                <a:gd name="connsiteY0" fmla="*/ 4318000 h 4368800"/>
                <a:gd name="connsiteX1" fmla="*/ 1485900 w 2971800"/>
                <a:gd name="connsiteY1" fmla="*/ 0 h 4368800"/>
                <a:gd name="connsiteX2" fmla="*/ 0 w 2971800"/>
                <a:gd name="connsiteY2" fmla="*/ 4368800 h 4368800"/>
                <a:gd name="connsiteX3" fmla="*/ 2971800 w 2971800"/>
                <a:gd name="connsiteY3" fmla="*/ 4318000 h 436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71800" h="4368800">
                  <a:moveTo>
                    <a:pt x="2971800" y="4318000"/>
                  </a:moveTo>
                  <a:lnTo>
                    <a:pt x="1485900" y="0"/>
                  </a:lnTo>
                  <a:lnTo>
                    <a:pt x="0" y="4368800"/>
                  </a:lnTo>
                  <a:lnTo>
                    <a:pt x="2971800" y="4318000"/>
                  </a:lnTo>
                  <a:close/>
                </a:path>
              </a:pathLst>
            </a:custGeom>
            <a:solidFill>
              <a:srgbClr val="4472C4">
                <a:alpha val="50196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4800" dirty="0"/>
                <a:t>1</a:t>
              </a: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D6263207-5ADF-4761-BA52-C770206C5FBC}"/>
              </a:ext>
            </a:extLst>
          </p:cNvPr>
          <p:cNvGrpSpPr/>
          <p:nvPr/>
        </p:nvGrpSpPr>
        <p:grpSpPr>
          <a:xfrm>
            <a:off x="4746431" y="1880671"/>
            <a:ext cx="2438400" cy="4016808"/>
            <a:chOff x="215900" y="1367992"/>
            <a:chExt cx="3173079" cy="4644333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036EA990-72EA-4E8E-85D4-A4480CB8E1F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15900" y="1367992"/>
              <a:ext cx="3173079" cy="4644333"/>
            </a:xfrm>
            <a:prstGeom prst="rect">
              <a:avLst/>
            </a:prstGeom>
          </p:spPr>
        </p:pic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7D96E199-4591-4B78-B4AC-772AE80B518C}"/>
                </a:ext>
              </a:extLst>
            </p:cNvPr>
            <p:cNvSpPr/>
            <p:nvPr/>
          </p:nvSpPr>
          <p:spPr>
            <a:xfrm>
              <a:off x="1315879" y="1454959"/>
              <a:ext cx="1257300" cy="2197100"/>
            </a:xfrm>
            <a:custGeom>
              <a:avLst/>
              <a:gdLst>
                <a:gd name="connsiteX0" fmla="*/ 1257300 w 1257300"/>
                <a:gd name="connsiteY0" fmla="*/ 2197100 h 2197100"/>
                <a:gd name="connsiteX1" fmla="*/ 0 w 1257300"/>
                <a:gd name="connsiteY1" fmla="*/ 1574800 h 2197100"/>
                <a:gd name="connsiteX2" fmla="*/ 546100 w 1257300"/>
                <a:gd name="connsiteY2" fmla="*/ 0 h 2197100"/>
                <a:gd name="connsiteX3" fmla="*/ 1257300 w 1257300"/>
                <a:gd name="connsiteY3" fmla="*/ 2197100 h 2197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7300" h="2197100">
                  <a:moveTo>
                    <a:pt x="1257300" y="2197100"/>
                  </a:moveTo>
                  <a:lnTo>
                    <a:pt x="0" y="1574800"/>
                  </a:lnTo>
                  <a:lnTo>
                    <a:pt x="546100" y="0"/>
                  </a:lnTo>
                  <a:lnTo>
                    <a:pt x="1257300" y="2197100"/>
                  </a:lnTo>
                  <a:close/>
                </a:path>
              </a:pathLst>
            </a:custGeom>
            <a:solidFill>
              <a:srgbClr val="34C5D4">
                <a:alpha val="50196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4800" dirty="0"/>
                <a:t>2</a:t>
              </a:r>
            </a:p>
          </p:txBody>
        </p:sp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F8A05F16-318C-447A-B048-3F179F0F3ADE}"/>
                </a:ext>
              </a:extLst>
            </p:cNvPr>
            <p:cNvSpPr/>
            <p:nvPr/>
          </p:nvSpPr>
          <p:spPr>
            <a:xfrm>
              <a:off x="342900" y="3048000"/>
              <a:ext cx="2235200" cy="2768600"/>
            </a:xfrm>
            <a:custGeom>
              <a:avLst/>
              <a:gdLst>
                <a:gd name="connsiteX0" fmla="*/ 2235200 w 2235200"/>
                <a:gd name="connsiteY0" fmla="*/ 635000 h 2768600"/>
                <a:gd name="connsiteX1" fmla="*/ 0 w 2235200"/>
                <a:gd name="connsiteY1" fmla="*/ 2768600 h 2768600"/>
                <a:gd name="connsiteX2" fmla="*/ 952500 w 2235200"/>
                <a:gd name="connsiteY2" fmla="*/ 0 h 2768600"/>
                <a:gd name="connsiteX3" fmla="*/ 2235200 w 2235200"/>
                <a:gd name="connsiteY3" fmla="*/ 635000 h 276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35200" h="2768600">
                  <a:moveTo>
                    <a:pt x="2235200" y="635000"/>
                  </a:moveTo>
                  <a:lnTo>
                    <a:pt x="0" y="2768600"/>
                  </a:lnTo>
                  <a:lnTo>
                    <a:pt x="952500" y="0"/>
                  </a:lnTo>
                  <a:lnTo>
                    <a:pt x="2235200" y="635000"/>
                  </a:lnTo>
                  <a:close/>
                </a:path>
              </a:pathLst>
            </a:custGeom>
            <a:solidFill>
              <a:schemeClr val="accent6">
                <a:alpha val="50196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4800" dirty="0"/>
                <a:t> </a:t>
              </a:r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822FF7CB-6AB3-4968-9375-618FA11E4AE7}"/>
                </a:ext>
              </a:extLst>
            </p:cNvPr>
            <p:cNvSpPr/>
            <p:nvPr/>
          </p:nvSpPr>
          <p:spPr>
            <a:xfrm>
              <a:off x="355600" y="3695700"/>
              <a:ext cx="3009900" cy="2108200"/>
            </a:xfrm>
            <a:custGeom>
              <a:avLst/>
              <a:gdLst>
                <a:gd name="connsiteX0" fmla="*/ 2247900 w 3009900"/>
                <a:gd name="connsiteY0" fmla="*/ 0 h 2108200"/>
                <a:gd name="connsiteX1" fmla="*/ 3009900 w 3009900"/>
                <a:gd name="connsiteY1" fmla="*/ 2108200 h 2108200"/>
                <a:gd name="connsiteX2" fmla="*/ 0 w 3009900"/>
                <a:gd name="connsiteY2" fmla="*/ 2108200 h 2108200"/>
                <a:gd name="connsiteX3" fmla="*/ 2247900 w 3009900"/>
                <a:gd name="connsiteY3" fmla="*/ 0 h 2108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09900" h="2108200">
                  <a:moveTo>
                    <a:pt x="2247900" y="0"/>
                  </a:moveTo>
                  <a:lnTo>
                    <a:pt x="3009900" y="2108200"/>
                  </a:lnTo>
                  <a:lnTo>
                    <a:pt x="0" y="2108200"/>
                  </a:lnTo>
                  <a:lnTo>
                    <a:pt x="2247900" y="0"/>
                  </a:lnTo>
                  <a:close/>
                </a:path>
              </a:pathLst>
            </a:custGeom>
            <a:solidFill>
              <a:srgbClr val="2F5597">
                <a:alpha val="50196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4800" dirty="0"/>
                <a:t> 4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9240E563-95FA-44E9-862A-A82818B82E8F}"/>
                </a:ext>
              </a:extLst>
            </p:cNvPr>
            <p:cNvSpPr txBox="1"/>
            <p:nvPr/>
          </p:nvSpPr>
          <p:spPr>
            <a:xfrm>
              <a:off x="1317307" y="3468762"/>
              <a:ext cx="497252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4800" dirty="0">
                  <a:solidFill>
                    <a:schemeClr val="bg1"/>
                  </a:solidFill>
                </a:rPr>
                <a:t>3</a:t>
              </a:r>
            </a:p>
          </p:txBody>
        </p:sp>
      </p:grpSp>
      <p:pic>
        <p:nvPicPr>
          <p:cNvPr id="26" name="Image 25">
            <a:extLst>
              <a:ext uri="{FF2B5EF4-FFF2-40B4-BE49-F238E27FC236}">
                <a16:creationId xmlns:a16="http://schemas.microsoft.com/office/drawing/2014/main" id="{18C79165-98F0-42F5-9C73-6E5DF0BDDC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29083" y="1880671"/>
            <a:ext cx="2438400" cy="4016808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41C7891D-94BB-4CA0-93D9-7209F4EC6826}"/>
              </a:ext>
            </a:extLst>
          </p:cNvPr>
          <p:cNvSpPr txBox="1"/>
          <p:nvPr/>
        </p:nvSpPr>
        <p:spPr>
          <a:xfrm>
            <a:off x="9575476" y="3697593"/>
            <a:ext cx="382121" cy="7187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8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20" name="Forme libre : forme 19">
            <a:extLst>
              <a:ext uri="{FF2B5EF4-FFF2-40B4-BE49-F238E27FC236}">
                <a16:creationId xmlns:a16="http://schemas.microsoft.com/office/drawing/2014/main" id="{85DB90FA-892C-4F9A-88DA-D112E1B97F85}"/>
              </a:ext>
            </a:extLst>
          </p:cNvPr>
          <p:cNvSpPr/>
          <p:nvPr/>
        </p:nvSpPr>
        <p:spPr>
          <a:xfrm>
            <a:off x="8839200" y="1943100"/>
            <a:ext cx="1714500" cy="3771900"/>
          </a:xfrm>
          <a:custGeom>
            <a:avLst/>
            <a:gdLst>
              <a:gd name="connsiteX0" fmla="*/ 1143000 w 1714500"/>
              <a:gd name="connsiteY0" fmla="*/ 0 h 3771900"/>
              <a:gd name="connsiteX1" fmla="*/ 1714500 w 1714500"/>
              <a:gd name="connsiteY1" fmla="*/ 1962150 h 3771900"/>
              <a:gd name="connsiteX2" fmla="*/ 0 w 1714500"/>
              <a:gd name="connsiteY2" fmla="*/ 3771900 h 3771900"/>
              <a:gd name="connsiteX3" fmla="*/ 1143000 w 1714500"/>
              <a:gd name="connsiteY3" fmla="*/ 0 h 3771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4500" h="3771900">
                <a:moveTo>
                  <a:pt x="1143000" y="0"/>
                </a:moveTo>
                <a:lnTo>
                  <a:pt x="1714500" y="1962150"/>
                </a:lnTo>
                <a:lnTo>
                  <a:pt x="0" y="3771900"/>
                </a:lnTo>
                <a:lnTo>
                  <a:pt x="1143000" y="0"/>
                </a:lnTo>
                <a:close/>
              </a:path>
            </a:pathLst>
          </a:custGeom>
          <a:solidFill>
            <a:srgbClr val="7030A0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380AEAA-4AE1-4527-876F-AC42C65D3E29}"/>
              </a:ext>
            </a:extLst>
          </p:cNvPr>
          <p:cNvSpPr txBox="1"/>
          <p:nvPr/>
        </p:nvSpPr>
        <p:spPr>
          <a:xfrm>
            <a:off x="9606722" y="3545193"/>
            <a:ext cx="49725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800" dirty="0">
                <a:solidFill>
                  <a:schemeClr val="bg1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654709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152400" y="471246"/>
            <a:ext cx="11887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Jeu des formes</a:t>
            </a:r>
          </a:p>
          <a:p>
            <a:pPr algn="ctr"/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Combien y-a-t-il de triangles dans ce dessin ?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28DE35-90F2-4882-A80E-AE32938192FE}"/>
              </a:ext>
            </a:extLst>
          </p:cNvPr>
          <p:cNvSpPr/>
          <p:nvPr/>
        </p:nvSpPr>
        <p:spPr>
          <a:xfrm>
            <a:off x="9966325" y="3685087"/>
            <a:ext cx="1263650" cy="11790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B45A997-B98C-4C44-B9D1-360B719BAC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7476" y="2008116"/>
            <a:ext cx="4421847" cy="4378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697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B45A997-B98C-4C44-B9D1-360B719BAC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798" y="1902384"/>
            <a:ext cx="4421847" cy="4378638"/>
          </a:xfrm>
          <a:prstGeom prst="rect">
            <a:avLst/>
          </a:prstGeom>
        </p:spPr>
      </p:pic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4D03D717-42BB-4BF3-95BF-75074DF8E00A}"/>
              </a:ext>
            </a:extLst>
          </p:cNvPr>
          <p:cNvSpPr/>
          <p:nvPr/>
        </p:nvSpPr>
        <p:spPr>
          <a:xfrm>
            <a:off x="1072775" y="2007799"/>
            <a:ext cx="2045368" cy="4042610"/>
          </a:xfrm>
          <a:custGeom>
            <a:avLst/>
            <a:gdLst>
              <a:gd name="connsiteX0" fmla="*/ 0 w 2045368"/>
              <a:gd name="connsiteY0" fmla="*/ 0 h 4042610"/>
              <a:gd name="connsiteX1" fmla="*/ 2045368 w 2045368"/>
              <a:gd name="connsiteY1" fmla="*/ 48126 h 4042610"/>
              <a:gd name="connsiteX2" fmla="*/ 72189 w 2045368"/>
              <a:gd name="connsiteY2" fmla="*/ 4042610 h 4042610"/>
              <a:gd name="connsiteX3" fmla="*/ 0 w 2045368"/>
              <a:gd name="connsiteY3" fmla="*/ 0 h 4042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45368" h="4042610">
                <a:moveTo>
                  <a:pt x="0" y="0"/>
                </a:moveTo>
                <a:lnTo>
                  <a:pt x="2045368" y="48126"/>
                </a:lnTo>
                <a:lnTo>
                  <a:pt x="72189" y="4042610"/>
                </a:lnTo>
                <a:lnTo>
                  <a:pt x="0" y="0"/>
                </a:lnTo>
                <a:close/>
              </a:path>
            </a:pathLst>
          </a:custGeom>
          <a:solidFill>
            <a:srgbClr val="7030A0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EC20B01-5F32-4DAA-8668-B927D5B5B30E}"/>
              </a:ext>
            </a:extLst>
          </p:cNvPr>
          <p:cNvSpPr txBox="1"/>
          <p:nvPr/>
        </p:nvSpPr>
        <p:spPr>
          <a:xfrm>
            <a:off x="152400" y="471246"/>
            <a:ext cx="11887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Jeu des formes</a:t>
            </a:r>
          </a:p>
          <a:p>
            <a:pPr algn="ctr"/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CORRECTION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C634660A-D4CC-4CA6-A01E-F40344B3E008}"/>
              </a:ext>
            </a:extLst>
          </p:cNvPr>
          <p:cNvSpPr/>
          <p:nvPr/>
        </p:nvSpPr>
        <p:spPr>
          <a:xfrm flipH="1">
            <a:off x="3164367" y="2007799"/>
            <a:ext cx="2045368" cy="4042610"/>
          </a:xfrm>
          <a:custGeom>
            <a:avLst/>
            <a:gdLst>
              <a:gd name="connsiteX0" fmla="*/ 0 w 2045368"/>
              <a:gd name="connsiteY0" fmla="*/ 0 h 4042610"/>
              <a:gd name="connsiteX1" fmla="*/ 2045368 w 2045368"/>
              <a:gd name="connsiteY1" fmla="*/ 48126 h 4042610"/>
              <a:gd name="connsiteX2" fmla="*/ 72189 w 2045368"/>
              <a:gd name="connsiteY2" fmla="*/ 4042610 h 4042610"/>
              <a:gd name="connsiteX3" fmla="*/ 0 w 2045368"/>
              <a:gd name="connsiteY3" fmla="*/ 0 h 4042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45368" h="4042610">
                <a:moveTo>
                  <a:pt x="0" y="0"/>
                </a:moveTo>
                <a:lnTo>
                  <a:pt x="2045368" y="48126"/>
                </a:lnTo>
                <a:lnTo>
                  <a:pt x="72189" y="4042610"/>
                </a:lnTo>
                <a:lnTo>
                  <a:pt x="0" y="0"/>
                </a:lnTo>
                <a:close/>
              </a:path>
            </a:pathLst>
          </a:custGeom>
          <a:solidFill>
            <a:srgbClr val="4472C4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F47FEA7D-C524-4C41-80D3-F1BD648A4269}"/>
              </a:ext>
            </a:extLst>
          </p:cNvPr>
          <p:cNvSpPr/>
          <p:nvPr/>
        </p:nvSpPr>
        <p:spPr>
          <a:xfrm flipH="1" flipV="1">
            <a:off x="1128923" y="2112073"/>
            <a:ext cx="2045368" cy="4042610"/>
          </a:xfrm>
          <a:custGeom>
            <a:avLst/>
            <a:gdLst>
              <a:gd name="connsiteX0" fmla="*/ 0 w 2045368"/>
              <a:gd name="connsiteY0" fmla="*/ 0 h 4042610"/>
              <a:gd name="connsiteX1" fmla="*/ 2045368 w 2045368"/>
              <a:gd name="connsiteY1" fmla="*/ 48126 h 4042610"/>
              <a:gd name="connsiteX2" fmla="*/ 72189 w 2045368"/>
              <a:gd name="connsiteY2" fmla="*/ 4042610 h 4042610"/>
              <a:gd name="connsiteX3" fmla="*/ 0 w 2045368"/>
              <a:gd name="connsiteY3" fmla="*/ 0 h 4042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45368" h="4042610">
                <a:moveTo>
                  <a:pt x="0" y="0"/>
                </a:moveTo>
                <a:lnTo>
                  <a:pt x="2045368" y="48126"/>
                </a:lnTo>
                <a:lnTo>
                  <a:pt x="72189" y="4042610"/>
                </a:lnTo>
                <a:lnTo>
                  <a:pt x="0" y="0"/>
                </a:lnTo>
                <a:close/>
              </a:path>
            </a:pathLst>
          </a:custGeom>
          <a:solidFill>
            <a:srgbClr val="34C5D4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Forme libre : forme 15">
            <a:extLst>
              <a:ext uri="{FF2B5EF4-FFF2-40B4-BE49-F238E27FC236}">
                <a16:creationId xmlns:a16="http://schemas.microsoft.com/office/drawing/2014/main" id="{8FEAC37B-C918-4CBC-B9E2-717A1A7A9E64}"/>
              </a:ext>
            </a:extLst>
          </p:cNvPr>
          <p:cNvSpPr/>
          <p:nvPr/>
        </p:nvSpPr>
        <p:spPr>
          <a:xfrm flipV="1">
            <a:off x="3132283" y="2123106"/>
            <a:ext cx="2045368" cy="4042610"/>
          </a:xfrm>
          <a:custGeom>
            <a:avLst/>
            <a:gdLst>
              <a:gd name="connsiteX0" fmla="*/ 0 w 2045368"/>
              <a:gd name="connsiteY0" fmla="*/ 0 h 4042610"/>
              <a:gd name="connsiteX1" fmla="*/ 2045368 w 2045368"/>
              <a:gd name="connsiteY1" fmla="*/ 48126 h 4042610"/>
              <a:gd name="connsiteX2" fmla="*/ 72189 w 2045368"/>
              <a:gd name="connsiteY2" fmla="*/ 4042610 h 4042610"/>
              <a:gd name="connsiteX3" fmla="*/ 0 w 2045368"/>
              <a:gd name="connsiteY3" fmla="*/ 0 h 4042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45368" h="4042610">
                <a:moveTo>
                  <a:pt x="0" y="0"/>
                </a:moveTo>
                <a:lnTo>
                  <a:pt x="2045368" y="48126"/>
                </a:lnTo>
                <a:lnTo>
                  <a:pt x="72189" y="4042610"/>
                </a:lnTo>
                <a:lnTo>
                  <a:pt x="0" y="0"/>
                </a:lnTo>
                <a:close/>
              </a:path>
            </a:pathLst>
          </a:custGeom>
          <a:solidFill>
            <a:srgbClr val="0033CC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20B52C72-5179-48CF-BE93-350422B4D77C}"/>
              </a:ext>
            </a:extLst>
          </p:cNvPr>
          <p:cNvSpPr txBox="1"/>
          <p:nvPr/>
        </p:nvSpPr>
        <p:spPr>
          <a:xfrm>
            <a:off x="4187051" y="2608464"/>
            <a:ext cx="49725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800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47B5226-869B-41BE-BC14-88CD7746887B}"/>
              </a:ext>
            </a:extLst>
          </p:cNvPr>
          <p:cNvSpPr txBox="1"/>
          <p:nvPr/>
        </p:nvSpPr>
        <p:spPr>
          <a:xfrm>
            <a:off x="2189642" y="4219917"/>
            <a:ext cx="49725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8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CD224A9-027A-48B0-9B48-238DAB8A358D}"/>
              </a:ext>
            </a:extLst>
          </p:cNvPr>
          <p:cNvSpPr txBox="1"/>
          <p:nvPr/>
        </p:nvSpPr>
        <p:spPr>
          <a:xfrm>
            <a:off x="3585096" y="4159759"/>
            <a:ext cx="49725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8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BA1C65F6-AE47-4412-912B-7DE403CCE49C}"/>
              </a:ext>
            </a:extLst>
          </p:cNvPr>
          <p:cNvSpPr txBox="1"/>
          <p:nvPr/>
        </p:nvSpPr>
        <p:spPr>
          <a:xfrm>
            <a:off x="1545289" y="2608560"/>
            <a:ext cx="49725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800" dirty="0">
                <a:solidFill>
                  <a:schemeClr val="bg1"/>
                </a:solidFill>
              </a:rPr>
              <a:t>1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4778C233-A7DD-49B8-92D5-79DB249D06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0335" y="1902384"/>
            <a:ext cx="4421847" cy="4378638"/>
          </a:xfrm>
          <a:prstGeom prst="rect">
            <a:avLst/>
          </a:prstGeom>
        </p:spPr>
      </p:pic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AF0328A4-54B5-4557-8ED1-0F4D31AEFBD0}"/>
              </a:ext>
            </a:extLst>
          </p:cNvPr>
          <p:cNvSpPr/>
          <p:nvPr/>
        </p:nvSpPr>
        <p:spPr>
          <a:xfrm>
            <a:off x="6930187" y="2093495"/>
            <a:ext cx="4066674" cy="4018547"/>
          </a:xfrm>
          <a:custGeom>
            <a:avLst/>
            <a:gdLst>
              <a:gd name="connsiteX0" fmla="*/ 0 w 4066674"/>
              <a:gd name="connsiteY0" fmla="*/ 3994484 h 4018547"/>
              <a:gd name="connsiteX1" fmla="*/ 1997242 w 4066674"/>
              <a:gd name="connsiteY1" fmla="*/ 0 h 4018547"/>
              <a:gd name="connsiteX2" fmla="*/ 4066674 w 4066674"/>
              <a:gd name="connsiteY2" fmla="*/ 4018547 h 4018547"/>
              <a:gd name="connsiteX3" fmla="*/ 0 w 4066674"/>
              <a:gd name="connsiteY3" fmla="*/ 3994484 h 4018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66674" h="4018547">
                <a:moveTo>
                  <a:pt x="0" y="3994484"/>
                </a:moveTo>
                <a:lnTo>
                  <a:pt x="1997242" y="0"/>
                </a:lnTo>
                <a:lnTo>
                  <a:pt x="4066674" y="4018547"/>
                </a:lnTo>
                <a:lnTo>
                  <a:pt x="0" y="3994484"/>
                </a:lnTo>
                <a:close/>
              </a:path>
            </a:pathLst>
          </a:custGeom>
          <a:solidFill>
            <a:srgbClr val="7030A0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DBBF7C02-90FD-4A47-BABF-E220C712D613}"/>
              </a:ext>
            </a:extLst>
          </p:cNvPr>
          <p:cNvSpPr txBox="1"/>
          <p:nvPr/>
        </p:nvSpPr>
        <p:spPr>
          <a:xfrm>
            <a:off x="8742632" y="4123664"/>
            <a:ext cx="49725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800" dirty="0">
                <a:solidFill>
                  <a:schemeClr val="bg1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869038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5086970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Apprentissages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1FCB5C4C-39FC-43D2-842B-9FCCAF365324}"/>
              </a:ext>
            </a:extLst>
          </p:cNvPr>
          <p:cNvSpPr txBox="1"/>
          <p:nvPr/>
        </p:nvSpPr>
        <p:spPr>
          <a:xfrm>
            <a:off x="1828538" y="454418"/>
            <a:ext cx="84702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Avance sur le fichier :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8B655C5E-D32E-40F4-97DC-0E1116BC92D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406" t="10543" r="24425" b="80898"/>
          <a:stretch/>
        </p:blipFill>
        <p:spPr>
          <a:xfrm>
            <a:off x="4122615" y="1510899"/>
            <a:ext cx="3704493" cy="70788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1533C5B-D739-4EA9-BBBC-1D98D09C533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0456" t="530" r="-647" b="89457"/>
          <a:stretch/>
        </p:blipFill>
        <p:spPr>
          <a:xfrm>
            <a:off x="4021015" y="3524770"/>
            <a:ext cx="3341077" cy="1966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708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3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6</a:t>
            </a:r>
          </a:p>
        </p:txBody>
      </p:sp>
    </p:spTree>
    <p:extLst>
      <p:ext uri="{BB962C8B-B14F-4D97-AF65-F5344CB8AC3E}">
        <p14:creationId xmlns:p14="http://schemas.microsoft.com/office/powerpoint/2010/main" val="414535608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1636731" y="1410399"/>
            <a:ext cx="8470232" cy="3683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Compte de 2 en 2 à partir de 50</a:t>
            </a:r>
          </a:p>
          <a:p>
            <a:pPr algn="ctr">
              <a:lnSpc>
                <a:spcPct val="150000"/>
              </a:lnSpc>
            </a:pPr>
            <a:endParaRPr lang="fr-FR" sz="40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endParaRPr lang="fr-FR" sz="40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endParaRPr lang="fr-FR" sz="40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1405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9DB7236-7151-43D6-A91F-E01DF9C41B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035654" y="1705339"/>
            <a:ext cx="6186518" cy="3995042"/>
          </a:xfrm>
          <a:prstGeom prst="rect">
            <a:avLst/>
          </a:prstGeom>
        </p:spPr>
      </p:pic>
      <p:sp>
        <p:nvSpPr>
          <p:cNvPr id="10" name="Ellipse 9">
            <a:extLst>
              <a:ext uri="{FF2B5EF4-FFF2-40B4-BE49-F238E27FC236}">
                <a16:creationId xmlns:a16="http://schemas.microsoft.com/office/drawing/2014/main" id="{12301E73-D99D-4996-B9E8-0DFFA8BEC0E5}"/>
              </a:ext>
            </a:extLst>
          </p:cNvPr>
          <p:cNvSpPr/>
          <p:nvPr/>
        </p:nvSpPr>
        <p:spPr>
          <a:xfrm>
            <a:off x="9328981" y="991005"/>
            <a:ext cx="985520" cy="88392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 8</a:t>
            </a:r>
          </a:p>
        </p:txBody>
      </p:sp>
    </p:spTree>
    <p:extLst>
      <p:ext uri="{BB962C8B-B14F-4D97-AF65-F5344CB8AC3E}">
        <p14:creationId xmlns:p14="http://schemas.microsoft.com/office/powerpoint/2010/main" val="422375637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5086970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Apprentissages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3CAC979-F473-44DC-87BD-B2A63D581F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4235" y="738025"/>
            <a:ext cx="4114984" cy="5854262"/>
          </a:xfrm>
          <a:prstGeom prst="rect">
            <a:avLst/>
          </a:prstGeom>
        </p:spPr>
      </p:pic>
      <p:sp>
        <p:nvSpPr>
          <p:cNvPr id="10" name="Ellipse 9">
            <a:extLst>
              <a:ext uri="{FF2B5EF4-FFF2-40B4-BE49-F238E27FC236}">
                <a16:creationId xmlns:a16="http://schemas.microsoft.com/office/drawing/2014/main" id="{FF33AF19-0021-4638-BF8D-B163D2E33383}"/>
              </a:ext>
            </a:extLst>
          </p:cNvPr>
          <p:cNvSpPr/>
          <p:nvPr/>
        </p:nvSpPr>
        <p:spPr>
          <a:xfrm>
            <a:off x="4552903" y="609600"/>
            <a:ext cx="985520" cy="88392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 9</a:t>
            </a:r>
          </a:p>
        </p:txBody>
      </p:sp>
      <p:sp>
        <p:nvSpPr>
          <p:cNvPr id="6" name="Signe Plus 5">
            <a:extLst>
              <a:ext uri="{FF2B5EF4-FFF2-40B4-BE49-F238E27FC236}">
                <a16:creationId xmlns:a16="http://schemas.microsoft.com/office/drawing/2014/main" id="{1F01A813-DDFF-4797-9907-76A02DFB9170}"/>
              </a:ext>
            </a:extLst>
          </p:cNvPr>
          <p:cNvSpPr/>
          <p:nvPr/>
        </p:nvSpPr>
        <p:spPr>
          <a:xfrm>
            <a:off x="5359219" y="3026979"/>
            <a:ext cx="985520" cy="945932"/>
          </a:xfrm>
          <a:prstGeom prst="mathPlus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A1DA8100-23EA-423B-8928-44817FAEDE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3148" y="1964564"/>
            <a:ext cx="4572345" cy="3401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45634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3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7</a:t>
            </a:r>
          </a:p>
        </p:txBody>
      </p:sp>
    </p:spTree>
    <p:extLst>
      <p:ext uri="{BB962C8B-B14F-4D97-AF65-F5344CB8AC3E}">
        <p14:creationId xmlns:p14="http://schemas.microsoft.com/office/powerpoint/2010/main" val="40758518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2013284" y="964053"/>
            <a:ext cx="8470232" cy="913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Compte de </a:t>
            </a:r>
            <a:r>
              <a:rPr lang="fr-FR" altLang="fr-FR" sz="4000" b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2 en 2 </a:t>
            </a: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à partir de 60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EBB2BE7-8322-49EF-AD39-A51E50AECAFE}"/>
              </a:ext>
            </a:extLst>
          </p:cNvPr>
          <p:cNvSpPr/>
          <p:nvPr/>
        </p:nvSpPr>
        <p:spPr>
          <a:xfrm>
            <a:off x="8997950" y="3498850"/>
            <a:ext cx="1263650" cy="4953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28DE35-90F2-4882-A80E-AE32938192FE}"/>
              </a:ext>
            </a:extLst>
          </p:cNvPr>
          <p:cNvSpPr/>
          <p:nvPr/>
        </p:nvSpPr>
        <p:spPr>
          <a:xfrm>
            <a:off x="9966325" y="3685087"/>
            <a:ext cx="1263650" cy="11790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94C4483-DFF9-4B9F-8C65-704BCD4781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10475060" y="83535"/>
            <a:ext cx="1678103" cy="1137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897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4BDD6BA-34D3-41E9-B889-3DC87EE834CD}"/>
              </a:ext>
            </a:extLst>
          </p:cNvPr>
          <p:cNvSpPr/>
          <p:nvPr/>
        </p:nvSpPr>
        <p:spPr>
          <a:xfrm>
            <a:off x="1451158" y="455344"/>
            <a:ext cx="966560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4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Ecris les résultats</a:t>
            </a:r>
            <a:endParaRPr lang="fr-FR" sz="3200" dirty="0"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A3BE59-E6C9-4D0C-AFEE-7868448AF2CE}"/>
              </a:ext>
            </a:extLst>
          </p:cNvPr>
          <p:cNvSpPr/>
          <p:nvPr/>
        </p:nvSpPr>
        <p:spPr>
          <a:xfrm>
            <a:off x="238760" y="1527729"/>
            <a:ext cx="4414246" cy="51013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4000" dirty="0">
                <a:latin typeface="Comic Sans MS" panose="030F0702030302020204" pitchFamily="66" charset="0"/>
                <a:ea typeface="Calibri" panose="020F0502020204030204" pitchFamily="34" charset="0"/>
              </a:rPr>
              <a:t>Le double de 4 =</a:t>
            </a: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endParaRPr lang="fr-FR" sz="4000" dirty="0">
              <a:latin typeface="Comic Sans MS" panose="030F0702030302020204" pitchFamily="66" charset="0"/>
              <a:ea typeface="Calibri" panose="020F0502020204030204" pitchFamily="34" charset="0"/>
            </a:endParaRP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4000" dirty="0">
                <a:latin typeface="Comic Sans MS" panose="030F0702030302020204" pitchFamily="66" charset="0"/>
                <a:ea typeface="Calibri" panose="020F0502020204030204" pitchFamily="34" charset="0"/>
              </a:rPr>
              <a:t>Le double de 2 =</a:t>
            </a: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endParaRPr lang="fr-FR" sz="4000" dirty="0">
              <a:latin typeface="Comic Sans MS" panose="030F0702030302020204" pitchFamily="66" charset="0"/>
              <a:ea typeface="Calibri" panose="020F0502020204030204" pitchFamily="34" charset="0"/>
            </a:endParaRP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4000" dirty="0">
                <a:latin typeface="Comic Sans MS" panose="030F0702030302020204" pitchFamily="66" charset="0"/>
                <a:ea typeface="Calibri" panose="020F0502020204030204" pitchFamily="34" charset="0"/>
              </a:rPr>
              <a:t>Le double de 7 =</a:t>
            </a: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endParaRPr lang="fr-FR" sz="4000" dirty="0">
              <a:latin typeface="Comic Sans MS" panose="030F0702030302020204" pitchFamily="66" charset="0"/>
              <a:ea typeface="Calibri" panose="020F0502020204030204" pitchFamily="34" charset="0"/>
            </a:endParaRP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4000" dirty="0">
                <a:latin typeface="Comic Sans MS" panose="030F0702030302020204" pitchFamily="66" charset="0"/>
                <a:ea typeface="Calibri" panose="020F0502020204030204" pitchFamily="34" charset="0"/>
              </a:rPr>
              <a:t>Le double de 3 =</a:t>
            </a: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endParaRPr lang="fr-FR" sz="2800" dirty="0"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2EA1DFEC-20FF-4E4D-BECB-82DE72DF4CC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462072" y="100507"/>
            <a:ext cx="2706060" cy="1834973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C1B6793-79D3-4F24-988B-C15536909CFF}"/>
              </a:ext>
            </a:extLst>
          </p:cNvPr>
          <p:cNvSpPr/>
          <p:nvPr/>
        </p:nvSpPr>
        <p:spPr>
          <a:xfrm>
            <a:off x="5826760" y="1527729"/>
            <a:ext cx="4683760" cy="51013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4000" dirty="0">
                <a:latin typeface="Comic Sans MS" panose="030F0702030302020204" pitchFamily="66" charset="0"/>
                <a:ea typeface="Calibri" panose="020F0502020204030204" pitchFamily="34" charset="0"/>
              </a:rPr>
              <a:t>Le double de 9 =</a:t>
            </a: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endParaRPr lang="fr-FR" sz="4000" dirty="0">
              <a:latin typeface="Comic Sans MS" panose="030F0702030302020204" pitchFamily="66" charset="0"/>
              <a:ea typeface="Calibri" panose="020F0502020204030204" pitchFamily="34" charset="0"/>
            </a:endParaRP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4000" dirty="0">
                <a:latin typeface="Comic Sans MS" panose="030F0702030302020204" pitchFamily="66" charset="0"/>
                <a:ea typeface="Calibri" panose="020F0502020204030204" pitchFamily="34" charset="0"/>
              </a:rPr>
              <a:t>Le double de 5 =</a:t>
            </a: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endParaRPr lang="fr-FR" sz="4000" dirty="0">
              <a:latin typeface="Comic Sans MS" panose="030F0702030302020204" pitchFamily="66" charset="0"/>
              <a:ea typeface="Calibri" panose="020F0502020204030204" pitchFamily="34" charset="0"/>
            </a:endParaRP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4000" dirty="0">
                <a:latin typeface="Comic Sans MS" panose="030F0702030302020204" pitchFamily="66" charset="0"/>
                <a:ea typeface="Calibri" panose="020F0502020204030204" pitchFamily="34" charset="0"/>
              </a:rPr>
              <a:t>Le double de 6 =</a:t>
            </a: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endParaRPr lang="fr-FR" sz="4000" dirty="0">
              <a:latin typeface="Comic Sans MS" panose="030F0702030302020204" pitchFamily="66" charset="0"/>
              <a:ea typeface="Calibri" panose="020F0502020204030204" pitchFamily="34" charset="0"/>
            </a:endParaRP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4000" dirty="0">
                <a:latin typeface="Comic Sans MS" panose="030F0702030302020204" pitchFamily="66" charset="0"/>
                <a:ea typeface="Calibri" panose="020F0502020204030204" pitchFamily="34" charset="0"/>
              </a:rPr>
              <a:t>Le double de 10 =</a:t>
            </a: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endParaRPr lang="fr-FR" sz="2800" dirty="0"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718363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FF66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099520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Problèmes</a:t>
            </a:r>
            <a:endParaRPr lang="fr-FR" sz="1600" dirty="0">
              <a:solidFill>
                <a:srgbClr val="FF66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A3BE59-E6C9-4D0C-AFEE-7868448AF2CE}"/>
              </a:ext>
            </a:extLst>
          </p:cNvPr>
          <p:cNvSpPr/>
          <p:nvPr/>
        </p:nvSpPr>
        <p:spPr>
          <a:xfrm>
            <a:off x="1651882" y="609600"/>
            <a:ext cx="96656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latin typeface="Comic Sans MS" panose="030F0702030302020204" pitchFamily="66" charset="0"/>
                <a:ea typeface="Calibri" panose="020F0502020204030204" pitchFamily="34" charset="0"/>
              </a:rPr>
              <a:t>Découverte de la balance</a:t>
            </a:r>
            <a:endParaRPr lang="fr-FR" sz="4000" dirty="0"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1B50DF3-88CC-42D1-B27A-2BE88BBDD2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2150" y="1578142"/>
            <a:ext cx="8572500" cy="461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56918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FF66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099520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Problèmes</a:t>
            </a:r>
            <a:endParaRPr lang="fr-FR" sz="1600" dirty="0">
              <a:solidFill>
                <a:srgbClr val="FF66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A3BE59-E6C9-4D0C-AFEE-7868448AF2CE}"/>
              </a:ext>
            </a:extLst>
          </p:cNvPr>
          <p:cNvSpPr/>
          <p:nvPr/>
        </p:nvSpPr>
        <p:spPr>
          <a:xfrm>
            <a:off x="1651882" y="609600"/>
            <a:ext cx="96656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latin typeface="Comic Sans MS" panose="030F0702030302020204" pitchFamily="66" charset="0"/>
                <a:ea typeface="Calibri" panose="020F0502020204030204" pitchFamily="34" charset="0"/>
              </a:rPr>
              <a:t>Fiche balance</a:t>
            </a:r>
            <a:endParaRPr lang="fr-FR" sz="4000" dirty="0"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2AD62F1-63AF-4C51-922B-657FB58DAF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166" y="1453941"/>
            <a:ext cx="5835642" cy="364066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633DCD8-AB6D-4244-AD1B-CB9B7840D3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1974" y="1532930"/>
            <a:ext cx="5721045" cy="3640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37626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FF66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099520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Problèmes</a:t>
            </a:r>
            <a:endParaRPr lang="fr-FR" sz="1600" dirty="0">
              <a:solidFill>
                <a:srgbClr val="FF66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A3BE59-E6C9-4D0C-AFEE-7868448AF2CE}"/>
              </a:ext>
            </a:extLst>
          </p:cNvPr>
          <p:cNvSpPr/>
          <p:nvPr/>
        </p:nvSpPr>
        <p:spPr>
          <a:xfrm>
            <a:off x="1651882" y="609600"/>
            <a:ext cx="96656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latin typeface="Comic Sans MS" panose="030F0702030302020204" pitchFamily="66" charset="0"/>
                <a:ea typeface="Calibri" panose="020F0502020204030204" pitchFamily="34" charset="0"/>
              </a:rPr>
              <a:t>Fiche balance</a:t>
            </a:r>
            <a:endParaRPr lang="fr-FR" sz="4000" dirty="0"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6F20E06-E44A-4B6A-9407-CA9B5BA7F4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430" y="1514016"/>
            <a:ext cx="5687570" cy="363900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93A405B-CBE5-434D-A8F0-137048A187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1813917"/>
            <a:ext cx="5623759" cy="3339107"/>
          </a:xfrm>
          <a:prstGeom prst="rect">
            <a:avLst/>
          </a:prstGeom>
        </p:spPr>
      </p:pic>
      <p:sp>
        <p:nvSpPr>
          <p:cNvPr id="10" name="Shape 105">
            <a:extLst>
              <a:ext uri="{FF2B5EF4-FFF2-40B4-BE49-F238E27FC236}">
                <a16:creationId xmlns:a16="http://schemas.microsoft.com/office/drawing/2014/main" id="{10A94EEE-5CF6-4AAE-8A42-6E1D82493ECD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6BF4843-3BB3-41F4-88A6-4885F8FDFA30}"/>
              </a:ext>
            </a:extLst>
          </p:cNvPr>
          <p:cNvSpPr/>
          <p:nvPr/>
        </p:nvSpPr>
        <p:spPr>
          <a:xfrm>
            <a:off x="-51207" y="61883"/>
            <a:ext cx="5086970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Apprentissages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C78B40-7CFD-402A-B29A-685344C21B9C}"/>
              </a:ext>
            </a:extLst>
          </p:cNvPr>
          <p:cNvSpPr/>
          <p:nvPr/>
        </p:nvSpPr>
        <p:spPr>
          <a:xfrm>
            <a:off x="7119649" y="3973748"/>
            <a:ext cx="2929226" cy="8886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EE1E0440-1587-41BC-9102-5BDB263EFB8E}"/>
              </a:ext>
            </a:extLst>
          </p:cNvPr>
          <p:cNvSpPr/>
          <p:nvPr/>
        </p:nvSpPr>
        <p:spPr>
          <a:xfrm>
            <a:off x="9293068" y="434482"/>
            <a:ext cx="985520" cy="88392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 10</a:t>
            </a:r>
          </a:p>
        </p:txBody>
      </p:sp>
    </p:spTree>
    <p:extLst>
      <p:ext uri="{BB962C8B-B14F-4D97-AF65-F5344CB8AC3E}">
        <p14:creationId xmlns:p14="http://schemas.microsoft.com/office/powerpoint/2010/main" val="324946383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5086970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Apprentissages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8685CDA-02F1-41D5-A484-BB3EF00EB643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155" y="1175954"/>
            <a:ext cx="5520997" cy="3947839"/>
          </a:xfrm>
          <a:prstGeom prst="rect">
            <a:avLst/>
          </a:prstGeom>
        </p:spPr>
      </p:pic>
      <p:sp>
        <p:nvSpPr>
          <p:cNvPr id="10" name="Ellipse 9">
            <a:extLst>
              <a:ext uri="{FF2B5EF4-FFF2-40B4-BE49-F238E27FC236}">
                <a16:creationId xmlns:a16="http://schemas.microsoft.com/office/drawing/2014/main" id="{FF33AF19-0021-4638-BF8D-B163D2E33383}"/>
              </a:ext>
            </a:extLst>
          </p:cNvPr>
          <p:cNvSpPr/>
          <p:nvPr/>
        </p:nvSpPr>
        <p:spPr>
          <a:xfrm>
            <a:off x="4752599" y="691100"/>
            <a:ext cx="985520" cy="88392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 11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ECC136F4-E3BC-415D-B18C-270651A8B152}"/>
              </a:ext>
            </a:extLst>
          </p:cNvPr>
          <p:cNvCxnSpPr/>
          <p:nvPr/>
        </p:nvCxnSpPr>
        <p:spPr>
          <a:xfrm flipH="1">
            <a:off x="5738119" y="652494"/>
            <a:ext cx="1912883" cy="5244662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4FE4873A-6082-494D-9912-E455B4A427CC}"/>
              </a:ext>
            </a:extLst>
          </p:cNvPr>
          <p:cNvSpPr/>
          <p:nvPr/>
        </p:nvSpPr>
        <p:spPr>
          <a:xfrm>
            <a:off x="9890329" y="3973748"/>
            <a:ext cx="2929226" cy="8886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64B8786-563A-464F-97AF-A01ED7CD3747}"/>
              </a:ext>
            </a:extLst>
          </p:cNvPr>
          <p:cNvSpPr txBox="1"/>
          <p:nvPr/>
        </p:nvSpPr>
        <p:spPr>
          <a:xfrm>
            <a:off x="6096000" y="405551"/>
            <a:ext cx="77618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32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Jeu du</a:t>
            </a:r>
            <a:endParaRPr lang="fr-FR" sz="32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BAF5B419-312E-4C28-B940-BF609057AB2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712" t="4373" r="35822" b="83461"/>
          <a:stretch/>
        </p:blipFill>
        <p:spPr>
          <a:xfrm>
            <a:off x="8697066" y="985071"/>
            <a:ext cx="2566221" cy="72763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C475706-65F1-4FCE-8E8D-249846D6FC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1628" y="2732290"/>
            <a:ext cx="4555989" cy="2804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323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3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8</a:t>
            </a:r>
          </a:p>
        </p:txBody>
      </p:sp>
    </p:spTree>
    <p:extLst>
      <p:ext uri="{BB962C8B-B14F-4D97-AF65-F5344CB8AC3E}">
        <p14:creationId xmlns:p14="http://schemas.microsoft.com/office/powerpoint/2010/main" val="341754353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2013284" y="964053"/>
            <a:ext cx="8470232" cy="1836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Compte de </a:t>
            </a:r>
            <a:r>
              <a:rPr lang="fr-FR" altLang="fr-FR" sz="4000" b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5 en 5 </a:t>
            </a: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le plus loin possible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EBB2BE7-8322-49EF-AD39-A51E50AECAFE}"/>
              </a:ext>
            </a:extLst>
          </p:cNvPr>
          <p:cNvSpPr/>
          <p:nvPr/>
        </p:nvSpPr>
        <p:spPr>
          <a:xfrm>
            <a:off x="8997950" y="3498850"/>
            <a:ext cx="1263650" cy="4953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28DE35-90F2-4882-A80E-AE32938192FE}"/>
              </a:ext>
            </a:extLst>
          </p:cNvPr>
          <p:cNvSpPr/>
          <p:nvPr/>
        </p:nvSpPr>
        <p:spPr>
          <a:xfrm>
            <a:off x="9966325" y="3685087"/>
            <a:ext cx="1263650" cy="11790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94C4483-DFF9-4B9F-8C65-704BCD4781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10215882" y="94113"/>
            <a:ext cx="1864358" cy="1264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359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420BDA4-EBDB-41AD-8027-6E16990A6D7B}"/>
              </a:ext>
            </a:extLst>
          </p:cNvPr>
          <p:cNvSpPr txBox="1"/>
          <p:nvPr/>
        </p:nvSpPr>
        <p:spPr>
          <a:xfrm>
            <a:off x="785442" y="1003464"/>
            <a:ext cx="10343904" cy="913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Ecris </a:t>
            </a:r>
            <a:r>
              <a:rPr lang="fr-FR" altLang="fr-FR" sz="4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 lettres </a:t>
            </a: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les nombres suivants :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1AB05B30-D266-4CEA-9ABD-5C3CEC8E44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10012278" y="79444"/>
            <a:ext cx="1843665" cy="1250185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47C6C1C2-6449-4A24-93EA-58514C2E177C}"/>
              </a:ext>
            </a:extLst>
          </p:cNvPr>
          <p:cNvSpPr txBox="1"/>
          <p:nvPr/>
        </p:nvSpPr>
        <p:spPr>
          <a:xfrm>
            <a:off x="667406" y="1917047"/>
            <a:ext cx="2965142" cy="46069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32 :</a:t>
            </a:r>
          </a:p>
          <a:p>
            <a:pPr algn="ctr">
              <a:lnSpc>
                <a:spcPct val="150000"/>
              </a:lnSpc>
            </a:pPr>
            <a:endParaRPr lang="fr-FR" sz="40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43</a:t>
            </a:r>
            <a:r>
              <a:rPr lang="fr-FR" sz="40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:</a:t>
            </a:r>
          </a:p>
          <a:p>
            <a:pPr algn="ctr">
              <a:lnSpc>
                <a:spcPct val="150000"/>
              </a:lnSpc>
            </a:pP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20 :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D311757-4585-42B8-AD94-8055821F2644}"/>
              </a:ext>
            </a:extLst>
          </p:cNvPr>
          <p:cNvSpPr txBox="1"/>
          <p:nvPr/>
        </p:nvSpPr>
        <p:spPr>
          <a:xfrm>
            <a:off x="6400799" y="1832965"/>
            <a:ext cx="2965142" cy="46069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44 :</a:t>
            </a:r>
          </a:p>
          <a:p>
            <a:pPr algn="ctr">
              <a:lnSpc>
                <a:spcPct val="150000"/>
              </a:lnSpc>
            </a:pPr>
            <a:endParaRPr lang="fr-FR" sz="40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65</a:t>
            </a:r>
            <a:r>
              <a:rPr lang="fr-FR" sz="40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:</a:t>
            </a:r>
          </a:p>
          <a:p>
            <a:pPr algn="ctr">
              <a:lnSpc>
                <a:spcPct val="150000"/>
              </a:lnSpc>
            </a:pPr>
            <a:endParaRPr lang="fr-FR" sz="40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25:</a:t>
            </a:r>
          </a:p>
        </p:txBody>
      </p:sp>
    </p:spTree>
    <p:extLst>
      <p:ext uri="{BB962C8B-B14F-4D97-AF65-F5344CB8AC3E}">
        <p14:creationId xmlns:p14="http://schemas.microsoft.com/office/powerpoint/2010/main" val="2158789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2127918" y="538564"/>
            <a:ext cx="8470232" cy="1097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Décompose ce nombre :</a:t>
            </a:r>
          </a:p>
          <a:p>
            <a:pPr algn="ctr">
              <a:lnSpc>
                <a:spcPct val="150000"/>
              </a:lnSpc>
            </a:pPr>
            <a:endParaRPr lang="fr-FR" altLang="fr-FR" sz="400" b="1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EBB2BE7-8322-49EF-AD39-A51E50AECAFE}"/>
              </a:ext>
            </a:extLst>
          </p:cNvPr>
          <p:cNvSpPr/>
          <p:nvPr/>
        </p:nvSpPr>
        <p:spPr>
          <a:xfrm>
            <a:off x="8997950" y="3498850"/>
            <a:ext cx="1263650" cy="4953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CD0F5FD8-8E8E-4528-AA91-2229A0C3C34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10178716" y="152401"/>
            <a:ext cx="1884490" cy="1277868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36F5591C-C842-4779-9020-5903814964DB}"/>
              </a:ext>
            </a:extLst>
          </p:cNvPr>
          <p:cNvSpPr txBox="1"/>
          <p:nvPr/>
        </p:nvSpPr>
        <p:spPr>
          <a:xfrm>
            <a:off x="435617" y="1321584"/>
            <a:ext cx="4392393" cy="66685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15 = 10 +…..</a:t>
            </a:r>
          </a:p>
          <a:p>
            <a:pPr algn="ctr">
              <a:lnSpc>
                <a:spcPct val="200000"/>
              </a:lnSpc>
            </a:pPr>
            <a:r>
              <a:rPr lang="fr-FR" altLang="fr-FR" sz="36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12 = 10 +…..</a:t>
            </a:r>
          </a:p>
          <a:p>
            <a:pPr algn="ctr">
              <a:lnSpc>
                <a:spcPct val="200000"/>
              </a:lnSpc>
            </a:pPr>
            <a:r>
              <a:rPr lang="fr-FR" altLang="fr-FR" sz="36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18 = 10 +…..</a:t>
            </a:r>
          </a:p>
          <a:p>
            <a:pPr algn="ctr">
              <a:lnSpc>
                <a:spcPct val="200000"/>
              </a:lnSpc>
            </a:pPr>
            <a:r>
              <a:rPr lang="fr-FR" altLang="fr-FR" sz="36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16 = 10 +…..</a:t>
            </a:r>
          </a:p>
          <a:p>
            <a:pPr algn="ctr">
              <a:lnSpc>
                <a:spcPct val="150000"/>
              </a:lnSpc>
            </a:pPr>
            <a:endParaRPr lang="fr-FR" altLang="fr-FR" sz="3600" b="1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endParaRPr lang="fr-FR" altLang="fr-FR" sz="2400" b="1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endParaRPr lang="fr-FR" altLang="fr-FR" sz="2400" b="1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endParaRPr lang="fr-FR" altLang="fr-FR" sz="400" b="1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0D99090-127C-4151-97E0-26EC8AD5C270}"/>
              </a:ext>
            </a:extLst>
          </p:cNvPr>
          <p:cNvSpPr txBox="1"/>
          <p:nvPr/>
        </p:nvSpPr>
        <p:spPr>
          <a:xfrm>
            <a:off x="5946446" y="1358370"/>
            <a:ext cx="4392393" cy="66685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45 = 40 +…..</a:t>
            </a:r>
          </a:p>
          <a:p>
            <a:pPr algn="ctr">
              <a:lnSpc>
                <a:spcPct val="200000"/>
              </a:lnSpc>
            </a:pPr>
            <a:r>
              <a:rPr lang="fr-FR" altLang="fr-FR" sz="36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67 = …. +…..</a:t>
            </a:r>
          </a:p>
          <a:p>
            <a:pPr algn="ctr">
              <a:lnSpc>
                <a:spcPct val="200000"/>
              </a:lnSpc>
            </a:pPr>
            <a:r>
              <a:rPr lang="fr-FR" altLang="fr-FR" sz="36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86 = …. +…..</a:t>
            </a:r>
          </a:p>
          <a:p>
            <a:pPr algn="ctr">
              <a:lnSpc>
                <a:spcPct val="200000"/>
              </a:lnSpc>
            </a:pPr>
            <a:r>
              <a:rPr lang="fr-FR" altLang="fr-FR" sz="36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52 = …. +…..</a:t>
            </a:r>
          </a:p>
          <a:p>
            <a:pPr algn="ctr">
              <a:lnSpc>
                <a:spcPct val="150000"/>
              </a:lnSpc>
            </a:pPr>
            <a:endParaRPr lang="fr-FR" altLang="fr-FR" sz="3600" b="1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endParaRPr lang="fr-FR" altLang="fr-FR" sz="2400" b="1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endParaRPr lang="fr-FR" altLang="fr-FR" sz="2400" b="1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endParaRPr lang="fr-FR" altLang="fr-FR" sz="400" b="1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6883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2" grpId="0"/>
      <p:bldP spid="15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FF66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099520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Problèmes</a:t>
            </a:r>
            <a:endParaRPr lang="fr-FR" sz="1600" dirty="0">
              <a:solidFill>
                <a:srgbClr val="FF66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A3BE59-E6C9-4D0C-AFEE-7868448AF2CE}"/>
              </a:ext>
            </a:extLst>
          </p:cNvPr>
          <p:cNvSpPr/>
          <p:nvPr/>
        </p:nvSpPr>
        <p:spPr>
          <a:xfrm>
            <a:off x="1651882" y="609600"/>
            <a:ext cx="9665604" cy="1792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latin typeface="Comic Sans MS" panose="030F0702030302020204" pitchFamily="66" charset="0"/>
                <a:ea typeface="Calibri" panose="020F0502020204030204" pitchFamily="34" charset="0"/>
              </a:rPr>
              <a:t>Rappels sur la balance</a:t>
            </a: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latin typeface="Comic Sans MS" panose="030F0702030302020204" pitchFamily="66" charset="0"/>
                <a:ea typeface="Calibri" panose="020F0502020204030204" pitchFamily="34" charset="0"/>
              </a:rPr>
              <a:t>Quel objet est le plus lourd?</a:t>
            </a:r>
            <a:endParaRPr lang="fr-FR" sz="4000" dirty="0"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2AD62F1-63AF-4C51-922B-657FB58DAFB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1058" b="39471"/>
          <a:stretch/>
        </p:blipFill>
        <p:spPr>
          <a:xfrm>
            <a:off x="2251613" y="3074170"/>
            <a:ext cx="9194525" cy="2264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84319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5086970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Apprentissages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8685CDA-02F1-41D5-A484-BB3EF00EB643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155" y="1175954"/>
            <a:ext cx="5520997" cy="3947839"/>
          </a:xfrm>
          <a:prstGeom prst="rect">
            <a:avLst/>
          </a:prstGeom>
        </p:spPr>
      </p:pic>
      <p:sp>
        <p:nvSpPr>
          <p:cNvPr id="10" name="Ellipse 9">
            <a:extLst>
              <a:ext uri="{FF2B5EF4-FFF2-40B4-BE49-F238E27FC236}">
                <a16:creationId xmlns:a16="http://schemas.microsoft.com/office/drawing/2014/main" id="{FF33AF19-0021-4638-BF8D-B163D2E33383}"/>
              </a:ext>
            </a:extLst>
          </p:cNvPr>
          <p:cNvSpPr/>
          <p:nvPr/>
        </p:nvSpPr>
        <p:spPr>
          <a:xfrm>
            <a:off x="4752599" y="691100"/>
            <a:ext cx="985520" cy="88392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 11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ECC136F4-E3BC-415D-B18C-270651A8B152}"/>
              </a:ext>
            </a:extLst>
          </p:cNvPr>
          <p:cNvCxnSpPr/>
          <p:nvPr/>
        </p:nvCxnSpPr>
        <p:spPr>
          <a:xfrm flipH="1">
            <a:off x="5738119" y="652494"/>
            <a:ext cx="1912883" cy="5244662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4FE4873A-6082-494D-9912-E455B4A427CC}"/>
              </a:ext>
            </a:extLst>
          </p:cNvPr>
          <p:cNvSpPr/>
          <p:nvPr/>
        </p:nvSpPr>
        <p:spPr>
          <a:xfrm>
            <a:off x="9890329" y="3973748"/>
            <a:ext cx="2929226" cy="8886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64B8786-563A-464F-97AF-A01ED7CD3747}"/>
              </a:ext>
            </a:extLst>
          </p:cNvPr>
          <p:cNvSpPr txBox="1"/>
          <p:nvPr/>
        </p:nvSpPr>
        <p:spPr>
          <a:xfrm>
            <a:off x="6096000" y="405551"/>
            <a:ext cx="77618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32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Jeu du</a:t>
            </a:r>
            <a:endParaRPr lang="fr-FR" sz="32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BAF5B419-312E-4C28-B940-BF609057AB2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712" t="4373" r="35822" b="83461"/>
          <a:stretch/>
        </p:blipFill>
        <p:spPr>
          <a:xfrm>
            <a:off x="8697066" y="985071"/>
            <a:ext cx="2566221" cy="72763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C475706-65F1-4FCE-8E8D-249846D6FC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1628" y="2732290"/>
            <a:ext cx="4555989" cy="2804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024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7027</TotalTime>
  <Words>970</Words>
  <Application>Microsoft Office PowerPoint</Application>
  <PresentationFormat>Grand écran</PresentationFormat>
  <Paragraphs>318</Paragraphs>
  <Slides>66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66</vt:i4>
      </vt:variant>
    </vt:vector>
  </HeadingPairs>
  <TitlesOfParts>
    <vt:vector size="73" baseType="lpstr">
      <vt:lpstr>Arial</vt:lpstr>
      <vt:lpstr>Calibri</vt:lpstr>
      <vt:lpstr>Calibri Light</vt:lpstr>
      <vt:lpstr>Comic Sans MS</vt:lpstr>
      <vt:lpstr>Cursive standard</vt:lpstr>
      <vt:lpstr>Lobster Two</vt:lpstr>
      <vt:lpstr>Thème Office</vt:lpstr>
      <vt:lpstr>Module 3  séance 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Module 3  séance 2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Module 3  séance 3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Module 3  séance 4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Module 3  séance 5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Module 3  séance 6</vt:lpstr>
      <vt:lpstr>Présentation PowerPoint</vt:lpstr>
      <vt:lpstr>Présentation PowerPoint</vt:lpstr>
      <vt:lpstr>Présentation PowerPoint</vt:lpstr>
      <vt:lpstr>Module 3  séance 7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Module 3  séance 8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Norma Gilbaut</dc:creator>
  <cp:lastModifiedBy>Solène Ezingeard</cp:lastModifiedBy>
  <cp:revision>266</cp:revision>
  <dcterms:created xsi:type="dcterms:W3CDTF">2018-07-28T07:30:27Z</dcterms:created>
  <dcterms:modified xsi:type="dcterms:W3CDTF">2021-07-14T09:28:03Z</dcterms:modified>
</cp:coreProperties>
</file>