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75" r:id="rId2"/>
    <p:sldId id="1301" r:id="rId3"/>
    <p:sldId id="1302" r:id="rId4"/>
    <p:sldId id="1201" r:id="rId5"/>
    <p:sldId id="1380" r:id="rId6"/>
    <p:sldId id="1207" r:id="rId7"/>
    <p:sldId id="611" r:id="rId8"/>
    <p:sldId id="276" r:id="rId9"/>
    <p:sldId id="1381" r:id="rId10"/>
    <p:sldId id="1223" r:id="rId11"/>
    <p:sldId id="1038" r:id="rId12"/>
    <p:sldId id="1210" r:id="rId13"/>
    <p:sldId id="1240" r:id="rId14"/>
    <p:sldId id="284" r:id="rId15"/>
    <p:sldId id="1382" r:id="rId16"/>
    <p:sldId id="1383" r:id="rId17"/>
    <p:sldId id="1384" r:id="rId18"/>
    <p:sldId id="1306" r:id="rId19"/>
    <p:sldId id="1385" r:id="rId20"/>
    <p:sldId id="1391" r:id="rId21"/>
    <p:sldId id="1322" r:id="rId22"/>
    <p:sldId id="1326" r:id="rId23"/>
    <p:sldId id="698" r:id="rId24"/>
    <p:sldId id="414" r:id="rId25"/>
    <p:sldId id="1251" r:id="rId26"/>
    <p:sldId id="1386" r:id="rId27"/>
    <p:sldId id="1250" r:id="rId28"/>
    <p:sldId id="716" r:id="rId29"/>
    <p:sldId id="1387" r:id="rId30"/>
    <p:sldId id="1388" r:id="rId31"/>
    <p:sldId id="1389" r:id="rId32"/>
    <p:sldId id="1364" r:id="rId33"/>
    <p:sldId id="1271" r:id="rId34"/>
    <p:sldId id="1390" r:id="rId35"/>
    <p:sldId id="1280" r:id="rId36"/>
    <p:sldId id="1281" r:id="rId37"/>
    <p:sldId id="1282" r:id="rId38"/>
    <p:sldId id="1365" r:id="rId39"/>
    <p:sldId id="1292" r:id="rId40"/>
    <p:sldId id="1303" r:id="rId41"/>
    <p:sldId id="1145" r:id="rId42"/>
    <p:sldId id="1375" r:id="rId43"/>
    <p:sldId id="1290" r:id="rId44"/>
    <p:sldId id="1376" r:id="rId45"/>
    <p:sldId id="1377" r:id="rId46"/>
    <p:sldId id="1378" r:id="rId4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0FF00"/>
    <a:srgbClr val="C00000"/>
    <a:srgbClr val="7030A0"/>
    <a:srgbClr val="8FAADC"/>
    <a:srgbClr val="3333FF"/>
    <a:srgbClr val="FF6600"/>
    <a:srgbClr val="0033CC"/>
    <a:srgbClr val="34C5D4"/>
    <a:srgbClr val="2F55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40" autoAdjust="0"/>
    <p:restoredTop sz="95407" autoAdjust="0"/>
  </p:normalViewPr>
  <p:slideViewPr>
    <p:cSldViewPr snapToGrid="0">
      <p:cViewPr varScale="1">
        <p:scale>
          <a:sx n="94" d="100"/>
          <a:sy n="94" d="100"/>
        </p:scale>
        <p:origin x="108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501B9-6BB7-406D-9B13-9519143CD41C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E85FB-DD48-4839-976B-91993B0CA9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50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FF217-12A7-4EEB-A87D-39421C46C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6B0D682-99C3-404A-9B55-B0EDB76338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5D1FE5-DCD5-442B-91EF-495398AEF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546FAD-A964-4AE6-9BFC-0EA1B48AE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94CDFF-11A5-423A-A3A4-798F50B0E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6614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95D2F2-5F4A-4800-B7FF-085E85967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A39B51-ED64-4E76-AF73-F349095306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B35532-33CD-460D-8F81-58B6BFA37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97A0FE-61A8-44B9-84A6-2380C2D57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DE69B1-9C18-4D48-86EF-064450BF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893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E0C622-AF3E-44BE-89C3-1C2868314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D9506B-CA9D-47B9-8F83-5B121707A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513DA7-0CF8-4F08-95C4-12EB094FD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C69D26-B318-4A1E-BE5B-B4EEECB50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37DAFD-3EFD-492F-9725-971C293A0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3221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FA138-BBE1-478B-962E-4868E93B6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77C592-D2F5-4B71-A4C1-3C080158E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8CC46E8-ECC3-4311-9475-B5A2720FE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837DA2-DB47-46EA-960E-1ECD86A44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FDB679-3212-4D96-BAD4-C8F7F2F67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A064E1-6753-4806-ABA0-DDA06CD16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55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EE85EF-E2A3-48D0-BA9B-8EC9AC00C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5029C8-40B9-4BBC-A4BE-8D5A0A038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183306D-F452-464B-8A5E-179B79D9AC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47D1BF7-B52B-4497-A5DD-00CB0636A3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8F345DD-9907-4727-88B0-188804BA81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3ADDBC0-7EEE-4FBA-A279-DFB0234F6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1E36355-8973-4BE4-BC67-F39BBAB29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6AD0037-9B0D-4D25-BD1F-3E4B23917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7702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C619AC-D66D-497B-875D-FDD6AC6CB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6CEC54-9C38-47C9-8C42-8AD479B24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8EDFB55-3929-4E11-BB4B-B17D5727D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EFF35C-B58E-456B-952E-5BDB700C4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45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D40F451-B973-4029-925C-207B2923D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DAF2F5E-9D14-4DC1-AE9A-9433C411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3F8B68-7E9F-4BC2-81EE-0AC8CB87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5079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E4D605-BA5A-4C63-A881-7C95B0195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98BE7B-D98E-47E7-80A3-F73C69506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6C86DC-0AB7-487C-8748-BC84B67372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6AA718-8B4B-4504-A3E5-8CBB7840C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694152-4D78-4308-A7AF-682FEA2C9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2DF173-6F9A-4225-9E74-7E039A1E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154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65F75-7DF2-4F8F-9AD2-EFC644686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16C54F8-B611-41A9-B77C-0D0F558AFF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4307A8-2323-4F18-8438-BD6E0E413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FE131B-9EFC-4741-B33F-AED6166AB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66B9C83-6141-42E3-BE21-B62AF6383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EC9895-7D7A-42DC-A0C8-AE7B64D1A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1333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4C65BD-9992-4902-B05E-0138CCB44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9316A92-0319-4F63-8C86-30F0C4040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C733FA-52A9-4418-8410-88B62C12A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018959-2499-4EA8-9BA2-196A33C8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0D0C1B-FE07-4884-9BA9-A7A9C48E8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7641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EB93DDF-FFF3-4049-9079-485FADFFEF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3A39418-0C31-4A1D-A317-6DC2AAC08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E77959-5514-4968-B846-B1131E6CE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4D1FE4-474D-46D9-90F5-08EEB415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624A66-6612-41A5-8C15-15783BAA7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5312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EA9F402-D99D-456A-B8A3-F34EFAA04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E1E11B-C52B-4EA7-82C0-DC449B58F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97EB5B-ACF9-460A-9BEE-D0A581F130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5BC7A-5159-4D50-ABF3-2D2561C69278}" type="datetimeFigureOut">
              <a:rPr lang="fr-FR" smtClean="0"/>
              <a:t>14/07/2021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8E2530-3019-4648-9044-467A6E8DE8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B677B-9A7C-4458-9EFB-6F8105F7AD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82E37-F909-4EE4-A89C-7B3AE4530F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939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5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1</a:t>
            </a:r>
          </a:p>
        </p:txBody>
      </p:sp>
    </p:spTree>
    <p:extLst>
      <p:ext uri="{BB962C8B-B14F-4D97-AF65-F5344CB8AC3E}">
        <p14:creationId xmlns:p14="http://schemas.microsoft.com/office/powerpoint/2010/main" val="3204885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964053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Compte de </a:t>
            </a:r>
            <a:r>
              <a:rPr lang="fr-FR" altLang="fr-FR" sz="40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 en 2 </a:t>
            </a: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à partir de</a:t>
            </a:r>
            <a:r>
              <a:rPr lang="fr-FR" altLang="fr-FR" sz="40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60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94C4483-DFF9-4B9F-8C65-704BCD4781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410413" y="66963"/>
            <a:ext cx="1639124" cy="1111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376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6550" y="17078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B787CCC-D6A5-4AB8-A679-8D7B6443E3B5}"/>
              </a:ext>
            </a:extLst>
          </p:cNvPr>
          <p:cNvSpPr/>
          <p:nvPr/>
        </p:nvSpPr>
        <p:spPr>
          <a:xfrm>
            <a:off x="827213" y="600877"/>
            <a:ext cx="11078674" cy="7773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2030"/>
              </a:spcAft>
            </a:pPr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Décompose ces nombres en paquets de 10</a:t>
            </a:r>
            <a:endParaRPr lang="fr-FR" sz="2400" dirty="0">
              <a:solidFill>
                <a:schemeClr val="accent6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D11F527-0725-47B3-B8DA-DF69CF617459}"/>
              </a:ext>
            </a:extLst>
          </p:cNvPr>
          <p:cNvSpPr/>
          <p:nvPr/>
        </p:nvSpPr>
        <p:spPr>
          <a:xfrm>
            <a:off x="3218449" y="1306721"/>
            <a:ext cx="5755102" cy="5282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2030"/>
              </a:spcAft>
            </a:pPr>
            <a:r>
              <a:rPr lang="fr-FR" sz="2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Exemple :</a:t>
            </a:r>
            <a:r>
              <a:rPr lang="fr-FR" sz="28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38 = 10 + 10 + 10 + 8</a:t>
            </a:r>
            <a:endParaRPr lang="fr-FR" sz="3600" b="1" dirty="0">
              <a:solidFill>
                <a:schemeClr val="accent6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A17D2DC-9CB3-4AAD-9090-9E6805E7860F}"/>
              </a:ext>
            </a:extLst>
          </p:cNvPr>
          <p:cNvSpPr/>
          <p:nvPr/>
        </p:nvSpPr>
        <p:spPr>
          <a:xfrm>
            <a:off x="1163395" y="2096176"/>
            <a:ext cx="2255445" cy="372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2030"/>
              </a:spcAft>
            </a:pPr>
            <a:r>
              <a:rPr lang="fr-FR" sz="4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83 =</a:t>
            </a:r>
          </a:p>
          <a:p>
            <a:pPr algn="ctr">
              <a:lnSpc>
                <a:spcPct val="107000"/>
              </a:lnSpc>
              <a:spcAft>
                <a:spcPts val="2030"/>
              </a:spcAft>
            </a:pPr>
            <a:r>
              <a:rPr lang="fr-FR" sz="4400" b="1" dirty="0">
                <a:solidFill>
                  <a:schemeClr val="accent6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45 =</a:t>
            </a:r>
          </a:p>
          <a:p>
            <a:pPr algn="ctr">
              <a:lnSpc>
                <a:spcPct val="107000"/>
              </a:lnSpc>
              <a:spcAft>
                <a:spcPts val="2030"/>
              </a:spcAft>
            </a:pPr>
            <a:r>
              <a:rPr lang="fr-FR" sz="4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29 =</a:t>
            </a:r>
          </a:p>
          <a:p>
            <a:pPr algn="ctr">
              <a:lnSpc>
                <a:spcPct val="107000"/>
              </a:lnSpc>
              <a:spcAft>
                <a:spcPts val="2030"/>
              </a:spcAft>
            </a:pPr>
            <a:r>
              <a:rPr lang="fr-FR" sz="4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62 =</a:t>
            </a:r>
            <a:endParaRPr lang="fr-FR" sz="72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0" name="Shape 105">
            <a:extLst>
              <a:ext uri="{FF2B5EF4-FFF2-40B4-BE49-F238E27FC236}">
                <a16:creationId xmlns:a16="http://schemas.microsoft.com/office/drawing/2014/main" id="{B053F787-D1D7-44D6-8917-74DFECF5EEC5}"/>
              </a:ext>
            </a:extLst>
          </p:cNvPr>
          <p:cNvSpPr/>
          <p:nvPr/>
        </p:nvSpPr>
        <p:spPr>
          <a:xfrm>
            <a:off x="-1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A5214B-2D36-4BC9-A0F1-9797778A28C9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041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263197" y="560775"/>
            <a:ext cx="9665604" cy="331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Monnaie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4000" dirty="0"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81C4D2-8AEB-4A2A-9147-20F58C306818}"/>
              </a:ext>
            </a:extLst>
          </p:cNvPr>
          <p:cNvSpPr/>
          <p:nvPr/>
        </p:nvSpPr>
        <p:spPr>
          <a:xfrm>
            <a:off x="1501574" y="1563546"/>
            <a:ext cx="9188851" cy="2331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2400" dirty="0">
                <a:solidFill>
                  <a:srgbClr val="242021"/>
                </a:solidFill>
                <a:latin typeface="MyriadPro-Regular"/>
              </a:rPr>
              <a:t>O</a:t>
            </a:r>
            <a:r>
              <a:rPr lang="fr-FR" sz="2400" b="0" i="0" dirty="0">
                <a:solidFill>
                  <a:srgbClr val="242021"/>
                </a:solidFill>
                <a:effectLst/>
                <a:latin typeface="MyriadPro-Regular"/>
              </a:rPr>
              <a:t>n achète un objet à 2 € et on donne un billet de 5 €. 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2400" dirty="0">
                <a:solidFill>
                  <a:srgbClr val="242021"/>
                </a:solidFill>
                <a:latin typeface="MyriadPro-Regular"/>
              </a:rPr>
              <a:t>Combien doit-on rendre?</a:t>
            </a:r>
            <a:endParaRPr lang="fr-FR" sz="2400" b="0" i="0" dirty="0">
              <a:solidFill>
                <a:srgbClr val="242021"/>
              </a:solidFill>
              <a:effectLst/>
              <a:latin typeface="MyriadPro-Regular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2400" dirty="0">
                <a:solidFill>
                  <a:srgbClr val="242021"/>
                </a:solidFill>
                <a:latin typeface="MyriadPro-Regular"/>
              </a:rPr>
              <a:t>Prépare ta monnaie avec ton matériel.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br>
              <a:rPr lang="fr-FR" sz="1800" b="0" i="0" dirty="0">
                <a:solidFill>
                  <a:srgbClr val="242021"/>
                </a:solidFill>
                <a:effectLst/>
                <a:latin typeface="MyriadPro-Regular"/>
              </a:rPr>
            </a:br>
            <a:endParaRPr lang="fr-FR" sz="4800" dirty="0">
              <a:latin typeface="StripeFun" panose="02000500000000000000" pitchFamily="2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7681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263197" y="560775"/>
            <a:ext cx="9665604" cy="331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Monnaie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4000" dirty="0"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81C4D2-8AEB-4A2A-9147-20F58C306818}"/>
              </a:ext>
            </a:extLst>
          </p:cNvPr>
          <p:cNvSpPr/>
          <p:nvPr/>
        </p:nvSpPr>
        <p:spPr>
          <a:xfrm>
            <a:off x="1501574" y="1563546"/>
            <a:ext cx="9188851" cy="2331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2400" dirty="0">
                <a:solidFill>
                  <a:srgbClr val="242021"/>
                </a:solidFill>
                <a:latin typeface="MyriadPro-Regular"/>
              </a:rPr>
              <a:t>O</a:t>
            </a:r>
            <a:r>
              <a:rPr lang="fr-FR" sz="2400" b="0" i="0" dirty="0">
                <a:solidFill>
                  <a:srgbClr val="242021"/>
                </a:solidFill>
                <a:effectLst/>
                <a:latin typeface="MyriadPro-Regular"/>
              </a:rPr>
              <a:t>n achète un objet à 11 € et on donne un billet de 20  €. 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2400" dirty="0">
                <a:solidFill>
                  <a:srgbClr val="242021"/>
                </a:solidFill>
                <a:latin typeface="MyriadPro-Regular"/>
              </a:rPr>
              <a:t>Combien doit-on rendre?</a:t>
            </a:r>
            <a:endParaRPr lang="fr-FR" sz="2400" b="0" i="0" dirty="0">
              <a:solidFill>
                <a:srgbClr val="242021"/>
              </a:solidFill>
              <a:effectLst/>
              <a:latin typeface="MyriadPro-Regular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2400" dirty="0">
                <a:solidFill>
                  <a:srgbClr val="242021"/>
                </a:solidFill>
                <a:latin typeface="MyriadPro-Regular"/>
              </a:rPr>
              <a:t>Prépare ta monnaie avec ton matériel.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br>
              <a:rPr lang="fr-FR" sz="1800" b="0" i="0" dirty="0">
                <a:solidFill>
                  <a:srgbClr val="242021"/>
                </a:solidFill>
                <a:effectLst/>
                <a:latin typeface="MyriadPro-Regular"/>
              </a:rPr>
            </a:br>
            <a:endParaRPr lang="fr-FR" sz="4800" dirty="0">
              <a:latin typeface="StripeFun" panose="02000500000000000000" pitchFamily="2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459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389914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Problème</a:t>
            </a:r>
            <a:endParaRPr lang="fr-FR" sz="1600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251EC88-9800-4151-9974-733126B62203}"/>
              </a:ext>
            </a:extLst>
          </p:cNvPr>
          <p:cNvSpPr txBox="1"/>
          <p:nvPr/>
        </p:nvSpPr>
        <p:spPr>
          <a:xfrm>
            <a:off x="1828538" y="454418"/>
            <a:ext cx="8470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Fichier </a:t>
            </a: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Problèmes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DF37F02-A90B-486D-933B-A9250CA3A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9581" y="1212932"/>
            <a:ext cx="7952838" cy="537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940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6550" y="17078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A0E44CA4-72A9-4F55-8ED3-754C7B65B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952" y="1330960"/>
            <a:ext cx="7200629" cy="5356257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699A2583-14B6-4A26-B32E-5953A3A11965}"/>
              </a:ext>
            </a:extLst>
          </p:cNvPr>
          <p:cNvSpPr/>
          <p:nvPr/>
        </p:nvSpPr>
        <p:spPr>
          <a:xfrm>
            <a:off x="2070350" y="600877"/>
            <a:ext cx="8592417" cy="7773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2030"/>
              </a:spcAft>
            </a:pPr>
            <a:r>
              <a:rPr lang="fr-FR" sz="4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Choisis un nombre de ton choix :</a:t>
            </a:r>
            <a:endParaRPr lang="fr-FR" sz="2400" dirty="0">
              <a:solidFill>
                <a:schemeClr val="accent6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04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5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2572532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0329807-3E1E-48A8-B361-DDCBF8A8E9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470447" y="252946"/>
            <a:ext cx="1843665" cy="125018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CC224AC-A6E1-4851-BF95-A5D7A0410620}"/>
              </a:ext>
            </a:extLst>
          </p:cNvPr>
          <p:cNvSpPr txBox="1"/>
          <p:nvPr/>
        </p:nvSpPr>
        <p:spPr>
          <a:xfrm>
            <a:off x="415332" y="2221230"/>
            <a:ext cx="4274016" cy="3694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70 ... 30</a:t>
            </a:r>
          </a:p>
          <a:p>
            <a:pPr algn="ctr">
              <a:lnSpc>
                <a:spcPct val="150000"/>
              </a:lnSpc>
            </a:pPr>
            <a:r>
              <a:rPr lang="fr-FR" sz="54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94 … 84</a:t>
            </a:r>
          </a:p>
          <a:p>
            <a:pPr algn="ctr">
              <a:lnSpc>
                <a:spcPct val="150000"/>
              </a:lnSpc>
            </a:pPr>
            <a:r>
              <a:rPr lang="fr-FR" sz="54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55 … 85</a:t>
            </a: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8C94316-C668-4552-BA38-5D516625A8C4}"/>
              </a:ext>
            </a:extLst>
          </p:cNvPr>
          <p:cNvSpPr txBox="1"/>
          <p:nvPr/>
        </p:nvSpPr>
        <p:spPr>
          <a:xfrm>
            <a:off x="715222" y="643088"/>
            <a:ext cx="11066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Compare à l’aide des signes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6F43523-82AF-4C43-8E91-2441846A21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5" t="34662" b="32294"/>
          <a:stretch/>
        </p:blipFill>
        <p:spPr>
          <a:xfrm>
            <a:off x="6532293" y="1355508"/>
            <a:ext cx="1295987" cy="6048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13C3D79-913F-4ACD-A638-0B6B4FD1FB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5" t="3025" b="63932"/>
          <a:stretch/>
        </p:blipFill>
        <p:spPr>
          <a:xfrm>
            <a:off x="4062543" y="1399865"/>
            <a:ext cx="1253611" cy="585047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07562235-AFDF-4F34-A7D2-D03614E7F88A}"/>
              </a:ext>
            </a:extLst>
          </p:cNvPr>
          <p:cNvSpPr txBox="1"/>
          <p:nvPr/>
        </p:nvSpPr>
        <p:spPr>
          <a:xfrm>
            <a:off x="395182" y="1294095"/>
            <a:ext cx="11066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ou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A51469B-E7D1-449A-ACBE-156CF648E660}"/>
              </a:ext>
            </a:extLst>
          </p:cNvPr>
          <p:cNvSpPr txBox="1"/>
          <p:nvPr/>
        </p:nvSpPr>
        <p:spPr>
          <a:xfrm>
            <a:off x="6420533" y="2221230"/>
            <a:ext cx="4274016" cy="3694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28 ... 60</a:t>
            </a:r>
          </a:p>
          <a:p>
            <a:pPr algn="ctr">
              <a:lnSpc>
                <a:spcPct val="150000"/>
              </a:lnSpc>
            </a:pPr>
            <a:r>
              <a:rPr lang="fr-FR" sz="54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78 … 87</a:t>
            </a:r>
          </a:p>
          <a:p>
            <a:pPr algn="ctr">
              <a:lnSpc>
                <a:spcPct val="150000"/>
              </a:lnSpc>
            </a:pPr>
            <a:r>
              <a:rPr lang="fr-FR" sz="54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76 …90 </a:t>
            </a: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402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2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EBF8F61-5D33-4334-ACC0-8E26654D2F40}"/>
              </a:ext>
            </a:extLst>
          </p:cNvPr>
          <p:cNvSpPr txBox="1"/>
          <p:nvPr/>
        </p:nvSpPr>
        <p:spPr>
          <a:xfrm>
            <a:off x="562822" y="1312489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Range ces nombres du plus petit au plus grand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0329807-3E1E-48A8-B361-DDCBF8A8E9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470447" y="252946"/>
            <a:ext cx="1843665" cy="125018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9CBABB4-0871-4247-B1D1-5B1A1FA641B9}"/>
              </a:ext>
            </a:extLst>
          </p:cNvPr>
          <p:cNvSpPr/>
          <p:nvPr/>
        </p:nvSpPr>
        <p:spPr>
          <a:xfrm>
            <a:off x="1842694" y="1910807"/>
            <a:ext cx="1124027" cy="10264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2030"/>
              </a:spcAft>
            </a:pPr>
            <a:r>
              <a:rPr lang="fr-FR" sz="6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84</a:t>
            </a:r>
            <a:endParaRPr lang="fr-FR" sz="3600" b="1" dirty="0">
              <a:solidFill>
                <a:schemeClr val="accent6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DC670BE-586F-421D-8DDF-C5652E29C516}"/>
              </a:ext>
            </a:extLst>
          </p:cNvPr>
          <p:cNvSpPr/>
          <p:nvPr/>
        </p:nvSpPr>
        <p:spPr>
          <a:xfrm>
            <a:off x="5625426" y="1910807"/>
            <a:ext cx="1124027" cy="10264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2030"/>
              </a:spcAft>
            </a:pPr>
            <a:r>
              <a:rPr lang="fr-FR" sz="6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75</a:t>
            </a:r>
            <a:endParaRPr lang="fr-FR" sz="3600" b="1" dirty="0">
              <a:solidFill>
                <a:schemeClr val="accent6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78F1E32-319D-4E1C-9C6A-D9FDB0B24B3D}"/>
              </a:ext>
            </a:extLst>
          </p:cNvPr>
          <p:cNvSpPr/>
          <p:nvPr/>
        </p:nvSpPr>
        <p:spPr>
          <a:xfrm>
            <a:off x="9103359" y="1910807"/>
            <a:ext cx="1124027" cy="10264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2030"/>
              </a:spcAft>
            </a:pPr>
            <a:r>
              <a:rPr lang="fr-FR" sz="6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68</a:t>
            </a:r>
            <a:endParaRPr lang="fr-FR" sz="3600" b="1" dirty="0">
              <a:solidFill>
                <a:schemeClr val="accent6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D898AA5F-21E2-4F0B-9BFB-911C9EFF3702}"/>
              </a:ext>
            </a:extLst>
          </p:cNvPr>
          <p:cNvCxnSpPr/>
          <p:nvPr/>
        </p:nvCxnSpPr>
        <p:spPr>
          <a:xfrm flipV="1">
            <a:off x="0" y="4038600"/>
            <a:ext cx="12151360" cy="3556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E9513E3B-2E2D-48B3-BA82-FFB4CF228EC2}"/>
              </a:ext>
            </a:extLst>
          </p:cNvPr>
          <p:cNvSpPr/>
          <p:nvPr/>
        </p:nvSpPr>
        <p:spPr>
          <a:xfrm>
            <a:off x="1736015" y="4149083"/>
            <a:ext cx="1124027" cy="10264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2030"/>
              </a:spcAft>
            </a:pPr>
            <a:r>
              <a:rPr lang="fr-FR" sz="6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98</a:t>
            </a:r>
            <a:endParaRPr lang="fr-FR" sz="3600" b="1" dirty="0">
              <a:solidFill>
                <a:schemeClr val="accent6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DADE2B2-BDE3-4534-8187-F0ADA5006B11}"/>
              </a:ext>
            </a:extLst>
          </p:cNvPr>
          <p:cNvSpPr/>
          <p:nvPr/>
        </p:nvSpPr>
        <p:spPr>
          <a:xfrm>
            <a:off x="5513667" y="4180733"/>
            <a:ext cx="1124026" cy="10264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2030"/>
              </a:spcAft>
            </a:pPr>
            <a:r>
              <a:rPr lang="fr-FR" sz="6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92</a:t>
            </a:r>
            <a:endParaRPr lang="fr-FR" sz="3600" b="1" dirty="0">
              <a:solidFill>
                <a:schemeClr val="accent6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7DEA6D-BA29-4EE9-8517-14D9F69BBD5D}"/>
              </a:ext>
            </a:extLst>
          </p:cNvPr>
          <p:cNvSpPr/>
          <p:nvPr/>
        </p:nvSpPr>
        <p:spPr>
          <a:xfrm>
            <a:off x="9133840" y="4183071"/>
            <a:ext cx="1124027" cy="10264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2030"/>
              </a:spcAft>
            </a:pPr>
            <a:r>
              <a:rPr lang="fr-FR" sz="6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94</a:t>
            </a:r>
            <a:endParaRPr lang="fr-FR" sz="3600" b="1" dirty="0">
              <a:solidFill>
                <a:schemeClr val="accent6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758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DE68073-906B-4755-A6CA-9C80D48F2B2B}"/>
              </a:ext>
            </a:extLst>
          </p:cNvPr>
          <p:cNvSpPr txBox="1"/>
          <p:nvPr/>
        </p:nvSpPr>
        <p:spPr>
          <a:xfrm>
            <a:off x="1171728" y="277104"/>
            <a:ext cx="10505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Ajoute 1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875B0C0-8591-4DB1-AC7B-6E6F2CC501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571479" y="152401"/>
            <a:ext cx="1548517" cy="105004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ADA9667-C06D-4831-B34B-38479CAEC75D}"/>
              </a:ext>
            </a:extLst>
          </p:cNvPr>
          <p:cNvSpPr txBox="1"/>
          <p:nvPr/>
        </p:nvSpPr>
        <p:spPr>
          <a:xfrm>
            <a:off x="962572" y="1629343"/>
            <a:ext cx="5679966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123 + 1 =</a:t>
            </a:r>
          </a:p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117 + 1 =</a:t>
            </a:r>
          </a:p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109 + 1 =</a:t>
            </a:r>
          </a:p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127 + 1 =</a:t>
            </a:r>
          </a:p>
          <a:p>
            <a:pPr algn="ctr"/>
            <a:endParaRPr lang="fr-FR" sz="72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72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7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393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5058E88-242B-4A31-AC94-F9CCADD570A7}"/>
              </a:ext>
            </a:extLst>
          </p:cNvPr>
          <p:cNvSpPr txBox="1"/>
          <p:nvPr/>
        </p:nvSpPr>
        <p:spPr>
          <a:xfrm>
            <a:off x="562822" y="1697491"/>
            <a:ext cx="1106635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Ecris le nombre dicté par la maitresse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1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(nombres au dessus de 100)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289E982-CD1B-4523-827D-C1BC9F3F9C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pic>
        <p:nvPicPr>
          <p:cNvPr id="18" name="Picture 2" descr="RÃ©sultat de recherche d'images pour &quot;dessin maitresse&quot;">
            <a:extLst>
              <a:ext uri="{FF2B5EF4-FFF2-40B4-BE49-F238E27FC236}">
                <a16:creationId xmlns:a16="http://schemas.microsoft.com/office/drawing/2014/main" id="{F615B27F-0208-4795-B11F-06E09F8FDB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t="529"/>
          <a:stretch/>
        </p:blipFill>
        <p:spPr bwMode="auto">
          <a:xfrm>
            <a:off x="283483" y="2424901"/>
            <a:ext cx="2051685" cy="444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9989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1C3312A-577D-47C4-96CC-00E9E9C75AB1}"/>
              </a:ext>
            </a:extLst>
          </p:cNvPr>
          <p:cNvSpPr txBox="1"/>
          <p:nvPr/>
        </p:nvSpPr>
        <p:spPr>
          <a:xfrm>
            <a:off x="1025842" y="815790"/>
            <a:ext cx="10505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Fais cette fiche Bilan</a:t>
            </a: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A03B506-F5F3-4A7A-926E-334CA6D9F5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8490" y="1812219"/>
            <a:ext cx="6180626" cy="4303141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769879F0-3FA8-4E5B-A3B1-9D652607157A}"/>
              </a:ext>
            </a:extLst>
          </p:cNvPr>
          <p:cNvSpPr/>
          <p:nvPr/>
        </p:nvSpPr>
        <p:spPr>
          <a:xfrm>
            <a:off x="9674772" y="1418897"/>
            <a:ext cx="872359" cy="77776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p19</a:t>
            </a:r>
          </a:p>
        </p:txBody>
      </p:sp>
    </p:spTree>
    <p:extLst>
      <p:ext uri="{BB962C8B-B14F-4D97-AF65-F5344CB8AC3E}">
        <p14:creationId xmlns:p14="http://schemas.microsoft.com/office/powerpoint/2010/main" val="3286415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5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3989714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0329807-3E1E-48A8-B361-DDCBF8A8E9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470447" y="252946"/>
            <a:ext cx="1843665" cy="125018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CC224AC-A6E1-4851-BF95-A5D7A0410620}"/>
              </a:ext>
            </a:extLst>
          </p:cNvPr>
          <p:cNvSpPr txBox="1"/>
          <p:nvPr/>
        </p:nvSpPr>
        <p:spPr>
          <a:xfrm>
            <a:off x="415332" y="2221230"/>
            <a:ext cx="4274016" cy="3694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70 ... 30</a:t>
            </a:r>
          </a:p>
          <a:p>
            <a:pPr algn="ctr">
              <a:lnSpc>
                <a:spcPct val="150000"/>
              </a:lnSpc>
            </a:pPr>
            <a:r>
              <a:rPr lang="fr-FR" sz="54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94 … 84</a:t>
            </a:r>
          </a:p>
          <a:p>
            <a:pPr algn="ctr">
              <a:lnSpc>
                <a:spcPct val="150000"/>
              </a:lnSpc>
            </a:pPr>
            <a:r>
              <a:rPr lang="fr-FR" sz="54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55 … 85</a:t>
            </a: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8C94316-C668-4552-BA38-5D516625A8C4}"/>
              </a:ext>
            </a:extLst>
          </p:cNvPr>
          <p:cNvSpPr txBox="1"/>
          <p:nvPr/>
        </p:nvSpPr>
        <p:spPr>
          <a:xfrm>
            <a:off x="715222" y="643088"/>
            <a:ext cx="11066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Compare à l’aide des signes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6F43523-82AF-4C43-8E91-2441846A21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5" t="34662" b="32294"/>
          <a:stretch/>
        </p:blipFill>
        <p:spPr>
          <a:xfrm>
            <a:off x="6532293" y="1355508"/>
            <a:ext cx="1295987" cy="6048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13C3D79-913F-4ACD-A638-0B6B4FD1FB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5" t="3025" b="63932"/>
          <a:stretch/>
        </p:blipFill>
        <p:spPr>
          <a:xfrm>
            <a:off x="4062543" y="1399865"/>
            <a:ext cx="1253611" cy="585047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07562235-AFDF-4F34-A7D2-D03614E7F88A}"/>
              </a:ext>
            </a:extLst>
          </p:cNvPr>
          <p:cNvSpPr txBox="1"/>
          <p:nvPr/>
        </p:nvSpPr>
        <p:spPr>
          <a:xfrm>
            <a:off x="395182" y="1294095"/>
            <a:ext cx="11066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ou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A51469B-E7D1-449A-ACBE-156CF648E660}"/>
              </a:ext>
            </a:extLst>
          </p:cNvPr>
          <p:cNvSpPr txBox="1"/>
          <p:nvPr/>
        </p:nvSpPr>
        <p:spPr>
          <a:xfrm>
            <a:off x="6420533" y="2221230"/>
            <a:ext cx="4274016" cy="3694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5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28 ... 60</a:t>
            </a:r>
          </a:p>
          <a:p>
            <a:pPr algn="ctr">
              <a:lnSpc>
                <a:spcPct val="150000"/>
              </a:lnSpc>
            </a:pPr>
            <a:r>
              <a:rPr lang="fr-FR" sz="54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78 … 87</a:t>
            </a:r>
          </a:p>
          <a:p>
            <a:pPr algn="ctr">
              <a:lnSpc>
                <a:spcPct val="150000"/>
              </a:lnSpc>
            </a:pPr>
            <a:r>
              <a:rPr lang="fr-FR" sz="54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76 …90 </a:t>
            </a: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633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2" grpId="0"/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EBF8F61-5D33-4334-ACC0-8E26654D2F40}"/>
              </a:ext>
            </a:extLst>
          </p:cNvPr>
          <p:cNvSpPr txBox="1"/>
          <p:nvPr/>
        </p:nvSpPr>
        <p:spPr>
          <a:xfrm>
            <a:off x="562822" y="1312489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Range ces nombres du plus petit au plus grand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0329807-3E1E-48A8-B361-DDCBF8A8E9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470447" y="252946"/>
            <a:ext cx="1843665" cy="125018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9CBABB4-0871-4247-B1D1-5B1A1FA641B9}"/>
              </a:ext>
            </a:extLst>
          </p:cNvPr>
          <p:cNvSpPr/>
          <p:nvPr/>
        </p:nvSpPr>
        <p:spPr>
          <a:xfrm>
            <a:off x="1842695" y="1910807"/>
            <a:ext cx="1124027" cy="10264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2030"/>
              </a:spcAft>
            </a:pPr>
            <a:r>
              <a:rPr lang="fr-FR" sz="6000" b="1" dirty="0">
                <a:solidFill>
                  <a:schemeClr val="accent6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78</a:t>
            </a:r>
            <a:endParaRPr lang="fr-FR" sz="3600" b="1" dirty="0">
              <a:solidFill>
                <a:schemeClr val="accent6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DC670BE-586F-421D-8DDF-C5652E29C516}"/>
              </a:ext>
            </a:extLst>
          </p:cNvPr>
          <p:cNvSpPr/>
          <p:nvPr/>
        </p:nvSpPr>
        <p:spPr>
          <a:xfrm>
            <a:off x="5625427" y="1910807"/>
            <a:ext cx="1124027" cy="10264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2030"/>
              </a:spcAft>
            </a:pPr>
            <a:r>
              <a:rPr lang="fr-FR" sz="6000" b="1" dirty="0">
                <a:solidFill>
                  <a:schemeClr val="accent6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81</a:t>
            </a:r>
            <a:endParaRPr lang="fr-FR" sz="3600" b="1" dirty="0">
              <a:solidFill>
                <a:schemeClr val="accent6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78F1E32-319D-4E1C-9C6A-D9FDB0B24B3D}"/>
              </a:ext>
            </a:extLst>
          </p:cNvPr>
          <p:cNvSpPr/>
          <p:nvPr/>
        </p:nvSpPr>
        <p:spPr>
          <a:xfrm>
            <a:off x="9103360" y="1910807"/>
            <a:ext cx="1124027" cy="10264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2030"/>
              </a:spcAft>
            </a:pPr>
            <a:r>
              <a:rPr lang="fr-FR" sz="6000" b="1" dirty="0">
                <a:solidFill>
                  <a:schemeClr val="accent6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77</a:t>
            </a:r>
            <a:endParaRPr lang="fr-FR" sz="3600" b="1" dirty="0">
              <a:solidFill>
                <a:schemeClr val="accent6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D898AA5F-21E2-4F0B-9BFB-911C9EFF3702}"/>
              </a:ext>
            </a:extLst>
          </p:cNvPr>
          <p:cNvCxnSpPr/>
          <p:nvPr/>
        </p:nvCxnSpPr>
        <p:spPr>
          <a:xfrm flipV="1">
            <a:off x="0" y="4038600"/>
            <a:ext cx="12151360" cy="3556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E9513E3B-2E2D-48B3-BA82-FFB4CF228EC2}"/>
              </a:ext>
            </a:extLst>
          </p:cNvPr>
          <p:cNvSpPr/>
          <p:nvPr/>
        </p:nvSpPr>
        <p:spPr>
          <a:xfrm>
            <a:off x="1736015" y="4149083"/>
            <a:ext cx="1124027" cy="10264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2030"/>
              </a:spcAft>
            </a:pPr>
            <a:r>
              <a:rPr lang="fr-FR" sz="6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58</a:t>
            </a:r>
            <a:endParaRPr lang="fr-FR" sz="3600" b="1" dirty="0">
              <a:solidFill>
                <a:schemeClr val="accent6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DADE2B2-BDE3-4534-8187-F0ADA5006B11}"/>
              </a:ext>
            </a:extLst>
          </p:cNvPr>
          <p:cNvSpPr/>
          <p:nvPr/>
        </p:nvSpPr>
        <p:spPr>
          <a:xfrm>
            <a:off x="5513666" y="4180733"/>
            <a:ext cx="1124027" cy="10264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2030"/>
              </a:spcAft>
            </a:pPr>
            <a:r>
              <a:rPr lang="fr-FR" sz="6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32</a:t>
            </a:r>
            <a:endParaRPr lang="fr-FR" sz="3600" b="1" dirty="0">
              <a:solidFill>
                <a:schemeClr val="accent6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7DEA6D-BA29-4EE9-8517-14D9F69BBD5D}"/>
              </a:ext>
            </a:extLst>
          </p:cNvPr>
          <p:cNvSpPr/>
          <p:nvPr/>
        </p:nvSpPr>
        <p:spPr>
          <a:xfrm>
            <a:off x="9133840" y="4183071"/>
            <a:ext cx="1124027" cy="10264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2030"/>
              </a:spcAft>
            </a:pPr>
            <a:r>
              <a:rPr lang="fr-FR" sz="6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74</a:t>
            </a:r>
            <a:endParaRPr lang="fr-FR" sz="3600" b="1" dirty="0">
              <a:solidFill>
                <a:schemeClr val="accent6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822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DE68073-906B-4755-A6CA-9C80D48F2B2B}"/>
              </a:ext>
            </a:extLst>
          </p:cNvPr>
          <p:cNvSpPr txBox="1"/>
          <p:nvPr/>
        </p:nvSpPr>
        <p:spPr>
          <a:xfrm>
            <a:off x="1171728" y="277104"/>
            <a:ext cx="10505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Ajoute 1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875B0C0-8591-4DB1-AC7B-6E6F2CC501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571479" y="152401"/>
            <a:ext cx="1548517" cy="105004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ADA9667-C06D-4831-B34B-38479CAEC75D}"/>
              </a:ext>
            </a:extLst>
          </p:cNvPr>
          <p:cNvSpPr txBox="1"/>
          <p:nvPr/>
        </p:nvSpPr>
        <p:spPr>
          <a:xfrm>
            <a:off x="962572" y="1629343"/>
            <a:ext cx="5679966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122 + 1 =</a:t>
            </a:r>
          </a:p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118 + 1 =</a:t>
            </a:r>
          </a:p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106 + 1 =</a:t>
            </a:r>
          </a:p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102 + 1 =</a:t>
            </a:r>
          </a:p>
          <a:p>
            <a:pPr algn="ctr"/>
            <a:endParaRPr lang="fr-FR" sz="72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72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7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530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5058E88-242B-4A31-AC94-F9CCADD570A7}"/>
              </a:ext>
            </a:extLst>
          </p:cNvPr>
          <p:cNvSpPr txBox="1"/>
          <p:nvPr/>
        </p:nvSpPr>
        <p:spPr>
          <a:xfrm>
            <a:off x="562822" y="1697491"/>
            <a:ext cx="11066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noProof="0" dirty="0">
                <a:latin typeface="Comic Sans MS" panose="030F0702030302020204" pitchFamily="66" charset="0"/>
                <a:cs typeface="Arial" panose="020B0604020202020204" pitchFamily="34" charset="0"/>
              </a:rPr>
              <a:t>Ecris le nombre dicté par la maitresse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289E982-CD1B-4523-827D-C1BC9F3F9C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9582633" y="577803"/>
            <a:ext cx="1833190" cy="1243082"/>
          </a:xfrm>
          <a:prstGeom prst="rect">
            <a:avLst/>
          </a:prstGeom>
        </p:spPr>
      </p:pic>
      <p:pic>
        <p:nvPicPr>
          <p:cNvPr id="18" name="Picture 2" descr="RÃ©sultat de recherche d'images pour &quot;dessin maitresse&quot;">
            <a:extLst>
              <a:ext uri="{FF2B5EF4-FFF2-40B4-BE49-F238E27FC236}">
                <a16:creationId xmlns:a16="http://schemas.microsoft.com/office/drawing/2014/main" id="{F615B27F-0208-4795-B11F-06E09F8FDB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t="529"/>
          <a:stretch/>
        </p:blipFill>
        <p:spPr bwMode="auto">
          <a:xfrm>
            <a:off x="283483" y="2424901"/>
            <a:ext cx="2051685" cy="444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3262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263197" y="560775"/>
            <a:ext cx="9665604" cy="331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Monnaie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4000" dirty="0"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81C4D2-8AEB-4A2A-9147-20F58C306818}"/>
              </a:ext>
            </a:extLst>
          </p:cNvPr>
          <p:cNvSpPr/>
          <p:nvPr/>
        </p:nvSpPr>
        <p:spPr>
          <a:xfrm>
            <a:off x="1501574" y="1563546"/>
            <a:ext cx="9188851" cy="2331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2400" dirty="0">
                <a:solidFill>
                  <a:srgbClr val="242021"/>
                </a:solidFill>
                <a:latin typeface="MyriadPro-Regular"/>
              </a:rPr>
              <a:t>O</a:t>
            </a:r>
            <a:r>
              <a:rPr lang="fr-FR" sz="2400" b="0" i="0" dirty="0">
                <a:solidFill>
                  <a:srgbClr val="242021"/>
                </a:solidFill>
                <a:effectLst/>
                <a:latin typeface="MyriadPro-Regular"/>
              </a:rPr>
              <a:t>n achète un objet à 16 € et on donne un billet de 20 €. 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2400" dirty="0">
                <a:solidFill>
                  <a:srgbClr val="242021"/>
                </a:solidFill>
                <a:latin typeface="MyriadPro-Regular"/>
              </a:rPr>
              <a:t>Combien doit-on rendre?</a:t>
            </a:r>
            <a:endParaRPr lang="fr-FR" sz="2400" b="0" i="0" dirty="0">
              <a:solidFill>
                <a:srgbClr val="242021"/>
              </a:solidFill>
              <a:effectLst/>
              <a:latin typeface="MyriadPro-Regular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2400" dirty="0">
                <a:solidFill>
                  <a:srgbClr val="242021"/>
                </a:solidFill>
                <a:latin typeface="MyriadPro-Regular"/>
              </a:rPr>
              <a:t>Prépare ta monnaie avec ton matériel.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br>
              <a:rPr lang="fr-FR" sz="1800" b="0" i="0" dirty="0">
                <a:solidFill>
                  <a:srgbClr val="242021"/>
                </a:solidFill>
                <a:effectLst/>
                <a:latin typeface="MyriadPro-Regular"/>
              </a:rPr>
            </a:br>
            <a:endParaRPr lang="fr-FR" sz="4800" dirty="0">
              <a:latin typeface="StripeFun" panose="02000500000000000000" pitchFamily="2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8135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263197" y="560775"/>
            <a:ext cx="9665604" cy="331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 err="1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Addi</a:t>
            </a: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 vitesse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4000" dirty="0"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81C4D2-8AEB-4A2A-9147-20F58C306818}"/>
              </a:ext>
            </a:extLst>
          </p:cNvPr>
          <p:cNvSpPr/>
          <p:nvPr/>
        </p:nvSpPr>
        <p:spPr>
          <a:xfrm>
            <a:off x="1501574" y="1563546"/>
            <a:ext cx="918885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br>
              <a:rPr lang="fr-FR" sz="1800" b="0" i="0" dirty="0">
                <a:solidFill>
                  <a:srgbClr val="242021"/>
                </a:solidFill>
                <a:effectLst/>
                <a:latin typeface="MyriadPro-Regular"/>
              </a:rPr>
            </a:br>
            <a:endParaRPr lang="fr-FR" sz="4800" dirty="0">
              <a:latin typeface="StripeFun" panose="02000500000000000000" pitchFamily="2" charset="0"/>
              <a:ea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2D83951-6368-4B72-BE65-EC43F51929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752679" y="2508290"/>
            <a:ext cx="5125754" cy="3304233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5D2D9E9E-4BB4-44DA-A5F7-3983581366E3}"/>
              </a:ext>
            </a:extLst>
          </p:cNvPr>
          <p:cNvSpPr/>
          <p:nvPr/>
        </p:nvSpPr>
        <p:spPr>
          <a:xfrm>
            <a:off x="9674772" y="1418897"/>
            <a:ext cx="872359" cy="77776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p20</a:t>
            </a:r>
          </a:p>
        </p:txBody>
      </p:sp>
    </p:spTree>
    <p:extLst>
      <p:ext uri="{BB962C8B-B14F-4D97-AF65-F5344CB8AC3E}">
        <p14:creationId xmlns:p14="http://schemas.microsoft.com/office/powerpoint/2010/main" val="21343225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1C3312A-577D-47C4-96CC-00E9E9C75AB1}"/>
              </a:ext>
            </a:extLst>
          </p:cNvPr>
          <p:cNvSpPr txBox="1"/>
          <p:nvPr/>
        </p:nvSpPr>
        <p:spPr>
          <a:xfrm>
            <a:off x="843039" y="1964902"/>
            <a:ext cx="10505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Comment aller de 78 à 100 ?</a:t>
            </a: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08C24A9-E66D-460A-ACE1-046FB8AEA6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535"/>
          <a:stretch/>
        </p:blipFill>
        <p:spPr>
          <a:xfrm>
            <a:off x="9708177" y="399819"/>
            <a:ext cx="1804330" cy="14124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EE463863-5DB2-4799-85F3-073C9666108F}"/>
              </a:ext>
            </a:extLst>
          </p:cNvPr>
          <p:cNvGrpSpPr/>
          <p:nvPr/>
        </p:nvGrpSpPr>
        <p:grpSpPr>
          <a:xfrm rot="21067072">
            <a:off x="1587544" y="3865177"/>
            <a:ext cx="1886985" cy="1679719"/>
            <a:chOff x="3711709" y="2463141"/>
            <a:chExt cx="4912960" cy="3295283"/>
          </a:xfrm>
        </p:grpSpPr>
        <p:sp>
          <p:nvSpPr>
            <p:cNvPr id="12" name="Trapèze 11">
              <a:extLst>
                <a:ext uri="{FF2B5EF4-FFF2-40B4-BE49-F238E27FC236}">
                  <a16:creationId xmlns:a16="http://schemas.microsoft.com/office/drawing/2014/main" id="{6B65DF35-DF7D-42EE-A86E-4B0ECDBD64C3}"/>
                </a:ext>
              </a:extLst>
            </p:cNvPr>
            <p:cNvSpPr/>
            <p:nvPr/>
          </p:nvSpPr>
          <p:spPr>
            <a:xfrm>
              <a:off x="3711709" y="5050538"/>
              <a:ext cx="4912960" cy="707886"/>
            </a:xfrm>
            <a:prstGeom prst="trapezoi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043E8-072A-448C-A0A5-FA7FC22CB071}"/>
                </a:ext>
              </a:extLst>
            </p:cNvPr>
            <p:cNvSpPr/>
            <p:nvPr/>
          </p:nvSpPr>
          <p:spPr>
            <a:xfrm>
              <a:off x="4819195" y="2463141"/>
              <a:ext cx="216568" cy="2743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32CD42C-EF2F-495C-B26A-551535A9AE79}"/>
                </a:ext>
              </a:extLst>
            </p:cNvPr>
            <p:cNvSpPr/>
            <p:nvPr/>
          </p:nvSpPr>
          <p:spPr>
            <a:xfrm>
              <a:off x="6096000" y="2463141"/>
              <a:ext cx="216568" cy="2743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4726B7B-B44E-4184-9B52-6F10B85C0D66}"/>
                </a:ext>
              </a:extLst>
            </p:cNvPr>
            <p:cNvSpPr/>
            <p:nvPr/>
          </p:nvSpPr>
          <p:spPr>
            <a:xfrm>
              <a:off x="7422967" y="2463141"/>
              <a:ext cx="216568" cy="2743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8BA4A2F-3437-473A-A817-37A31197220C}"/>
              </a:ext>
            </a:extLst>
          </p:cNvPr>
          <p:cNvGrpSpPr/>
          <p:nvPr/>
        </p:nvGrpSpPr>
        <p:grpSpPr>
          <a:xfrm rot="533137">
            <a:off x="5141335" y="4058905"/>
            <a:ext cx="1746523" cy="1711615"/>
            <a:chOff x="6748422" y="261388"/>
            <a:chExt cx="1746523" cy="1711615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531B795-4E0F-4E98-B010-AB20FDBDAE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0249" t="62094" r="50202"/>
            <a:stretch/>
          </p:blipFill>
          <p:spPr>
            <a:xfrm>
              <a:off x="8215400" y="261388"/>
              <a:ext cx="279545" cy="1648769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677F00F5-D056-494E-B90E-9352376EE6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0249" t="62094" r="50202"/>
            <a:stretch/>
          </p:blipFill>
          <p:spPr>
            <a:xfrm rot="21023408">
              <a:off x="6969491" y="314038"/>
              <a:ext cx="286213" cy="1648769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12490500-815E-4C68-91C3-EA4D84F0F5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0249" t="62094" r="50202"/>
            <a:stretch/>
          </p:blipFill>
          <p:spPr>
            <a:xfrm rot="869259">
              <a:off x="7023339" y="324234"/>
              <a:ext cx="286213" cy="1648769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53A5EA4-857F-4E98-A9B5-0B1CFA3CAF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0249" t="62094" r="50202"/>
            <a:stretch/>
          </p:blipFill>
          <p:spPr>
            <a:xfrm rot="960560">
              <a:off x="7833610" y="284415"/>
              <a:ext cx="286213" cy="1648769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378C1FE-05DA-4956-90C9-B1A1E48969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0249" t="62094" r="50202"/>
            <a:stretch/>
          </p:blipFill>
          <p:spPr>
            <a:xfrm rot="20654646">
              <a:off x="7530523" y="276530"/>
              <a:ext cx="286213" cy="1648769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88E56F8B-3E30-4D25-BBD6-3FEC05EC79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6402" t="84107" r="69629" b="6582"/>
            <a:stretch/>
          </p:blipFill>
          <p:spPr>
            <a:xfrm rot="20941867">
              <a:off x="6748422" y="915469"/>
              <a:ext cx="393388" cy="400050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FFC34BB-9EB5-42A6-86B6-7C22284DE7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6402" t="84107" r="69629" b="6582"/>
            <a:stretch/>
          </p:blipFill>
          <p:spPr>
            <a:xfrm rot="20941867">
              <a:off x="7537356" y="1383063"/>
              <a:ext cx="393388" cy="400050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3862380-3C48-4AAA-853F-D4BEF92385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6402" t="84107" r="69629" b="6582"/>
            <a:stretch/>
          </p:blipFill>
          <p:spPr>
            <a:xfrm rot="1127092">
              <a:off x="7688451" y="409576"/>
              <a:ext cx="393388" cy="400050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69BBE3A1-A1FA-45C6-8F98-C337EF1871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6402" t="84107" r="69629" b="6582"/>
            <a:stretch/>
          </p:blipFill>
          <p:spPr>
            <a:xfrm rot="1127092">
              <a:off x="8043342" y="1216892"/>
              <a:ext cx="393388" cy="400050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F89D93DD-E25A-4C49-A594-BF31618493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6402" t="84107" r="69629" b="6582"/>
            <a:stretch/>
          </p:blipFill>
          <p:spPr>
            <a:xfrm rot="1127092">
              <a:off x="7338741" y="945013"/>
              <a:ext cx="393388" cy="400050"/>
            </a:xfrm>
            <a:prstGeom prst="rect">
              <a:avLst/>
            </a:prstGeom>
          </p:spPr>
        </p:pic>
      </p:grp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2861A8EE-60D5-41F2-AFC3-E1100C5A5608}"/>
              </a:ext>
            </a:extLst>
          </p:cNvPr>
          <p:cNvSpPr/>
          <p:nvPr/>
        </p:nvSpPr>
        <p:spPr>
          <a:xfrm rot="21010603">
            <a:off x="2242982" y="4908494"/>
            <a:ext cx="720000" cy="242878"/>
          </a:xfrm>
          <a:prstGeom prst="roundRect">
            <a:avLst>
              <a:gd name="adj" fmla="val 49261"/>
            </a:avLst>
          </a:prstGeom>
          <a:solidFill>
            <a:srgbClr val="00FF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14A96630-3462-4146-9130-87DFEB5D7D75}"/>
              </a:ext>
            </a:extLst>
          </p:cNvPr>
          <p:cNvSpPr/>
          <p:nvPr/>
        </p:nvSpPr>
        <p:spPr>
          <a:xfrm rot="21010603">
            <a:off x="2202973" y="4652182"/>
            <a:ext cx="720000" cy="242878"/>
          </a:xfrm>
          <a:prstGeom prst="roundRect">
            <a:avLst>
              <a:gd name="adj" fmla="val 49261"/>
            </a:avLst>
          </a:prstGeom>
          <a:solidFill>
            <a:srgbClr val="00FF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8848C3D0-20BD-4B7B-A69D-C7417287D7F4}"/>
              </a:ext>
            </a:extLst>
          </p:cNvPr>
          <p:cNvSpPr/>
          <p:nvPr/>
        </p:nvSpPr>
        <p:spPr>
          <a:xfrm>
            <a:off x="600097" y="4589477"/>
            <a:ext cx="720000" cy="242878"/>
          </a:xfrm>
          <a:prstGeom prst="roundRect">
            <a:avLst>
              <a:gd name="adj" fmla="val 49261"/>
            </a:avLst>
          </a:prstGeom>
          <a:solidFill>
            <a:srgbClr val="00FF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B0EEB160-1CDC-4CF6-B5B1-E174F6FA255E}"/>
              </a:ext>
            </a:extLst>
          </p:cNvPr>
          <p:cNvSpPr/>
          <p:nvPr/>
        </p:nvSpPr>
        <p:spPr>
          <a:xfrm rot="21010603">
            <a:off x="752497" y="4741877"/>
            <a:ext cx="720000" cy="242878"/>
          </a:xfrm>
          <a:prstGeom prst="roundRect">
            <a:avLst>
              <a:gd name="adj" fmla="val 49261"/>
            </a:avLst>
          </a:prstGeom>
          <a:solidFill>
            <a:srgbClr val="00FF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6466A30C-EAA8-4E01-AF1B-903481ABBF5E}"/>
              </a:ext>
            </a:extLst>
          </p:cNvPr>
          <p:cNvSpPr/>
          <p:nvPr/>
        </p:nvSpPr>
        <p:spPr>
          <a:xfrm rot="442598">
            <a:off x="904897" y="4894277"/>
            <a:ext cx="720000" cy="242878"/>
          </a:xfrm>
          <a:prstGeom prst="roundRect">
            <a:avLst>
              <a:gd name="adj" fmla="val 49261"/>
            </a:avLst>
          </a:prstGeom>
          <a:solidFill>
            <a:srgbClr val="00FF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2271595-9592-46AC-B5DC-93375A1391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824057">
            <a:off x="5940532" y="4611915"/>
            <a:ext cx="6280586" cy="457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831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1C3312A-577D-47C4-96CC-00E9E9C75AB1}"/>
              </a:ext>
            </a:extLst>
          </p:cNvPr>
          <p:cNvSpPr txBox="1"/>
          <p:nvPr/>
        </p:nvSpPr>
        <p:spPr>
          <a:xfrm>
            <a:off x="833251" y="976719"/>
            <a:ext cx="1050592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Choisis la méthode de ton choix pour trouver:</a:t>
            </a:r>
          </a:p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81 + ... = 100</a:t>
            </a:r>
          </a:p>
          <a:p>
            <a:pPr algn="ctr"/>
            <a:endParaRPr lang="fr-FR" altLang="fr-FR" sz="40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94 + ... = 100</a:t>
            </a:r>
          </a:p>
          <a:p>
            <a:pPr algn="ctr"/>
            <a:endParaRPr lang="fr-FR" altLang="fr-FR" sz="40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08C24A9-E66D-460A-ACE1-046FB8AEA6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535" b="21237"/>
          <a:stretch/>
        </p:blipFill>
        <p:spPr>
          <a:xfrm>
            <a:off x="10443410" y="61884"/>
            <a:ext cx="1748907" cy="107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51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5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4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6983FD9-3DAB-49FD-AF1D-CACC2765B906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372474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fr-FR" sz="13800" dirty="0">
              <a:latin typeface="KG Turning Table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1914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181449" y="972207"/>
            <a:ext cx="8470232" cy="368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Pars de 50 et recule de 1.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118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0329807-3E1E-48A8-B361-DDCBF8A8E9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177116" y="72234"/>
            <a:ext cx="1843665" cy="125018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CC224AC-A6E1-4851-BF95-A5D7A0410620}"/>
              </a:ext>
            </a:extLst>
          </p:cNvPr>
          <p:cNvSpPr txBox="1"/>
          <p:nvPr/>
        </p:nvSpPr>
        <p:spPr>
          <a:xfrm>
            <a:off x="-51207" y="1517181"/>
            <a:ext cx="7857433" cy="5509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8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Douze :</a:t>
            </a:r>
          </a:p>
          <a:p>
            <a:pPr algn="ctr">
              <a:lnSpc>
                <a:spcPct val="150000"/>
              </a:lnSpc>
            </a:pPr>
            <a:r>
              <a:rPr lang="fr-FR" altLang="fr-FR" sz="48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Quatorze :</a:t>
            </a:r>
          </a:p>
          <a:p>
            <a:pPr algn="ctr">
              <a:lnSpc>
                <a:spcPct val="150000"/>
              </a:lnSpc>
            </a:pPr>
            <a:r>
              <a:rPr lang="fr-FR" altLang="fr-FR" sz="48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Quinze :</a:t>
            </a:r>
          </a:p>
          <a:p>
            <a:pPr algn="ctr">
              <a:lnSpc>
                <a:spcPct val="150000"/>
              </a:lnSpc>
            </a:pPr>
            <a:r>
              <a:rPr lang="fr-FR" altLang="fr-FR" sz="48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Treize : </a:t>
            </a:r>
          </a:p>
          <a:p>
            <a:pPr algn="ctr">
              <a:lnSpc>
                <a:spcPct val="150000"/>
              </a:lnSpc>
            </a:pPr>
            <a:endParaRPr lang="fr-FR" sz="4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8C94316-C668-4552-BA38-5D516625A8C4}"/>
              </a:ext>
            </a:extLst>
          </p:cNvPr>
          <p:cNvSpPr txBox="1"/>
          <p:nvPr/>
        </p:nvSpPr>
        <p:spPr>
          <a:xfrm>
            <a:off x="247756" y="700117"/>
            <a:ext cx="110663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noProof="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Ecris sur l’ardoise en chiffres :</a:t>
            </a:r>
          </a:p>
        </p:txBody>
      </p:sp>
    </p:spTree>
    <p:extLst>
      <p:ext uri="{BB962C8B-B14F-4D97-AF65-F5344CB8AC3E}">
        <p14:creationId xmlns:p14="http://schemas.microsoft.com/office/powerpoint/2010/main" val="2308012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DE68073-906B-4755-A6CA-9C80D48F2B2B}"/>
              </a:ext>
            </a:extLst>
          </p:cNvPr>
          <p:cNvSpPr txBox="1"/>
          <p:nvPr/>
        </p:nvSpPr>
        <p:spPr>
          <a:xfrm>
            <a:off x="1171728" y="277104"/>
            <a:ext cx="10505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Ajoute 1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875B0C0-8591-4DB1-AC7B-6E6F2CC501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571479" y="152401"/>
            <a:ext cx="1548517" cy="105004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ADA9667-C06D-4831-B34B-38479CAEC75D}"/>
              </a:ext>
            </a:extLst>
          </p:cNvPr>
          <p:cNvSpPr txBox="1"/>
          <p:nvPr/>
        </p:nvSpPr>
        <p:spPr>
          <a:xfrm>
            <a:off x="962572" y="1629343"/>
            <a:ext cx="5679966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126 + 1 =</a:t>
            </a:r>
          </a:p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124 + 1 =</a:t>
            </a:r>
          </a:p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123 + 1 =</a:t>
            </a:r>
          </a:p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107 + 1 =</a:t>
            </a:r>
          </a:p>
          <a:p>
            <a:pPr algn="ctr"/>
            <a:endParaRPr lang="fr-FR" sz="72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72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7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390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C37213-98A6-4EB7-8DA4-E4E26ECA8C15}"/>
              </a:ext>
            </a:extLst>
          </p:cNvPr>
          <p:cNvSpPr/>
          <p:nvPr/>
        </p:nvSpPr>
        <p:spPr>
          <a:xfrm>
            <a:off x="7119649" y="3973748"/>
            <a:ext cx="2929226" cy="888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B101421-66BA-4D7E-BDBC-8158E83DF6B0}"/>
              </a:ext>
            </a:extLst>
          </p:cNvPr>
          <p:cNvSpPr txBox="1"/>
          <p:nvPr/>
        </p:nvSpPr>
        <p:spPr>
          <a:xfrm>
            <a:off x="1852735" y="618749"/>
            <a:ext cx="93446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2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Observe ces objets</a:t>
            </a:r>
          </a:p>
          <a:p>
            <a:pPr algn="ctr"/>
            <a:r>
              <a:rPr lang="fr-FR" altLang="fr-FR" sz="2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Ensemble, vous allez devoir compter combien il y en a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0A2660F2-A8B2-499A-91CC-2FD133B8BF80}"/>
              </a:ext>
            </a:extLst>
          </p:cNvPr>
          <p:cNvSpPr txBox="1"/>
          <p:nvPr/>
        </p:nvSpPr>
        <p:spPr>
          <a:xfrm>
            <a:off x="1852735" y="5885308"/>
            <a:ext cx="93446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Organisez-vous !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D81CFE7-9995-4853-8A27-13DCB0A601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048875" y="129717"/>
            <a:ext cx="2036298" cy="138080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35E783E-C778-4329-B36A-2455771F6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278" y="1480255"/>
            <a:ext cx="4221162" cy="4221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A8774D6-A656-4F2E-A6AE-1827164A4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81623">
            <a:off x="9112254" y="1897052"/>
            <a:ext cx="1380809" cy="1380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EB23ABCA-AE96-4856-BA59-784110620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62574">
            <a:off x="9931932" y="3448868"/>
            <a:ext cx="1757363" cy="1757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512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4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5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2112983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181449" y="972207"/>
            <a:ext cx="8470232" cy="368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Pars de 80 et recule de 1.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7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0329807-3E1E-48A8-B361-DDCBF8A8E9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177116" y="72234"/>
            <a:ext cx="1843665" cy="125018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CC224AC-A6E1-4851-BF95-A5D7A0410620}"/>
              </a:ext>
            </a:extLst>
          </p:cNvPr>
          <p:cNvSpPr txBox="1"/>
          <p:nvPr/>
        </p:nvSpPr>
        <p:spPr>
          <a:xfrm>
            <a:off x="-51207" y="1517181"/>
            <a:ext cx="7857433" cy="5509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8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quinze :</a:t>
            </a:r>
          </a:p>
          <a:p>
            <a:pPr algn="ctr">
              <a:lnSpc>
                <a:spcPct val="150000"/>
              </a:lnSpc>
            </a:pPr>
            <a:r>
              <a:rPr lang="fr-FR" altLang="fr-FR" sz="48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Quatorze :</a:t>
            </a:r>
          </a:p>
          <a:p>
            <a:pPr algn="ctr">
              <a:lnSpc>
                <a:spcPct val="150000"/>
              </a:lnSpc>
            </a:pPr>
            <a:r>
              <a:rPr lang="fr-FR" altLang="fr-FR" sz="48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douze :</a:t>
            </a:r>
          </a:p>
          <a:p>
            <a:pPr algn="ctr">
              <a:lnSpc>
                <a:spcPct val="150000"/>
              </a:lnSpc>
            </a:pPr>
            <a:r>
              <a:rPr lang="fr-FR" altLang="fr-FR" sz="48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Dix-huit : </a:t>
            </a:r>
          </a:p>
          <a:p>
            <a:pPr algn="ctr">
              <a:lnSpc>
                <a:spcPct val="150000"/>
              </a:lnSpc>
            </a:pPr>
            <a:endParaRPr lang="fr-FR" sz="48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8C94316-C668-4552-BA38-5D516625A8C4}"/>
              </a:ext>
            </a:extLst>
          </p:cNvPr>
          <p:cNvSpPr txBox="1"/>
          <p:nvPr/>
        </p:nvSpPr>
        <p:spPr>
          <a:xfrm>
            <a:off x="247756" y="700117"/>
            <a:ext cx="110663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noProof="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Ecris sur l’ardoise en chiffres :</a:t>
            </a:r>
          </a:p>
        </p:txBody>
      </p:sp>
    </p:spTree>
    <p:extLst>
      <p:ext uri="{BB962C8B-B14F-4D97-AF65-F5344CB8AC3E}">
        <p14:creationId xmlns:p14="http://schemas.microsoft.com/office/powerpoint/2010/main" val="1235732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DE68073-906B-4755-A6CA-9C80D48F2B2B}"/>
              </a:ext>
            </a:extLst>
          </p:cNvPr>
          <p:cNvSpPr txBox="1"/>
          <p:nvPr/>
        </p:nvSpPr>
        <p:spPr>
          <a:xfrm>
            <a:off x="1171728" y="277104"/>
            <a:ext cx="10505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Ajoute 2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875B0C0-8591-4DB1-AC7B-6E6F2CC501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571479" y="152401"/>
            <a:ext cx="1548517" cy="105004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ADA9667-C06D-4831-B34B-38479CAEC75D}"/>
              </a:ext>
            </a:extLst>
          </p:cNvPr>
          <p:cNvSpPr txBox="1"/>
          <p:nvPr/>
        </p:nvSpPr>
        <p:spPr>
          <a:xfrm>
            <a:off x="962572" y="1629343"/>
            <a:ext cx="5679966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126 + 2 =</a:t>
            </a:r>
          </a:p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124 + 2 =</a:t>
            </a:r>
          </a:p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120 + 2 =</a:t>
            </a:r>
          </a:p>
          <a:p>
            <a:pPr algn="ctr"/>
            <a:r>
              <a:rPr lang="fr-FR" sz="72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107 + 2 =</a:t>
            </a:r>
          </a:p>
          <a:p>
            <a:pPr algn="ctr"/>
            <a:endParaRPr lang="fr-FR" sz="72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72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endParaRPr lang="fr-FR" sz="72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694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C37213-98A6-4EB7-8DA4-E4E26ECA8C15}"/>
              </a:ext>
            </a:extLst>
          </p:cNvPr>
          <p:cNvSpPr/>
          <p:nvPr/>
        </p:nvSpPr>
        <p:spPr>
          <a:xfrm>
            <a:off x="7119649" y="3973748"/>
            <a:ext cx="2929226" cy="888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7E0F38-F7D2-49CD-84FC-B7527F41CB03}"/>
              </a:ext>
            </a:extLst>
          </p:cNvPr>
          <p:cNvSpPr/>
          <p:nvPr/>
        </p:nvSpPr>
        <p:spPr>
          <a:xfrm>
            <a:off x="1603558" y="817363"/>
            <a:ext cx="9665604" cy="1792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Jeu de la marchande</a:t>
            </a:r>
          </a:p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endParaRPr lang="fr-FR" sz="54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2050" name="Picture 2" descr="MHM CP : Jeux du bus et de la marchande - En classe Pascale !">
            <a:extLst>
              <a:ext uri="{FF2B5EF4-FFF2-40B4-BE49-F238E27FC236}">
                <a16:creationId xmlns:a16="http://schemas.microsoft.com/office/drawing/2014/main" id="{CCD16812-F368-4926-AC28-5C1764DA5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935" y="2610161"/>
            <a:ext cx="4260850" cy="3182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97233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5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6</a:t>
            </a:r>
          </a:p>
        </p:txBody>
      </p:sp>
    </p:spTree>
    <p:extLst>
      <p:ext uri="{BB962C8B-B14F-4D97-AF65-F5344CB8AC3E}">
        <p14:creationId xmlns:p14="http://schemas.microsoft.com/office/powerpoint/2010/main" val="3298777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1480409" y="2564828"/>
            <a:ext cx="8470232" cy="368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EVALUATION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156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465255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FF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Calcul mental</a:t>
            </a:r>
            <a:endParaRPr lang="fr-FR" sz="1600" dirty="0">
              <a:solidFill>
                <a:srgbClr val="00FF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BDD6BA-34D3-41E9-B889-3DC87EE834CD}"/>
              </a:ext>
            </a:extLst>
          </p:cNvPr>
          <p:cNvSpPr/>
          <p:nvPr/>
        </p:nvSpPr>
        <p:spPr>
          <a:xfrm>
            <a:off x="1415598" y="381000"/>
            <a:ext cx="96656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spcBef>
                <a:spcPts val="30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fr-FR" sz="5400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Ecris les nombres dictés par la maitresse</a:t>
            </a:r>
            <a:endParaRPr lang="fr-FR" sz="4000" dirty="0"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EBCC291-52E8-4248-B231-55234201D4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535"/>
          <a:stretch/>
        </p:blipFill>
        <p:spPr>
          <a:xfrm>
            <a:off x="10179037" y="1277399"/>
            <a:ext cx="1804330" cy="14124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02E68B9-FB99-4B7E-936E-D7585003E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417" y="3311366"/>
            <a:ext cx="10989965" cy="2039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6826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3899144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Problème</a:t>
            </a:r>
            <a:endParaRPr lang="fr-FR" sz="1600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DE68073-906B-4755-A6CA-9C80D48F2B2B}"/>
              </a:ext>
            </a:extLst>
          </p:cNvPr>
          <p:cNvSpPr txBox="1"/>
          <p:nvPr/>
        </p:nvSpPr>
        <p:spPr>
          <a:xfrm>
            <a:off x="1247928" y="790523"/>
            <a:ext cx="105059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Compte le nombre d’objets</a:t>
            </a:r>
          </a:p>
          <a:p>
            <a:pPr algn="ctr"/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en faisant des paquets de 10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F83D64-445B-4B10-9DA1-B00B063FD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88" y="2282991"/>
            <a:ext cx="6486516" cy="3495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988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545332A-03B0-420D-BDB3-3ACF56802109}"/>
              </a:ext>
            </a:extLst>
          </p:cNvPr>
          <p:cNvSpPr txBox="1"/>
          <p:nvPr/>
        </p:nvSpPr>
        <p:spPr>
          <a:xfrm>
            <a:off x="3077527" y="284281"/>
            <a:ext cx="10505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Géométrie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5529C92-EC0A-4D5B-9075-BC3DD77A22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0856" y="1466823"/>
            <a:ext cx="6110288" cy="392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127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6E15B6B-FB38-4495-B704-7BC594540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545332A-03B0-420D-BDB3-3ACF56802109}"/>
              </a:ext>
            </a:extLst>
          </p:cNvPr>
          <p:cNvSpPr txBox="1"/>
          <p:nvPr/>
        </p:nvSpPr>
        <p:spPr>
          <a:xfrm>
            <a:off x="3077527" y="284281"/>
            <a:ext cx="10505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Géométrie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2338FDD-61A8-4A2E-82B3-27AF088AF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399" y="896089"/>
            <a:ext cx="5652837" cy="5677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738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53602-2FB3-41C5-8BFE-6B6D989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474" y="1"/>
            <a:ext cx="12372474" cy="6858000"/>
          </a:xfrm>
        </p:spPr>
        <p:txBody>
          <a:bodyPr>
            <a:normAutofit/>
          </a:bodyPr>
          <a:lstStyle/>
          <a:p>
            <a:pPr algn="ctr"/>
            <a:r>
              <a:rPr lang="fr-FR" sz="13800" dirty="0">
                <a:latin typeface="Comic Sans MS" panose="030F0702030302020204" pitchFamily="66" charset="0"/>
              </a:rPr>
              <a:t>Module 5</a:t>
            </a:r>
            <a:br>
              <a:rPr lang="fr-FR" sz="13800" dirty="0">
                <a:latin typeface="Comic Sans MS" panose="030F0702030302020204" pitchFamily="66" charset="0"/>
              </a:rPr>
            </a:br>
            <a:br>
              <a:rPr lang="fr-FR" sz="13800" dirty="0">
                <a:latin typeface="Comic Sans MS" panose="030F0702030302020204" pitchFamily="66" charset="0"/>
              </a:rPr>
            </a:br>
            <a:r>
              <a:rPr lang="fr-FR" sz="13800" dirty="0">
                <a:latin typeface="Comic Sans MS" panose="030F0702030302020204" pitchFamily="66" charset="0"/>
              </a:rPr>
              <a:t>séance 7</a:t>
            </a:r>
          </a:p>
        </p:txBody>
      </p:sp>
    </p:spTree>
    <p:extLst>
      <p:ext uri="{BB962C8B-B14F-4D97-AF65-F5344CB8AC3E}">
        <p14:creationId xmlns:p14="http://schemas.microsoft.com/office/powerpoint/2010/main" val="86680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420BDA4-EBDB-41AD-8027-6E16990A6D7B}"/>
              </a:ext>
            </a:extLst>
          </p:cNvPr>
          <p:cNvSpPr txBox="1"/>
          <p:nvPr/>
        </p:nvSpPr>
        <p:spPr>
          <a:xfrm>
            <a:off x="785442" y="1003464"/>
            <a:ext cx="10343904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Ecris </a:t>
            </a:r>
            <a:r>
              <a:rPr lang="fr-FR" altLang="fr-FR" sz="4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 lettres </a:t>
            </a: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les nombres suivants :</a:t>
            </a: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AB05B30-D266-4CEA-9ABD-5C3CEC8E44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256" t="17227" r="58238" b="62307"/>
          <a:stretch/>
        </p:blipFill>
        <p:spPr>
          <a:xfrm>
            <a:off x="10012278" y="79444"/>
            <a:ext cx="1843665" cy="125018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7C6C1C2-6449-4A24-93EA-58514C2E177C}"/>
              </a:ext>
            </a:extLst>
          </p:cNvPr>
          <p:cNvSpPr txBox="1"/>
          <p:nvPr/>
        </p:nvSpPr>
        <p:spPr>
          <a:xfrm>
            <a:off x="667406" y="1917047"/>
            <a:ext cx="2965142" cy="4606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33 :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61</a:t>
            </a: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:</a:t>
            </a:r>
          </a:p>
          <a:p>
            <a:pPr algn="ctr">
              <a:lnSpc>
                <a:spcPct val="150000"/>
              </a:lnSpc>
            </a:pPr>
            <a:endParaRPr lang="fr-FR" sz="4000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15 :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D311757-4585-42B8-AD94-8055821F2644}"/>
              </a:ext>
            </a:extLst>
          </p:cNvPr>
          <p:cNvSpPr txBox="1"/>
          <p:nvPr/>
        </p:nvSpPr>
        <p:spPr>
          <a:xfrm>
            <a:off x="6400799" y="1832965"/>
            <a:ext cx="2965142" cy="4606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12 :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79</a:t>
            </a:r>
            <a:r>
              <a:rPr lang="fr-FR" sz="4000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:</a:t>
            </a:r>
          </a:p>
          <a:p>
            <a:pPr algn="ctr">
              <a:lnSpc>
                <a:spcPct val="150000"/>
              </a:lnSpc>
            </a:pPr>
            <a:endParaRPr lang="fr-FR" sz="4000" b="1" dirty="0">
              <a:solidFill>
                <a:schemeClr val="accent6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chemeClr val="accent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92:</a:t>
            </a:r>
          </a:p>
        </p:txBody>
      </p:sp>
    </p:spTree>
    <p:extLst>
      <p:ext uri="{BB962C8B-B14F-4D97-AF65-F5344CB8AC3E}">
        <p14:creationId xmlns:p14="http://schemas.microsoft.com/office/powerpoint/2010/main" val="226035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243325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Jeu des formes</a:t>
            </a:r>
            <a:endParaRPr lang="fr-FR" altLang="fr-FR" sz="72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B2BE7-8322-49EF-AD39-A51E50AECAFE}"/>
              </a:ext>
            </a:extLst>
          </p:cNvPr>
          <p:cNvSpPr/>
          <p:nvPr/>
        </p:nvSpPr>
        <p:spPr>
          <a:xfrm>
            <a:off x="8997950" y="3498850"/>
            <a:ext cx="126365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8DE35-90F2-4882-A80E-AE32938192FE}"/>
              </a:ext>
            </a:extLst>
          </p:cNvPr>
          <p:cNvSpPr/>
          <p:nvPr/>
        </p:nvSpPr>
        <p:spPr>
          <a:xfrm>
            <a:off x="9966325" y="3685087"/>
            <a:ext cx="1263650" cy="1179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027936E-EAE7-4876-9319-CCBBB5A013A4}"/>
              </a:ext>
            </a:extLst>
          </p:cNvPr>
          <p:cNvSpPr txBox="1"/>
          <p:nvPr/>
        </p:nvSpPr>
        <p:spPr>
          <a:xfrm>
            <a:off x="2102892" y="819862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Combien de carrés ?</a:t>
            </a:r>
            <a:endParaRPr lang="fr-FR" altLang="fr-FR" sz="72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B9867A7-58EF-4914-A41D-428E7B3997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5412" y="1870855"/>
            <a:ext cx="4645192" cy="462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12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57">
            <a:extLst>
              <a:ext uri="{FF2B5EF4-FFF2-40B4-BE49-F238E27FC236}">
                <a16:creationId xmlns:a16="http://schemas.microsoft.com/office/drawing/2014/main" id="{26417220-6968-4333-8C81-04D7050ED351}"/>
              </a:ext>
            </a:extLst>
          </p:cNvPr>
          <p:cNvGrpSpPr/>
          <p:nvPr/>
        </p:nvGrpSpPr>
        <p:grpSpPr>
          <a:xfrm>
            <a:off x="0" y="0"/>
            <a:ext cx="2051685" cy="1764030"/>
            <a:chOff x="0" y="0"/>
            <a:chExt cx="2052011" cy="1764030"/>
          </a:xfrm>
        </p:grpSpPr>
        <p:sp>
          <p:nvSpPr>
            <p:cNvPr id="5" name="Shape 19">
              <a:extLst>
                <a:ext uri="{FF2B5EF4-FFF2-40B4-BE49-F238E27FC236}">
                  <a16:creationId xmlns:a16="http://schemas.microsoft.com/office/drawing/2014/main" id="{063454B0-FD45-4DE7-A26F-DDBF3CF65943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0" y="0"/>
                  </a:moveTo>
                  <a:lnTo>
                    <a:pt x="2052011" y="0"/>
                  </a:lnTo>
                  <a:lnTo>
                    <a:pt x="0" y="176403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CC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Shape 21">
              <a:extLst>
                <a:ext uri="{FF2B5EF4-FFF2-40B4-BE49-F238E27FC236}">
                  <a16:creationId xmlns:a16="http://schemas.microsoft.com/office/drawing/2014/main" id="{6EDC8468-82B5-43A9-9FEE-B2AD1D0536A1}"/>
                </a:ext>
              </a:extLst>
            </p:cNvPr>
            <p:cNvSpPr/>
            <p:nvPr/>
          </p:nvSpPr>
          <p:spPr>
            <a:xfrm>
              <a:off x="0" y="0"/>
              <a:ext cx="2052011" cy="1764030"/>
            </a:xfrm>
            <a:custGeom>
              <a:avLst/>
              <a:gdLst/>
              <a:ahLst/>
              <a:cxnLst/>
              <a:rect l="0" t="0" r="0" b="0"/>
              <a:pathLst>
                <a:path w="2052011" h="1764030">
                  <a:moveTo>
                    <a:pt x="2052011" y="0"/>
                  </a:moveTo>
                  <a:lnTo>
                    <a:pt x="0" y="0"/>
                  </a:lnTo>
                  <a:lnTo>
                    <a:pt x="0" y="1764030"/>
                  </a:lnTo>
                  <a:close/>
                </a:path>
              </a:pathLst>
            </a:custGeom>
            <a:ln w="19050" cap="rnd">
              <a:round/>
            </a:ln>
          </p:spPr>
          <p:style>
            <a:lnRef idx="1">
              <a:srgbClr val="FFCC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36659207-B612-4B49-9EE8-17515544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172CDB79-388E-46F8-9041-A24B98DC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4EBD6E-C682-484C-B897-04E05BA89234}"/>
              </a:ext>
            </a:extLst>
          </p:cNvPr>
          <p:cNvSpPr/>
          <p:nvPr/>
        </p:nvSpPr>
        <p:spPr>
          <a:xfrm>
            <a:off x="-51207" y="61883"/>
            <a:ext cx="6157776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FFCC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Activités ritualisées </a:t>
            </a:r>
            <a:endParaRPr lang="fr-FR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CEC2DF-1386-4707-8903-C6E1BA48B3DE}"/>
              </a:ext>
            </a:extLst>
          </p:cNvPr>
          <p:cNvSpPr txBox="1"/>
          <p:nvPr/>
        </p:nvSpPr>
        <p:spPr>
          <a:xfrm>
            <a:off x="2013284" y="243325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Jeu des formes</a:t>
            </a:r>
            <a:endParaRPr lang="fr-FR" altLang="fr-FR" sz="72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027936E-EAE7-4876-9319-CCBBB5A013A4}"/>
              </a:ext>
            </a:extLst>
          </p:cNvPr>
          <p:cNvSpPr txBox="1"/>
          <p:nvPr/>
        </p:nvSpPr>
        <p:spPr>
          <a:xfrm>
            <a:off x="2102892" y="819862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CORRECTION</a:t>
            </a:r>
            <a:endParaRPr lang="fr-FR" altLang="fr-FR" sz="72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B9867A7-58EF-4914-A41D-428E7B3997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5904" y="2142560"/>
            <a:ext cx="2581486" cy="257288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E0A5F44-4B32-4EE9-803D-E75839689EBF}"/>
              </a:ext>
            </a:extLst>
          </p:cNvPr>
          <p:cNvSpPr/>
          <p:nvPr/>
        </p:nvSpPr>
        <p:spPr>
          <a:xfrm>
            <a:off x="2353578" y="2238620"/>
            <a:ext cx="2412000" cy="2380759"/>
          </a:xfrm>
          <a:prstGeom prst="rect">
            <a:avLst/>
          </a:prstGeom>
          <a:solidFill>
            <a:srgbClr val="4472C4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D3722C2-7DAE-4EB2-B2EF-38FF5A2CE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1106" y="2165837"/>
            <a:ext cx="2581486" cy="257288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F56BACC-9662-429D-A73C-8709E126FB15}"/>
              </a:ext>
            </a:extLst>
          </p:cNvPr>
          <p:cNvSpPr/>
          <p:nvPr/>
        </p:nvSpPr>
        <p:spPr>
          <a:xfrm>
            <a:off x="5038780" y="2261897"/>
            <a:ext cx="1226430" cy="1212955"/>
          </a:xfrm>
          <a:prstGeom prst="rect">
            <a:avLst/>
          </a:prstGeom>
          <a:solidFill>
            <a:srgbClr val="4472C4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8AC374-88BE-4854-A5A8-F75FD4F53B72}"/>
              </a:ext>
            </a:extLst>
          </p:cNvPr>
          <p:cNvSpPr/>
          <p:nvPr/>
        </p:nvSpPr>
        <p:spPr>
          <a:xfrm>
            <a:off x="6239810" y="2250014"/>
            <a:ext cx="1226430" cy="1212955"/>
          </a:xfrm>
          <a:prstGeom prst="rect">
            <a:avLst/>
          </a:prstGeom>
          <a:solidFill>
            <a:srgbClr val="FF000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2B7F976-8B93-4C45-A836-2C54D089649D}"/>
              </a:ext>
            </a:extLst>
          </p:cNvPr>
          <p:cNvSpPr/>
          <p:nvPr/>
        </p:nvSpPr>
        <p:spPr>
          <a:xfrm>
            <a:off x="6241849" y="3452277"/>
            <a:ext cx="1226430" cy="1212955"/>
          </a:xfrm>
          <a:prstGeom prst="rect">
            <a:avLst/>
          </a:prstGeom>
          <a:solidFill>
            <a:srgbClr val="FFFF0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15C1E38-F566-43E2-B64D-20275F23B43E}"/>
              </a:ext>
            </a:extLst>
          </p:cNvPr>
          <p:cNvSpPr/>
          <p:nvPr/>
        </p:nvSpPr>
        <p:spPr>
          <a:xfrm>
            <a:off x="5038780" y="3452277"/>
            <a:ext cx="1226430" cy="1212955"/>
          </a:xfrm>
          <a:prstGeom prst="rect">
            <a:avLst/>
          </a:prstGeom>
          <a:solidFill>
            <a:schemeClr val="accent6">
              <a:alpha val="50196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DA4E2B6-A551-4BCA-A092-381CD624F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6636" y="2165837"/>
            <a:ext cx="2581486" cy="2572881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816BBAB-BC27-4734-BA86-CDC93B71832D}"/>
              </a:ext>
            </a:extLst>
          </p:cNvPr>
          <p:cNvSpPr/>
          <p:nvPr/>
        </p:nvSpPr>
        <p:spPr>
          <a:xfrm>
            <a:off x="9157379" y="4084452"/>
            <a:ext cx="642230" cy="580780"/>
          </a:xfrm>
          <a:prstGeom prst="rect">
            <a:avLst/>
          </a:prstGeom>
          <a:solidFill>
            <a:srgbClr val="FFFF0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838CA4B-A0E8-430E-9EE4-DE6A992B8EF8}"/>
              </a:ext>
            </a:extLst>
          </p:cNvPr>
          <p:cNvSpPr/>
          <p:nvPr/>
        </p:nvSpPr>
        <p:spPr>
          <a:xfrm>
            <a:off x="8538510" y="4084452"/>
            <a:ext cx="642230" cy="580780"/>
          </a:xfrm>
          <a:prstGeom prst="rect">
            <a:avLst/>
          </a:prstGeom>
          <a:solidFill>
            <a:schemeClr val="accent6">
              <a:alpha val="50196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A8FF6A6-5075-4751-9431-584BB7845532}"/>
              </a:ext>
            </a:extLst>
          </p:cNvPr>
          <p:cNvSpPr txBox="1"/>
          <p:nvPr/>
        </p:nvSpPr>
        <p:spPr>
          <a:xfrm>
            <a:off x="3317502" y="3013187"/>
            <a:ext cx="11389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D9770F6-63B5-4063-8DF3-E76AFD3D0F1F}"/>
              </a:ext>
            </a:extLst>
          </p:cNvPr>
          <p:cNvSpPr txBox="1"/>
          <p:nvPr/>
        </p:nvSpPr>
        <p:spPr>
          <a:xfrm>
            <a:off x="5355635" y="2473026"/>
            <a:ext cx="11389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8DC7B48F-1D37-4ACB-B636-2B36C3BF3727}"/>
              </a:ext>
            </a:extLst>
          </p:cNvPr>
          <p:cNvSpPr txBox="1"/>
          <p:nvPr/>
        </p:nvSpPr>
        <p:spPr>
          <a:xfrm>
            <a:off x="6424623" y="2500987"/>
            <a:ext cx="11389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E97C9CF5-0867-4BE8-87BB-8B5D8BA522FE}"/>
              </a:ext>
            </a:extLst>
          </p:cNvPr>
          <p:cNvSpPr txBox="1"/>
          <p:nvPr/>
        </p:nvSpPr>
        <p:spPr>
          <a:xfrm>
            <a:off x="5354024" y="3658504"/>
            <a:ext cx="11389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2302A71C-729B-43AD-A622-90DA28081D0D}"/>
              </a:ext>
            </a:extLst>
          </p:cNvPr>
          <p:cNvSpPr txBox="1"/>
          <p:nvPr/>
        </p:nvSpPr>
        <p:spPr>
          <a:xfrm>
            <a:off x="6494090" y="3597089"/>
            <a:ext cx="11389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4562E689-8132-4305-85D1-BB3415F0A464}"/>
              </a:ext>
            </a:extLst>
          </p:cNvPr>
          <p:cNvSpPr txBox="1"/>
          <p:nvPr/>
        </p:nvSpPr>
        <p:spPr>
          <a:xfrm>
            <a:off x="8551716" y="3937368"/>
            <a:ext cx="8571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570B0302-899E-4E33-AE04-7DC5F6655765}"/>
              </a:ext>
            </a:extLst>
          </p:cNvPr>
          <p:cNvSpPr txBox="1"/>
          <p:nvPr/>
        </p:nvSpPr>
        <p:spPr>
          <a:xfrm>
            <a:off x="9146253" y="3937368"/>
            <a:ext cx="11389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>
                <a:latin typeface="Comic Sans MS" panose="030F0702030302020204" pitchFamily="66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63998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17D0EF81-1C89-416C-9706-9EDB5DEA6189}"/>
              </a:ext>
            </a:extLst>
          </p:cNvPr>
          <p:cNvSpPr/>
          <p:nvPr/>
        </p:nvSpPr>
        <p:spPr>
          <a:xfrm>
            <a:off x="3576000" y="1733445"/>
            <a:ext cx="5040000" cy="50400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C866458-D6B8-4A31-8E6D-E1B6EAE05143}"/>
              </a:ext>
            </a:extLst>
          </p:cNvPr>
          <p:cNvSpPr txBox="1"/>
          <p:nvPr/>
        </p:nvSpPr>
        <p:spPr>
          <a:xfrm>
            <a:off x="2102892" y="607234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Quelle est cette figure ?</a:t>
            </a:r>
            <a:endParaRPr lang="fr-FR" altLang="fr-FR" sz="72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371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17D0EF81-1C89-416C-9706-9EDB5DEA6189}"/>
              </a:ext>
            </a:extLst>
          </p:cNvPr>
          <p:cNvSpPr/>
          <p:nvPr/>
        </p:nvSpPr>
        <p:spPr>
          <a:xfrm>
            <a:off x="3576000" y="1585960"/>
            <a:ext cx="5040000" cy="50400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C866458-D6B8-4A31-8E6D-E1B6EAE05143}"/>
              </a:ext>
            </a:extLst>
          </p:cNvPr>
          <p:cNvSpPr txBox="1"/>
          <p:nvPr/>
        </p:nvSpPr>
        <p:spPr>
          <a:xfrm>
            <a:off x="2102892" y="607234"/>
            <a:ext cx="8470232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Comment tracer un cercle ?</a:t>
            </a:r>
            <a:endParaRPr lang="fr-FR" altLang="fr-FR" sz="72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013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C866458-D6B8-4A31-8E6D-E1B6EAE05143}"/>
              </a:ext>
            </a:extLst>
          </p:cNvPr>
          <p:cNvSpPr txBox="1"/>
          <p:nvPr/>
        </p:nvSpPr>
        <p:spPr>
          <a:xfrm>
            <a:off x="1950492" y="1163558"/>
            <a:ext cx="8470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40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Entraine-toi à tracer des cercles sur ton cahier de brouillon.</a:t>
            </a:r>
            <a:endParaRPr lang="fr-FR" altLang="fr-FR" sz="72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720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>
            <a:extLst>
              <a:ext uri="{FF2B5EF4-FFF2-40B4-BE49-F238E27FC236}">
                <a16:creationId xmlns:a16="http://schemas.microsoft.com/office/drawing/2014/main" id="{EC60F655-40F9-4928-94AF-65EB2C362DA5}"/>
              </a:ext>
            </a:extLst>
          </p:cNvPr>
          <p:cNvSpPr/>
          <p:nvPr/>
        </p:nvSpPr>
        <p:spPr>
          <a:xfrm>
            <a:off x="0" y="0"/>
            <a:ext cx="2051685" cy="1763395"/>
          </a:xfrm>
          <a:custGeom>
            <a:avLst/>
            <a:gdLst/>
            <a:ahLst/>
            <a:cxnLst/>
            <a:rect l="0" t="0" r="0" b="0"/>
            <a:pathLst>
              <a:path w="2051948" h="1764030">
                <a:moveTo>
                  <a:pt x="0" y="0"/>
                </a:moveTo>
                <a:lnTo>
                  <a:pt x="2051948" y="0"/>
                </a:lnTo>
                <a:lnTo>
                  <a:pt x="0" y="176403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66FF33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04231-E71F-45F3-8413-3BEA3917C031}"/>
              </a:ext>
            </a:extLst>
          </p:cNvPr>
          <p:cNvSpPr/>
          <p:nvPr/>
        </p:nvSpPr>
        <p:spPr>
          <a:xfrm>
            <a:off x="-51207" y="61883"/>
            <a:ext cx="5086970" cy="5906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45005">
              <a:lnSpc>
                <a:spcPct val="107000"/>
              </a:lnSpc>
              <a:spcAft>
                <a:spcPts val="2030"/>
              </a:spcAft>
            </a:pPr>
            <a:r>
              <a:rPr lang="fr-FR" sz="32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Apprentissages</a:t>
            </a:r>
            <a:endParaRPr lang="fr-FR" sz="160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C866458-D6B8-4A31-8E6D-E1B6EAE05143}"/>
              </a:ext>
            </a:extLst>
          </p:cNvPr>
          <p:cNvSpPr txBox="1"/>
          <p:nvPr/>
        </p:nvSpPr>
        <p:spPr>
          <a:xfrm>
            <a:off x="485274" y="652494"/>
            <a:ext cx="120850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2400" b="1" u="sng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Mini fichier Tout-en-rond</a:t>
            </a:r>
          </a:p>
          <a:p>
            <a:pPr algn="ctr"/>
            <a:r>
              <a:rPr lang="fr-FR" altLang="fr-FR" sz="2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Essaie de refaire la même figure</a:t>
            </a:r>
          </a:p>
          <a:p>
            <a:pPr algn="ctr"/>
            <a:r>
              <a:rPr lang="fr-FR" altLang="fr-FR" sz="2400" b="1" dirty="0">
                <a:solidFill>
                  <a:schemeClr val="accent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Quel outil te permettra de faire exactement la même figure ?</a:t>
            </a:r>
            <a:endParaRPr lang="fr-FR" altLang="fr-FR" sz="4800" b="1" dirty="0">
              <a:solidFill>
                <a:schemeClr val="accent6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26C6D6F-8F8A-45DF-BD6A-4710C58A467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802" y="2180848"/>
            <a:ext cx="4320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980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13661</TotalTime>
  <Words>618</Words>
  <Application>Microsoft Office PowerPoint</Application>
  <PresentationFormat>Grand écran</PresentationFormat>
  <Paragraphs>208</Paragraphs>
  <Slides>46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46</vt:i4>
      </vt:variant>
    </vt:vector>
  </HeadingPairs>
  <TitlesOfParts>
    <vt:vector size="54" baseType="lpstr">
      <vt:lpstr>Arial</vt:lpstr>
      <vt:lpstr>Calibri</vt:lpstr>
      <vt:lpstr>Calibri Light</vt:lpstr>
      <vt:lpstr>Comic Sans MS</vt:lpstr>
      <vt:lpstr>KG Turning Tables</vt:lpstr>
      <vt:lpstr>MyriadPro-Regular</vt:lpstr>
      <vt:lpstr>StripeFun</vt:lpstr>
      <vt:lpstr>Thème Office</vt:lpstr>
      <vt:lpstr>Module 5  séance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5  séance 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5  séance 3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5  séance 4</vt:lpstr>
      <vt:lpstr>Présentation PowerPoint</vt:lpstr>
      <vt:lpstr>Présentation PowerPoint</vt:lpstr>
      <vt:lpstr>Présentation PowerPoint</vt:lpstr>
      <vt:lpstr>Présentation PowerPoint</vt:lpstr>
      <vt:lpstr>Module 5  séance 5</vt:lpstr>
      <vt:lpstr>Présentation PowerPoint</vt:lpstr>
      <vt:lpstr>Présentation PowerPoint</vt:lpstr>
      <vt:lpstr>Présentation PowerPoint</vt:lpstr>
      <vt:lpstr>Présentation PowerPoint</vt:lpstr>
      <vt:lpstr>Module 5  séance 6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Module 5  séance 7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Norma Gilbaut</dc:creator>
  <cp:lastModifiedBy>Solène Ezingeard</cp:lastModifiedBy>
  <cp:revision>297</cp:revision>
  <dcterms:created xsi:type="dcterms:W3CDTF">2018-07-28T07:30:27Z</dcterms:created>
  <dcterms:modified xsi:type="dcterms:W3CDTF">2021-07-14T08:38:31Z</dcterms:modified>
</cp:coreProperties>
</file>