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5" r:id="rId2"/>
    <p:sldId id="1301" r:id="rId3"/>
    <p:sldId id="1447" r:id="rId4"/>
    <p:sldId id="1448" r:id="rId5"/>
    <p:sldId id="1380" r:id="rId6"/>
    <p:sldId id="1207" r:id="rId7"/>
    <p:sldId id="611" r:id="rId8"/>
    <p:sldId id="276" r:id="rId9"/>
    <p:sldId id="1388" r:id="rId10"/>
    <p:sldId id="1303" r:id="rId11"/>
    <p:sldId id="1449" r:id="rId12"/>
    <p:sldId id="1389" r:id="rId13"/>
    <p:sldId id="1396" r:id="rId14"/>
    <p:sldId id="1397" r:id="rId15"/>
    <p:sldId id="284" r:id="rId16"/>
    <p:sldId id="1398" r:id="rId17"/>
    <p:sldId id="1183" r:id="rId18"/>
    <p:sldId id="1451" r:id="rId19"/>
    <p:sldId id="1399" r:id="rId20"/>
    <p:sldId id="1406" r:id="rId21"/>
    <p:sldId id="1407" r:id="rId22"/>
    <p:sldId id="698" r:id="rId23"/>
    <p:sldId id="1409" r:id="rId24"/>
    <p:sldId id="1453" r:id="rId25"/>
    <p:sldId id="1411" r:id="rId26"/>
    <p:sldId id="1452" r:id="rId27"/>
    <p:sldId id="1410" r:id="rId28"/>
    <p:sldId id="1413" r:id="rId29"/>
    <p:sldId id="1450" r:id="rId30"/>
    <p:sldId id="716" r:id="rId31"/>
    <p:sldId id="1454" r:id="rId32"/>
    <p:sldId id="1377" r:id="rId33"/>
    <p:sldId id="1455" r:id="rId34"/>
    <p:sldId id="1271" r:id="rId35"/>
    <p:sldId id="1427" r:id="rId36"/>
    <p:sldId id="1444" r:id="rId37"/>
    <p:sldId id="1439" r:id="rId38"/>
    <p:sldId id="1445" r:id="rId39"/>
    <p:sldId id="1446" r:id="rId40"/>
    <p:sldId id="1440" r:id="rId41"/>
    <p:sldId id="1441" r:id="rId42"/>
    <p:sldId id="1442" r:id="rId43"/>
    <p:sldId id="1443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7030A0"/>
    <a:srgbClr val="00FF00"/>
    <a:srgbClr val="C00000"/>
    <a:srgbClr val="8FAADC"/>
    <a:srgbClr val="3333FF"/>
    <a:srgbClr val="FF6600"/>
    <a:srgbClr val="0033CC"/>
    <a:srgbClr val="34C5D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>
        <p:scale>
          <a:sx n="94" d="100"/>
          <a:sy n="94" d="100"/>
        </p:scale>
        <p:origin x="10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reseau-canope.fr/lesfondamentaux/discipline/mathematiques/geometrie-du-plan/carres/decrire-le-carr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lc.cx/c28X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871453" y="791997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</a:t>
            </a:r>
            <a:r>
              <a:rPr lang="fr-FR" altLang="fr-FR" sz="40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37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186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174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168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107 + 1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9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120 + 10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114 + 10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108 + 10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177 + 10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3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2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51EC88-9800-4151-9974-733126B62203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839032-E349-41AE-AFC0-EB812B5BB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652" y="1286904"/>
            <a:ext cx="7028003" cy="521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4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C0BE80D1-2355-4747-8CD6-07125DE72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845" y="540115"/>
            <a:ext cx="9009111" cy="5877425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A77ED95-BAC6-463C-8752-980B64A62C97}"/>
              </a:ext>
            </a:extLst>
          </p:cNvPr>
          <p:cNvSpPr txBox="1"/>
          <p:nvPr/>
        </p:nvSpPr>
        <p:spPr>
          <a:xfrm>
            <a:off x="3326378" y="170783"/>
            <a:ext cx="868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fiche de suivi des tables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B46BA47-AFA4-4948-A9A9-2E79B1F98963}"/>
              </a:ext>
            </a:extLst>
          </p:cNvPr>
          <p:cNvSpPr txBox="1"/>
          <p:nvPr/>
        </p:nvSpPr>
        <p:spPr>
          <a:xfrm>
            <a:off x="2024593" y="6300300"/>
            <a:ext cx="8683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Fais 1 résultat par table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0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871453" y="791997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</a:t>
            </a:r>
            <a:r>
              <a:rPr lang="fr-FR" altLang="fr-FR" sz="40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84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70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40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90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50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60:</a:t>
            </a:r>
          </a:p>
        </p:txBody>
      </p:sp>
    </p:spTree>
    <p:extLst>
      <p:ext uri="{BB962C8B-B14F-4D97-AF65-F5344CB8AC3E}">
        <p14:creationId xmlns:p14="http://schemas.microsoft.com/office/powerpoint/2010/main" val="22603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186 + 2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174 + 2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168 + 6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149 + 3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92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34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51EC88-9800-4151-9974-733126B62203}"/>
              </a:ext>
            </a:extLst>
          </p:cNvPr>
          <p:cNvSpPr txBox="1"/>
          <p:nvPr/>
        </p:nvSpPr>
        <p:spPr>
          <a:xfrm>
            <a:off x="1828538" y="454418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Fais 1 problème dans le fichier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CD308-E4F3-45BF-9121-F97073D04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199" y="2020018"/>
            <a:ext cx="6792402" cy="45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4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A77ED95-BAC6-463C-8752-980B64A62C97}"/>
              </a:ext>
            </a:extLst>
          </p:cNvPr>
          <p:cNvSpPr txBox="1"/>
          <p:nvPr/>
        </p:nvSpPr>
        <p:spPr>
          <a:xfrm>
            <a:off x="5943599" y="170783"/>
            <a:ext cx="4325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L’addition posée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8847-D1D1-4CC5-9FE1-55ED27A822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3" y="837817"/>
            <a:ext cx="5451474" cy="39022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A8366E-1F8D-4F39-AF82-40654A16B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880" y="878669"/>
            <a:ext cx="5571552" cy="390220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42B0391-A800-4081-ABE7-8E73BF5B4297}"/>
              </a:ext>
            </a:extLst>
          </p:cNvPr>
          <p:cNvSpPr/>
          <p:nvPr/>
        </p:nvSpPr>
        <p:spPr>
          <a:xfrm>
            <a:off x="10759440" y="314960"/>
            <a:ext cx="721360" cy="7078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FF9AE8-9FEB-45D1-B1D2-70B9F57519B9}"/>
              </a:ext>
            </a:extLst>
          </p:cNvPr>
          <p:cNvSpPr txBox="1"/>
          <p:nvPr/>
        </p:nvSpPr>
        <p:spPr>
          <a:xfrm>
            <a:off x="3163062" y="4908699"/>
            <a:ext cx="5647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Travail sur le fichier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25CF429-9489-49C5-B4ED-5F7DD05FD6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68" b="73874"/>
          <a:stretch/>
        </p:blipFill>
        <p:spPr>
          <a:xfrm>
            <a:off x="2133813" y="5562984"/>
            <a:ext cx="7782134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2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871453" y="791997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Récite la comptine </a:t>
            </a:r>
            <a:r>
              <a:rPr lang="fr-FR" altLang="fr-FR" sz="40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79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66DDF2-CEA1-4AE3-BFAE-7916E3DDBD2C}"/>
              </a:ext>
            </a:extLst>
          </p:cNvPr>
          <p:cNvSpPr txBox="1"/>
          <p:nvPr/>
        </p:nvSpPr>
        <p:spPr>
          <a:xfrm>
            <a:off x="2051685" y="4790813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Qui veut essayer ?</a:t>
            </a:r>
            <a:endParaRPr lang="fr-FR" sz="4000" dirty="0">
              <a:solidFill>
                <a:srgbClr val="FF0000"/>
              </a:solidFill>
              <a:latin typeface="Lobster Two" panose="02000506000000020003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3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8F61-5D33-4334-ACC0-8E26654D2F40}"/>
              </a:ext>
            </a:extLst>
          </p:cNvPr>
          <p:cNvSpPr txBox="1"/>
          <p:nvPr/>
        </p:nvSpPr>
        <p:spPr>
          <a:xfrm>
            <a:off x="636828" y="545911"/>
            <a:ext cx="110663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qui vient juste avant 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celui qui vient juste après.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88327" y="-15493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-952204" y="1957218"/>
            <a:ext cx="7857433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27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34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82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50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DFFA76-A0C4-4348-90A1-8FA08815B8B6}"/>
              </a:ext>
            </a:extLst>
          </p:cNvPr>
          <p:cNvSpPr txBox="1"/>
          <p:nvPr/>
        </p:nvSpPr>
        <p:spPr>
          <a:xfrm>
            <a:off x="6441822" y="1945064"/>
            <a:ext cx="6007681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145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133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120 &lt; ...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&lt; 155 &lt; ...</a:t>
            </a:r>
          </a:p>
          <a:p>
            <a:pPr algn="ctr">
              <a:lnSpc>
                <a:spcPct val="150000"/>
              </a:lnSpc>
            </a:pPr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76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3D28C7-A65C-4BA1-B965-6DD47D5AF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73058" y="1419831"/>
            <a:ext cx="6466898" cy="440944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64FCB4F3-1258-41BE-B0F1-CB41B5533F5E}"/>
              </a:ext>
            </a:extLst>
          </p:cNvPr>
          <p:cNvSpPr/>
          <p:nvPr/>
        </p:nvSpPr>
        <p:spPr>
          <a:xfrm>
            <a:off x="10759440" y="314960"/>
            <a:ext cx="721360" cy="7078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p6</a:t>
            </a:r>
          </a:p>
        </p:txBody>
      </p:sp>
    </p:spTree>
    <p:extLst>
      <p:ext uri="{BB962C8B-B14F-4D97-AF65-F5344CB8AC3E}">
        <p14:creationId xmlns:p14="http://schemas.microsoft.com/office/powerpoint/2010/main" val="296527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51EC88-9800-4151-9974-733126B62203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8A4D6D-B465-47A3-900C-E813F9744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550" y="1268578"/>
            <a:ext cx="7885699" cy="539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7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B94AD7-36C7-487C-944B-AA39D648C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5" y="673889"/>
            <a:ext cx="5196244" cy="29004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9E44A0-50AF-4D4B-BBB0-75DCEB43F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" y="3595717"/>
            <a:ext cx="56673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3CA2DA-59CF-415B-A1BF-B496D466905E}"/>
              </a:ext>
            </a:extLst>
          </p:cNvPr>
          <p:cNvSpPr txBox="1"/>
          <p:nvPr/>
        </p:nvSpPr>
        <p:spPr>
          <a:xfrm>
            <a:off x="7203440" y="1952784"/>
            <a:ext cx="5656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 la piste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D1BD303-BDB4-40EE-99EB-92E6FAEB9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789" y="2979582"/>
            <a:ext cx="3409100" cy="225281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0A45262-EB1B-462D-BBC8-3E31E622E87E}"/>
              </a:ext>
            </a:extLst>
          </p:cNvPr>
          <p:cNvCxnSpPr/>
          <p:nvPr/>
        </p:nvCxnSpPr>
        <p:spPr>
          <a:xfrm flipH="1">
            <a:off x="6458915" y="881697"/>
            <a:ext cx="2212645" cy="557498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1F71F30D-DC08-4CCC-A2B8-883B7240CBB6}"/>
              </a:ext>
            </a:extLst>
          </p:cNvPr>
          <p:cNvSpPr/>
          <p:nvPr/>
        </p:nvSpPr>
        <p:spPr>
          <a:xfrm>
            <a:off x="6177280" y="652494"/>
            <a:ext cx="934720" cy="9019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3,4,5</a:t>
            </a:r>
          </a:p>
        </p:txBody>
      </p:sp>
    </p:spTree>
    <p:extLst>
      <p:ext uri="{BB962C8B-B14F-4D97-AF65-F5344CB8AC3E}">
        <p14:creationId xmlns:p14="http://schemas.microsoft.com/office/powerpoint/2010/main" val="97370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983FD9-3DAB-49FD-AF1D-CACC2765B9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37247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13800" dirty="0">
              <a:latin typeface="KG Turning Table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871453" y="791997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la comptine </a:t>
            </a:r>
            <a:r>
              <a:rPr lang="fr-FR" altLang="fr-FR" sz="40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l’envers</a:t>
            </a:r>
          </a:p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79</a:t>
            </a:r>
            <a:endParaRPr lang="fr-FR" sz="40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13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56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67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22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87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91:</a:t>
            </a:r>
          </a:p>
        </p:txBody>
      </p:sp>
    </p:spTree>
    <p:extLst>
      <p:ext uri="{BB962C8B-B14F-4D97-AF65-F5344CB8AC3E}">
        <p14:creationId xmlns:p14="http://schemas.microsoft.com/office/powerpoint/2010/main" val="111350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745008" y="593489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Décompose le nombre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385438" y="198005"/>
            <a:ext cx="2520812" cy="17093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628168" y="1316590"/>
            <a:ext cx="10505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31= 10 + 10 + 10 + 1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FF7A8-36B0-4BDD-81BF-395802F7EEC9}"/>
              </a:ext>
            </a:extLst>
          </p:cNvPr>
          <p:cNvSpPr txBox="1"/>
          <p:nvPr/>
        </p:nvSpPr>
        <p:spPr>
          <a:xfrm>
            <a:off x="843039" y="1839810"/>
            <a:ext cx="1050592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89 =</a:t>
            </a:r>
          </a:p>
          <a:p>
            <a:endParaRPr lang="fr-FR" sz="44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 =</a:t>
            </a:r>
          </a:p>
          <a:p>
            <a:endParaRPr lang="fr-FR" sz="44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28 =</a:t>
            </a:r>
          </a:p>
          <a:p>
            <a:endParaRPr lang="fr-FR" sz="44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 =</a:t>
            </a:r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74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186 + 5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174 + 5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168 + 5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149 + 5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1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41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51EC88-9800-4151-9974-733126B62203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A164A4-0D59-4A24-8E66-4CDE5FA48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892" y="1263166"/>
            <a:ext cx="7808052" cy="559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0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B94AD7-36C7-487C-944B-AA39D648C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5" y="673889"/>
            <a:ext cx="5196244" cy="29004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9E44A0-50AF-4D4B-BBB0-75DCEB43F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" y="3595717"/>
            <a:ext cx="5667375" cy="3200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C3CA2DA-59CF-415B-A1BF-B496D466905E}"/>
              </a:ext>
            </a:extLst>
          </p:cNvPr>
          <p:cNvSpPr txBox="1"/>
          <p:nvPr/>
        </p:nvSpPr>
        <p:spPr>
          <a:xfrm>
            <a:off x="7203440" y="1952784"/>
            <a:ext cx="5656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 la piste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D1BD303-BDB4-40EE-99EB-92E6FAEB9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789" y="2979582"/>
            <a:ext cx="3409100" cy="225281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0A45262-EB1B-462D-BBC8-3E31E622E87E}"/>
              </a:ext>
            </a:extLst>
          </p:cNvPr>
          <p:cNvCxnSpPr/>
          <p:nvPr/>
        </p:nvCxnSpPr>
        <p:spPr>
          <a:xfrm flipH="1">
            <a:off x="6458915" y="881697"/>
            <a:ext cx="2212645" cy="557498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F06B017D-49D9-48A7-922F-D76ED0509714}"/>
              </a:ext>
            </a:extLst>
          </p:cNvPr>
          <p:cNvSpPr/>
          <p:nvPr/>
        </p:nvSpPr>
        <p:spPr>
          <a:xfrm>
            <a:off x="6177280" y="652494"/>
            <a:ext cx="934720" cy="9019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3,4,5</a:t>
            </a:r>
          </a:p>
        </p:txBody>
      </p:sp>
    </p:spTree>
    <p:extLst>
      <p:ext uri="{BB962C8B-B14F-4D97-AF65-F5344CB8AC3E}">
        <p14:creationId xmlns:p14="http://schemas.microsoft.com/office/powerpoint/2010/main" val="235588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4FCB4F3-1258-41BE-B0F1-CB41B5533F5E}"/>
              </a:ext>
            </a:extLst>
          </p:cNvPr>
          <p:cNvSpPr/>
          <p:nvPr/>
        </p:nvSpPr>
        <p:spPr>
          <a:xfrm>
            <a:off x="10759440" y="314960"/>
            <a:ext cx="721360" cy="7078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DFB65D-D898-4B05-90DE-39196AA7B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815" y="1649291"/>
            <a:ext cx="6130102" cy="413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78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1950492" y="1163558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Entraine-toi à tracer des cercles sur ton cahier de brouillon.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1300480" y="652494"/>
            <a:ext cx="9221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Pose en colonnes sur le cahier de brouillon :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34 + 12</a:t>
            </a:r>
          </a:p>
          <a:p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23 + 16</a:t>
            </a:r>
          </a:p>
          <a:p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36 + 52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igne Plus 1">
            <a:extLst>
              <a:ext uri="{FF2B5EF4-FFF2-40B4-BE49-F238E27FC236}">
                <a16:creationId xmlns:a16="http://schemas.microsoft.com/office/drawing/2014/main" id="{B982328C-65F2-4517-B6A2-E8D50E6E4AAC}"/>
              </a:ext>
            </a:extLst>
          </p:cNvPr>
          <p:cNvSpPr/>
          <p:nvPr/>
        </p:nvSpPr>
        <p:spPr>
          <a:xfrm>
            <a:off x="4744720" y="5293360"/>
            <a:ext cx="680720" cy="543560"/>
          </a:xfrm>
          <a:prstGeom prst="mathPlu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1A1887-D894-46B7-9737-F96E8A9E0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632" y="4058122"/>
            <a:ext cx="3350007" cy="24919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AE9F67-1C24-4A89-9561-A91F1B6B77AC}"/>
              </a:ext>
            </a:extLst>
          </p:cNvPr>
          <p:cNvSpPr/>
          <p:nvPr/>
        </p:nvSpPr>
        <p:spPr>
          <a:xfrm>
            <a:off x="6900030" y="3592097"/>
            <a:ext cx="3251210" cy="341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16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Choisis un nombre de ton choix :</a:t>
            </a:r>
            <a:endParaRPr lang="fr-FR" sz="1000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329877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191737" y="66776"/>
            <a:ext cx="2404488" cy="163047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22660" y="420909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de rectangles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36CD6A-1DAD-408D-9859-1BB9122C3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022" y="1764030"/>
            <a:ext cx="362902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8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191737" y="66776"/>
            <a:ext cx="2404488" cy="163047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DAC2FB0-7D47-4046-9175-515AF5D342D4}"/>
              </a:ext>
            </a:extLst>
          </p:cNvPr>
          <p:cNvSpPr txBox="1"/>
          <p:nvPr/>
        </p:nvSpPr>
        <p:spPr>
          <a:xfrm>
            <a:off x="1922660" y="420909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CORRECTION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8D9F5A-76AB-4E58-A5FB-E41E357ED344}"/>
              </a:ext>
            </a:extLst>
          </p:cNvPr>
          <p:cNvGrpSpPr/>
          <p:nvPr/>
        </p:nvGrpSpPr>
        <p:grpSpPr>
          <a:xfrm>
            <a:off x="1175012" y="1913145"/>
            <a:ext cx="1666962" cy="2160000"/>
            <a:chOff x="450102" y="1697255"/>
            <a:chExt cx="2275514" cy="307582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FE36CD6A-1DAD-408D-9859-1BB9122C3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102" y="1697255"/>
              <a:ext cx="2275514" cy="3075826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AA7240-5C72-46EC-8FEC-6ECC89517F4A}"/>
                </a:ext>
              </a:extLst>
            </p:cNvPr>
            <p:cNvSpPr/>
            <p:nvPr/>
          </p:nvSpPr>
          <p:spPr>
            <a:xfrm>
              <a:off x="1049570" y="1764030"/>
              <a:ext cx="1076578" cy="2989369"/>
            </a:xfrm>
            <a:prstGeom prst="rect">
              <a:avLst/>
            </a:prstGeom>
            <a:solidFill>
              <a:srgbClr val="4472C4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D5C930-DDD0-48AC-AD53-52704A84C25A}"/>
                </a:ext>
              </a:extLst>
            </p:cNvPr>
            <p:cNvSpPr/>
            <p:nvPr/>
          </p:nvSpPr>
          <p:spPr>
            <a:xfrm>
              <a:off x="2149658" y="2699007"/>
              <a:ext cx="345891" cy="653793"/>
            </a:xfrm>
            <a:prstGeom prst="rect">
              <a:avLst/>
            </a:prstGeom>
            <a:solidFill>
              <a:srgbClr val="FFC0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73BA24-39FA-4C7B-A481-495F63044B88}"/>
                </a:ext>
              </a:extLst>
            </p:cNvPr>
            <p:cNvSpPr/>
            <p:nvPr/>
          </p:nvSpPr>
          <p:spPr>
            <a:xfrm>
              <a:off x="661253" y="2699006"/>
              <a:ext cx="396000" cy="653793"/>
            </a:xfrm>
            <a:prstGeom prst="rect">
              <a:avLst/>
            </a:prstGeom>
            <a:solidFill>
              <a:srgbClr val="FF00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0CF98E2-D6C0-48F5-BCAD-8961DCC38934}"/>
              </a:ext>
            </a:extLst>
          </p:cNvPr>
          <p:cNvGrpSpPr/>
          <p:nvPr/>
        </p:nvGrpSpPr>
        <p:grpSpPr>
          <a:xfrm>
            <a:off x="2759106" y="1905449"/>
            <a:ext cx="1666800" cy="2160000"/>
            <a:chOff x="2725616" y="1697255"/>
            <a:chExt cx="2275514" cy="307582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4ABA7F4-A707-4C6F-91CA-7E7268289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5616" y="1697255"/>
              <a:ext cx="2275514" cy="3075826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4D70C-5D7F-426F-B2E2-22F99437DB9E}"/>
                </a:ext>
              </a:extLst>
            </p:cNvPr>
            <p:cNvSpPr/>
            <p:nvPr/>
          </p:nvSpPr>
          <p:spPr>
            <a:xfrm>
              <a:off x="3358119" y="2354873"/>
              <a:ext cx="1043543" cy="2379476"/>
            </a:xfrm>
            <a:prstGeom prst="rect">
              <a:avLst/>
            </a:prstGeom>
            <a:solidFill>
              <a:schemeClr val="accent6"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A9F13E-1D5B-4037-BE7E-26C75D78FB5C}"/>
                </a:ext>
              </a:extLst>
            </p:cNvPr>
            <p:cNvSpPr/>
            <p:nvPr/>
          </p:nvSpPr>
          <p:spPr>
            <a:xfrm>
              <a:off x="3358119" y="1764030"/>
              <a:ext cx="1043543" cy="590843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2A64BDA-978D-461E-8D75-0A3B07CC9044}"/>
              </a:ext>
            </a:extLst>
          </p:cNvPr>
          <p:cNvGrpSpPr/>
          <p:nvPr/>
        </p:nvGrpSpPr>
        <p:grpSpPr>
          <a:xfrm>
            <a:off x="4329338" y="1913145"/>
            <a:ext cx="1666800" cy="2160000"/>
            <a:chOff x="5106569" y="1686906"/>
            <a:chExt cx="2275514" cy="3075826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E6E9695-0AD4-42E7-AD26-1B4B65528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6569" y="1686906"/>
              <a:ext cx="2275514" cy="3075826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228B2D-881A-4559-8EE7-FA06E1D95AA4}"/>
                </a:ext>
              </a:extLst>
            </p:cNvPr>
            <p:cNvSpPr/>
            <p:nvPr/>
          </p:nvSpPr>
          <p:spPr>
            <a:xfrm>
              <a:off x="5739072" y="2699006"/>
              <a:ext cx="1043543" cy="2024994"/>
            </a:xfrm>
            <a:prstGeom prst="rect">
              <a:avLst/>
            </a:prstGeom>
            <a:solidFill>
              <a:schemeClr val="accent2"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341908-8DFB-4FB2-8676-930B4AAB790F}"/>
                </a:ext>
              </a:extLst>
            </p:cNvPr>
            <p:cNvSpPr/>
            <p:nvPr/>
          </p:nvSpPr>
          <p:spPr>
            <a:xfrm>
              <a:off x="5739072" y="1753681"/>
              <a:ext cx="1043543" cy="945325"/>
            </a:xfrm>
            <a:prstGeom prst="rect">
              <a:avLst/>
            </a:prstGeom>
            <a:solidFill>
              <a:srgbClr val="00B0F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857CF4F-80CB-402D-A6A9-44D0A189FD41}"/>
              </a:ext>
            </a:extLst>
          </p:cNvPr>
          <p:cNvGrpSpPr/>
          <p:nvPr/>
        </p:nvGrpSpPr>
        <p:grpSpPr>
          <a:xfrm>
            <a:off x="5996138" y="1913145"/>
            <a:ext cx="1666800" cy="2160000"/>
            <a:chOff x="7476297" y="1651494"/>
            <a:chExt cx="2275514" cy="3075826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851C2DC-A198-42BF-BDC6-15758E9B6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6297" y="1651494"/>
              <a:ext cx="2275514" cy="3075826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7E86B8C-43BD-43D8-B25E-AA9ABBB2F96C}"/>
                </a:ext>
              </a:extLst>
            </p:cNvPr>
            <p:cNvSpPr/>
            <p:nvPr/>
          </p:nvSpPr>
          <p:spPr>
            <a:xfrm>
              <a:off x="8108800" y="3312272"/>
              <a:ext cx="1043543" cy="1376316"/>
            </a:xfrm>
            <a:prstGeom prst="rect">
              <a:avLst/>
            </a:prstGeom>
            <a:solidFill>
              <a:srgbClr val="7030A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99BE578-F4A7-4C80-A944-A6BFC5007EE0}"/>
                </a:ext>
              </a:extLst>
            </p:cNvPr>
            <p:cNvSpPr/>
            <p:nvPr/>
          </p:nvSpPr>
          <p:spPr>
            <a:xfrm>
              <a:off x="8108800" y="1718269"/>
              <a:ext cx="1043543" cy="1594002"/>
            </a:xfrm>
            <a:prstGeom prst="rect">
              <a:avLst/>
            </a:prstGeom>
            <a:solidFill>
              <a:schemeClr val="accent4">
                <a:lumMod val="75000"/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30F1E84D-9721-4B17-B0B5-A044E3EEE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370" y="1894627"/>
            <a:ext cx="1666800" cy="2160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66F4158-190A-419F-AA2C-6658F4C40288}"/>
              </a:ext>
            </a:extLst>
          </p:cNvPr>
          <p:cNvSpPr/>
          <p:nvPr/>
        </p:nvSpPr>
        <p:spPr>
          <a:xfrm>
            <a:off x="8029675" y="2367261"/>
            <a:ext cx="764389" cy="693648"/>
          </a:xfrm>
          <a:prstGeom prst="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11D2B0E-B41F-4467-BDB8-773F0E344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737" y="1885945"/>
            <a:ext cx="1666800" cy="2160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7DA00E1-6053-48BA-9085-3FF17A483089}"/>
              </a:ext>
            </a:extLst>
          </p:cNvPr>
          <p:cNvSpPr/>
          <p:nvPr/>
        </p:nvSpPr>
        <p:spPr>
          <a:xfrm>
            <a:off x="9655042" y="2616624"/>
            <a:ext cx="764389" cy="404067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51B91C7A-16B3-44BD-A63C-C225C6DB0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697" y="4374744"/>
            <a:ext cx="1666800" cy="2160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06BE6C2-09BB-491A-8446-684E7BA3C2E5}"/>
              </a:ext>
            </a:extLst>
          </p:cNvPr>
          <p:cNvSpPr/>
          <p:nvPr/>
        </p:nvSpPr>
        <p:spPr>
          <a:xfrm>
            <a:off x="4366026" y="5109821"/>
            <a:ext cx="1032165" cy="404067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083CFDA-1E2C-4146-9713-1B175F163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024" y="4374744"/>
            <a:ext cx="1666800" cy="2160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5ECBAF4-43C2-42E5-B5EA-54F27BE53619}"/>
              </a:ext>
            </a:extLst>
          </p:cNvPr>
          <p:cNvSpPr/>
          <p:nvPr/>
        </p:nvSpPr>
        <p:spPr>
          <a:xfrm>
            <a:off x="6579015" y="5109821"/>
            <a:ext cx="1032165" cy="404067"/>
          </a:xfrm>
          <a:prstGeom prst="rect">
            <a:avLst/>
          </a:prstGeom>
          <a:solidFill>
            <a:schemeClr val="accent3">
              <a:lumMod val="50000"/>
              <a:alpha val="5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7DD8B0-286B-4344-A35A-5A700807C68F}"/>
              </a:ext>
            </a:extLst>
          </p:cNvPr>
          <p:cNvSpPr txBox="1"/>
          <p:nvPr/>
        </p:nvSpPr>
        <p:spPr>
          <a:xfrm>
            <a:off x="1287533" y="2553800"/>
            <a:ext cx="160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1   2  3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54FA035-8E10-4009-A111-E6C7964D6779}"/>
              </a:ext>
            </a:extLst>
          </p:cNvPr>
          <p:cNvSpPr txBox="1"/>
          <p:nvPr/>
        </p:nvSpPr>
        <p:spPr>
          <a:xfrm>
            <a:off x="3370865" y="1879703"/>
            <a:ext cx="1603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4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09728CE-8B5A-4BCE-8A1C-8CD979491A2B}"/>
              </a:ext>
            </a:extLst>
          </p:cNvPr>
          <p:cNvSpPr txBox="1"/>
          <p:nvPr/>
        </p:nvSpPr>
        <p:spPr>
          <a:xfrm>
            <a:off x="4920490" y="2039441"/>
            <a:ext cx="1603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6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536E6B2-41B2-4FDF-922C-5BD309265CD9}"/>
              </a:ext>
            </a:extLst>
          </p:cNvPr>
          <p:cNvSpPr txBox="1"/>
          <p:nvPr/>
        </p:nvSpPr>
        <p:spPr>
          <a:xfrm>
            <a:off x="6593517" y="2267659"/>
            <a:ext cx="1603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8</a:t>
            </a:r>
          </a:p>
          <a:p>
            <a:endParaRPr lang="fr-FR" sz="3200" dirty="0">
              <a:latin typeface="Comic Sans MS" panose="030F0702030302020204" pitchFamily="66" charset="0"/>
            </a:endParaRPr>
          </a:p>
          <a:p>
            <a:r>
              <a:rPr lang="fr-FR" sz="3200" dirty="0"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36DF129-EA74-434F-B13F-8F4A7DBE0953}"/>
              </a:ext>
            </a:extLst>
          </p:cNvPr>
          <p:cNvSpPr txBox="1"/>
          <p:nvPr/>
        </p:nvSpPr>
        <p:spPr>
          <a:xfrm>
            <a:off x="8080857" y="2580447"/>
            <a:ext cx="160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8C00AF9-8B1F-441E-8E4D-6A7275D17F71}"/>
              </a:ext>
            </a:extLst>
          </p:cNvPr>
          <p:cNvSpPr txBox="1"/>
          <p:nvPr/>
        </p:nvSpPr>
        <p:spPr>
          <a:xfrm>
            <a:off x="9767894" y="2580447"/>
            <a:ext cx="160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DF7B6D2-5CA6-4764-A8AA-84B597D755A9}"/>
              </a:ext>
            </a:extLst>
          </p:cNvPr>
          <p:cNvSpPr txBox="1"/>
          <p:nvPr/>
        </p:nvSpPr>
        <p:spPr>
          <a:xfrm>
            <a:off x="4596607" y="5045213"/>
            <a:ext cx="160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12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C530A0E-F12D-46F8-B313-AE6D5F5CB5CC}"/>
              </a:ext>
            </a:extLst>
          </p:cNvPr>
          <p:cNvSpPr txBox="1"/>
          <p:nvPr/>
        </p:nvSpPr>
        <p:spPr>
          <a:xfrm>
            <a:off x="6805418" y="5045213"/>
            <a:ext cx="160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omic Sans MS" panose="030F0702030302020204" pitchFamily="66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57196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2102892" y="6072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Quelle est cette figure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41029-8910-485B-B9DF-C5B136650926}"/>
              </a:ext>
            </a:extLst>
          </p:cNvPr>
          <p:cNvSpPr/>
          <p:nvPr/>
        </p:nvSpPr>
        <p:spPr>
          <a:xfrm>
            <a:off x="4178008" y="1930766"/>
            <a:ext cx="4320000" cy="432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6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2102892" y="6072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Quelle est cette figure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C5F3906-BA7B-43F8-A035-428AC7B589EA}"/>
              </a:ext>
            </a:extLst>
          </p:cNvPr>
          <p:cNvSpPr/>
          <p:nvPr/>
        </p:nvSpPr>
        <p:spPr>
          <a:xfrm>
            <a:off x="3848100" y="1809750"/>
            <a:ext cx="3943350" cy="4591050"/>
          </a:xfrm>
          <a:custGeom>
            <a:avLst/>
            <a:gdLst>
              <a:gd name="connsiteX0" fmla="*/ 0 w 3943350"/>
              <a:gd name="connsiteY0" fmla="*/ 2819400 h 4591050"/>
              <a:gd name="connsiteX1" fmla="*/ 2152650 w 3943350"/>
              <a:gd name="connsiteY1" fmla="*/ 0 h 4591050"/>
              <a:gd name="connsiteX2" fmla="*/ 3943350 w 3943350"/>
              <a:gd name="connsiteY2" fmla="*/ 4591050 h 4591050"/>
              <a:gd name="connsiteX3" fmla="*/ 0 w 3943350"/>
              <a:gd name="connsiteY3" fmla="*/ 2819400 h 459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3350" h="4591050">
                <a:moveTo>
                  <a:pt x="0" y="2819400"/>
                </a:moveTo>
                <a:lnTo>
                  <a:pt x="2152650" y="0"/>
                </a:lnTo>
                <a:lnTo>
                  <a:pt x="3943350" y="4591050"/>
                </a:lnTo>
                <a:lnTo>
                  <a:pt x="0" y="2819400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80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2102892" y="607234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Forme un rectangle avec 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ces 3 formes assemblées.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86C89E-F1BD-4555-A612-3E81FB0B1FA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894">
            <a:off x="1257244" y="2904086"/>
            <a:ext cx="5760720" cy="25393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E77567-7765-4B04-AC85-8AA7F29FA64A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67190">
            <a:off x="7350362" y="2700338"/>
            <a:ext cx="2375535" cy="1457325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053BF3C-1AAE-4355-8A0C-3DC22CF72CE8}"/>
              </a:ext>
            </a:extLst>
          </p:cNvPr>
          <p:cNvSpPr/>
          <p:nvPr/>
        </p:nvSpPr>
        <p:spPr>
          <a:xfrm>
            <a:off x="10759440" y="314960"/>
            <a:ext cx="721360" cy="7078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p8</a:t>
            </a:r>
          </a:p>
        </p:txBody>
      </p:sp>
    </p:spTree>
    <p:extLst>
      <p:ext uri="{BB962C8B-B14F-4D97-AF65-F5344CB8AC3E}">
        <p14:creationId xmlns:p14="http://schemas.microsoft.com/office/powerpoint/2010/main" val="151124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EC53FE-2969-4028-9F3C-09853F9EDD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540"/>
          <a:stretch/>
        </p:blipFill>
        <p:spPr>
          <a:xfrm>
            <a:off x="3438525" y="1355850"/>
            <a:ext cx="5314950" cy="2092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CE1B03-A611-480D-9907-21136CA54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360" b="180"/>
          <a:stretch/>
        </p:blipFill>
        <p:spPr>
          <a:xfrm>
            <a:off x="3438525" y="3810000"/>
            <a:ext cx="5314950" cy="2092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0FD155-7AE3-4728-B3C5-CD5F9E0544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53" b="49531"/>
          <a:stretch/>
        </p:blipFill>
        <p:spPr>
          <a:xfrm>
            <a:off x="1409031" y="3968683"/>
            <a:ext cx="1790702" cy="17748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2AB07D-B7CF-44BF-A3C4-F9AE89DAA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71" r="32683" b="49531"/>
          <a:stretch/>
        </p:blipFill>
        <p:spPr>
          <a:xfrm>
            <a:off x="294828" y="2560633"/>
            <a:ext cx="1790701" cy="177483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A3F78-E6CE-4322-AE66-05493FC78C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268" b="49306"/>
          <a:stretch/>
        </p:blipFill>
        <p:spPr>
          <a:xfrm>
            <a:off x="743859" y="1355850"/>
            <a:ext cx="1779375" cy="17827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930E36-5C3E-4C68-8B2D-7D416A0969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74" t="50036" r="66204" b="-1270"/>
          <a:stretch/>
        </p:blipFill>
        <p:spPr>
          <a:xfrm>
            <a:off x="8992267" y="3936727"/>
            <a:ext cx="1844675" cy="18017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489592-325B-46EF-AB64-6035C31F88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68" t="49675" r="32705" b="-909"/>
          <a:stretch/>
        </p:blipFill>
        <p:spPr>
          <a:xfrm>
            <a:off x="10096947" y="2401950"/>
            <a:ext cx="1800225" cy="18017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91B3A8-33E5-4941-B06B-B7751E4FF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482" t="49256" r="-609" b="-490"/>
          <a:stretch/>
        </p:blipFill>
        <p:spPr>
          <a:xfrm>
            <a:off x="9206358" y="1119524"/>
            <a:ext cx="1800225" cy="18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32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5A6F23-8365-4F0E-B1C7-DB1FEDC6A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37" y="644282"/>
            <a:ext cx="4601455" cy="604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80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485274" y="652494"/>
            <a:ext cx="1208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Observation des vidéos</a:t>
            </a:r>
            <a:endParaRPr lang="fr-FR" altLang="fr-FR" sz="6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BCC02F67-7837-4591-A9F5-EDAE30537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5" y="2238375"/>
            <a:ext cx="4524375" cy="2381250"/>
          </a:xfrm>
          <a:prstGeom prst="rect">
            <a:avLst/>
          </a:prstGeom>
        </p:spPr>
      </p:pic>
      <p:pic>
        <p:nvPicPr>
          <p:cNvPr id="1026" name="Image 1">
            <a:hlinkClick r:id="rId4"/>
            <a:extLst>
              <a:ext uri="{FF2B5EF4-FFF2-40B4-BE49-F238E27FC236}">
                <a16:creationId xmlns:a16="http://schemas.microsoft.com/office/drawing/2014/main" id="{62738F49-5120-44CA-9380-0EA53706C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2238375"/>
            <a:ext cx="3791199" cy="238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EA0780-656C-420A-8A77-24B49C8B8BFD}"/>
              </a:ext>
            </a:extLst>
          </p:cNvPr>
          <p:cNvSpPr txBox="1"/>
          <p:nvPr/>
        </p:nvSpPr>
        <p:spPr>
          <a:xfrm>
            <a:off x="1022413" y="1672514"/>
            <a:ext cx="452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carré</a:t>
            </a:r>
            <a:endParaRPr lang="fr-FR" altLang="fr-FR" sz="6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60E5B4-917E-47D8-947E-73ADC36C6697}"/>
              </a:ext>
            </a:extLst>
          </p:cNvPr>
          <p:cNvSpPr txBox="1"/>
          <p:nvPr/>
        </p:nvSpPr>
        <p:spPr>
          <a:xfrm>
            <a:off x="6096000" y="1672514"/>
            <a:ext cx="452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rectangle</a:t>
            </a:r>
            <a:endParaRPr lang="fr-FR" altLang="fr-FR" sz="6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0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485274" y="652494"/>
            <a:ext cx="1208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Fabrique un polygone qui a 6 côtés</a:t>
            </a:r>
            <a:endParaRPr lang="fr-FR" altLang="fr-FR" sz="6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B20CFA-977A-4064-B572-000E23DE51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1971">
            <a:off x="2112249" y="1596937"/>
            <a:ext cx="3773304" cy="17929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BFF903-5F9B-4961-9A04-FA5A1CFE7CCA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67190">
            <a:off x="6751187" y="1992925"/>
            <a:ext cx="1677308" cy="9545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01A0C45-53C9-4458-B61B-3C13599D9920}"/>
              </a:ext>
            </a:extLst>
          </p:cNvPr>
          <p:cNvSpPr txBox="1"/>
          <p:nvPr/>
        </p:nvSpPr>
        <p:spPr>
          <a:xfrm>
            <a:off x="106944" y="3493975"/>
            <a:ext cx="1208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Essaie ensuite de tracer ces cercles</a:t>
            </a:r>
            <a:endParaRPr lang="fr-FR" altLang="fr-FR" sz="6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95B7F11-9971-4B7B-8565-2328B85717A9}"/>
              </a:ext>
            </a:extLst>
          </p:cNvPr>
          <p:cNvSpPr/>
          <p:nvPr/>
        </p:nvSpPr>
        <p:spPr>
          <a:xfrm>
            <a:off x="2743200" y="4381500"/>
            <a:ext cx="2114550" cy="21145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46B3261-035C-4997-B8D2-52AB0B7A1755}"/>
              </a:ext>
            </a:extLst>
          </p:cNvPr>
          <p:cNvCxnSpPr>
            <a:endCxn id="2" idx="7"/>
          </p:cNvCxnSpPr>
          <p:nvPr/>
        </p:nvCxnSpPr>
        <p:spPr>
          <a:xfrm flipV="1">
            <a:off x="3800475" y="4691169"/>
            <a:ext cx="747606" cy="747606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8AC9DBA9-8363-4E11-9ED8-314CEA47DC3D}"/>
              </a:ext>
            </a:extLst>
          </p:cNvPr>
          <p:cNvSpPr/>
          <p:nvPr/>
        </p:nvSpPr>
        <p:spPr>
          <a:xfrm>
            <a:off x="5652661" y="4338691"/>
            <a:ext cx="2114550" cy="21145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248062C-D6B0-4836-85FB-8C277151C05D}"/>
              </a:ext>
            </a:extLst>
          </p:cNvPr>
          <p:cNvCxnSpPr>
            <a:endCxn id="15" idx="7"/>
          </p:cNvCxnSpPr>
          <p:nvPr/>
        </p:nvCxnSpPr>
        <p:spPr>
          <a:xfrm flipV="1">
            <a:off x="6709936" y="4648360"/>
            <a:ext cx="747606" cy="747606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B8208679-9EEA-4878-8ACB-6BFEC2087EFD}"/>
              </a:ext>
            </a:extLst>
          </p:cNvPr>
          <p:cNvSpPr/>
          <p:nvPr/>
        </p:nvSpPr>
        <p:spPr>
          <a:xfrm>
            <a:off x="8562122" y="4338691"/>
            <a:ext cx="2114550" cy="21145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084F791-D6B9-428B-BE63-A3E886B9DB07}"/>
              </a:ext>
            </a:extLst>
          </p:cNvPr>
          <p:cNvCxnSpPr>
            <a:endCxn id="17" idx="7"/>
          </p:cNvCxnSpPr>
          <p:nvPr/>
        </p:nvCxnSpPr>
        <p:spPr>
          <a:xfrm flipV="1">
            <a:off x="9619397" y="4648360"/>
            <a:ext cx="747606" cy="747606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68508381-A9DE-4022-B287-CAEDD4762EBE}"/>
              </a:ext>
            </a:extLst>
          </p:cNvPr>
          <p:cNvSpPr txBox="1"/>
          <p:nvPr/>
        </p:nvSpPr>
        <p:spPr>
          <a:xfrm>
            <a:off x="3490806" y="4721742"/>
            <a:ext cx="126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  <a:latin typeface="Comic Sans MS" panose="030F0702030302020204" pitchFamily="66" charset="0"/>
              </a:rPr>
              <a:t>5 cm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383A1A7-C6CE-48DB-ABBD-471B434BD734}"/>
              </a:ext>
            </a:extLst>
          </p:cNvPr>
          <p:cNvSpPr txBox="1"/>
          <p:nvPr/>
        </p:nvSpPr>
        <p:spPr>
          <a:xfrm>
            <a:off x="6327885" y="4721742"/>
            <a:ext cx="126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  <a:latin typeface="Comic Sans MS" panose="030F0702030302020204" pitchFamily="66" charset="0"/>
              </a:rPr>
              <a:t>7 cm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C5447EE-0992-4C82-97D5-E282D63C3F2E}"/>
              </a:ext>
            </a:extLst>
          </p:cNvPr>
          <p:cNvSpPr txBox="1"/>
          <p:nvPr/>
        </p:nvSpPr>
        <p:spPr>
          <a:xfrm>
            <a:off x="9414716" y="4721742"/>
            <a:ext cx="126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  <a:latin typeface="Comic Sans MS" panose="030F0702030302020204" pitchFamily="66" charset="0"/>
              </a:rPr>
              <a:t>9 cm</a:t>
            </a:r>
          </a:p>
        </p:txBody>
      </p:sp>
    </p:spTree>
    <p:extLst>
      <p:ext uri="{BB962C8B-B14F-4D97-AF65-F5344CB8AC3E}">
        <p14:creationId xmlns:p14="http://schemas.microsoft.com/office/powerpoint/2010/main" val="416195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13757</TotalTime>
  <Words>510</Words>
  <Application>Microsoft Office PowerPoint</Application>
  <PresentationFormat>Grand écran</PresentationFormat>
  <Paragraphs>188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Comic Sans MS</vt:lpstr>
      <vt:lpstr>KG Turning Tables</vt:lpstr>
      <vt:lpstr>Lobster Two</vt:lpstr>
      <vt:lpstr>Thème Office</vt:lpstr>
      <vt:lpstr>Module 6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6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6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6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6  séance 5</vt:lpstr>
      <vt:lpstr>Présentation PowerPoint</vt:lpstr>
      <vt:lpstr>Présentation PowerPoint</vt:lpstr>
      <vt:lpstr>Présentation PowerPoint</vt:lpstr>
      <vt:lpstr>Module 6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308</cp:revision>
  <dcterms:created xsi:type="dcterms:W3CDTF">2018-07-28T07:30:27Z</dcterms:created>
  <dcterms:modified xsi:type="dcterms:W3CDTF">2021-07-14T09:29:53Z</dcterms:modified>
</cp:coreProperties>
</file>