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75" r:id="rId2"/>
    <p:sldId id="1450" r:id="rId3"/>
    <p:sldId id="1387" r:id="rId4"/>
    <p:sldId id="1451" r:id="rId5"/>
    <p:sldId id="1302" r:id="rId6"/>
    <p:sldId id="1456" r:id="rId7"/>
    <p:sldId id="1380" r:id="rId8"/>
    <p:sldId id="1457" r:id="rId9"/>
    <p:sldId id="276" r:id="rId10"/>
    <p:sldId id="1566" r:id="rId11"/>
    <p:sldId id="1567" r:id="rId12"/>
    <p:sldId id="1464" r:id="rId13"/>
    <p:sldId id="1484" r:id="rId14"/>
    <p:sldId id="1564" r:id="rId15"/>
    <p:sldId id="284" r:id="rId16"/>
    <p:sldId id="1540" r:id="rId17"/>
    <p:sldId id="1485" r:id="rId18"/>
    <p:sldId id="1147" r:id="rId19"/>
    <p:sldId id="1490" r:id="rId20"/>
    <p:sldId id="1517" r:id="rId21"/>
    <p:sldId id="1512" r:id="rId22"/>
    <p:sldId id="698" r:id="rId23"/>
    <p:sldId id="1541" r:id="rId24"/>
    <p:sldId id="1059" r:id="rId25"/>
    <p:sldId id="1568" r:id="rId26"/>
    <p:sldId id="1569" r:id="rId27"/>
    <p:sldId id="1565" r:id="rId28"/>
    <p:sldId id="716" r:id="rId29"/>
    <p:sldId id="1345" r:id="rId30"/>
    <p:sldId id="333" r:id="rId31"/>
    <p:sldId id="1546" r:id="rId32"/>
    <p:sldId id="1547" r:id="rId33"/>
    <p:sldId id="444" r:id="rId34"/>
    <p:sldId id="1549" r:id="rId35"/>
    <p:sldId id="1271" r:id="rId36"/>
    <p:sldId id="1570" r:id="rId37"/>
    <p:sldId id="519" r:id="rId38"/>
    <p:sldId id="449" r:id="rId39"/>
    <p:sldId id="1536" r:id="rId40"/>
    <p:sldId id="1545" r:id="rId41"/>
    <p:sldId id="330" r:id="rId4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4472C4"/>
    <a:srgbClr val="7030A0"/>
    <a:srgbClr val="00FF00"/>
    <a:srgbClr val="C00000"/>
    <a:srgbClr val="8FAADC"/>
    <a:srgbClr val="3333FF"/>
    <a:srgbClr val="0033CC"/>
    <a:srgbClr val="34C5D4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40" autoAdjust="0"/>
    <p:restoredTop sz="95407" autoAdjust="0"/>
  </p:normalViewPr>
  <p:slideViewPr>
    <p:cSldViewPr snapToGrid="0">
      <p:cViewPr>
        <p:scale>
          <a:sx n="94" d="100"/>
          <a:sy n="94" d="100"/>
        </p:scale>
        <p:origin x="10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huit.re/CE1Lecon4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s://huit.re/CE1Lecon4b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Compte de 5 en 5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14EFFE7-D4F7-4575-965E-DC87ED6FC2C9}"/>
              </a:ext>
            </a:extLst>
          </p:cNvPr>
          <p:cNvSpPr txBox="1"/>
          <p:nvPr/>
        </p:nvSpPr>
        <p:spPr>
          <a:xfrm>
            <a:off x="975769" y="3044595"/>
            <a:ext cx="10261600" cy="18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Jusque 60</a:t>
            </a:r>
            <a:endParaRPr lang="fr-FR" sz="8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C925FA0-5282-486A-8DDF-5AD4022AA4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868" b="63383"/>
          <a:stretch/>
        </p:blipFill>
        <p:spPr>
          <a:xfrm>
            <a:off x="3982345" y="2376776"/>
            <a:ext cx="3232483" cy="133563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3A488C-548D-4A5F-94E2-9DCD22018EB5}"/>
              </a:ext>
            </a:extLst>
          </p:cNvPr>
          <p:cNvSpPr txBox="1"/>
          <p:nvPr/>
        </p:nvSpPr>
        <p:spPr>
          <a:xfrm>
            <a:off x="7327645" y="2853135"/>
            <a:ext cx="69115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/>
              <a:t> 5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1A5EB5A-725B-44BF-888D-78C98D6825E4}"/>
              </a:ext>
            </a:extLst>
          </p:cNvPr>
          <p:cNvSpPr/>
          <p:nvPr/>
        </p:nvSpPr>
        <p:spPr>
          <a:xfrm>
            <a:off x="7201575" y="2734966"/>
            <a:ext cx="828000" cy="82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51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47928" y="790523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Trouve le nombre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233038" y="289787"/>
            <a:ext cx="2520812" cy="170935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1247928" y="1999144"/>
            <a:ext cx="10505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</a:t>
            </a:r>
            <a:endParaRPr lang="fr-FR" sz="72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91ADB8-97BE-4C64-8F0F-5452E1BAA0FA}"/>
              </a:ext>
            </a:extLst>
          </p:cNvPr>
          <p:cNvSpPr txBox="1"/>
          <p:nvPr/>
        </p:nvSpPr>
        <p:spPr>
          <a:xfrm>
            <a:off x="1247928" y="3658527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Avec les nombres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5D2762-6774-4DEB-B721-7CB024942ADC}"/>
              </a:ext>
            </a:extLst>
          </p:cNvPr>
          <p:cNvSpPr txBox="1"/>
          <p:nvPr/>
        </p:nvSpPr>
        <p:spPr>
          <a:xfrm>
            <a:off x="1247928" y="4867148"/>
            <a:ext cx="10505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 – 6 – 4 – 3 – 2</a:t>
            </a:r>
            <a:endParaRPr lang="fr-FR" sz="72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45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47928" y="790523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Quel est le résultat de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8788" y="255656"/>
            <a:ext cx="2520812" cy="170935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48208" y="1522834"/>
            <a:ext cx="1050592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 + 15 =</a:t>
            </a:r>
          </a:p>
          <a:p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 + 14 =</a:t>
            </a:r>
          </a:p>
          <a:p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 + 16 =</a:t>
            </a:r>
          </a:p>
          <a:p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 + 15 =</a:t>
            </a:r>
          </a:p>
          <a:p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60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830417-08E1-4BF6-BF4C-393AF45A6C9F}"/>
              </a:ext>
            </a:extLst>
          </p:cNvPr>
          <p:cNvSpPr txBox="1"/>
          <p:nvPr/>
        </p:nvSpPr>
        <p:spPr>
          <a:xfrm>
            <a:off x="1553557" y="652494"/>
            <a:ext cx="99954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Fabrique/Dessine le nombre 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8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99</a:t>
            </a:r>
            <a:endParaRPr lang="fr-FR" sz="8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Matériel de manipulation - Kit matériel base 10 - 2019: Amazon.fr:  Collectif: Livres">
            <a:extLst>
              <a:ext uri="{FF2B5EF4-FFF2-40B4-BE49-F238E27FC236}">
                <a16:creationId xmlns:a16="http://schemas.microsoft.com/office/drawing/2014/main" id="{73A72EC6-C032-45F9-B395-47049B974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192" y="3971925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04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830417-08E1-4BF6-BF4C-393AF45A6C9F}"/>
              </a:ext>
            </a:extLst>
          </p:cNvPr>
          <p:cNvSpPr txBox="1"/>
          <p:nvPr/>
        </p:nvSpPr>
        <p:spPr>
          <a:xfrm>
            <a:off x="1553557" y="652494"/>
            <a:ext cx="99954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Ajoute maintenant 1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Quel nombre a-t-on ?</a:t>
            </a:r>
            <a:endParaRPr lang="fr-FR" sz="13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63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615B27F-0208-4795-B11F-06E09F8F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26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3456" y="9971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4CB5DC-2EFD-4754-96AF-680EF118D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8" y="1158240"/>
            <a:ext cx="3597899" cy="54051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F72EDE-A01B-416B-AA3A-73E1CAC74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341" y="1341120"/>
            <a:ext cx="3725323" cy="5405120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9E77103-95C5-41F1-B69B-6DED1E61A020}"/>
              </a:ext>
            </a:extLst>
          </p:cNvPr>
          <p:cNvCxnSpPr/>
          <p:nvPr/>
        </p:nvCxnSpPr>
        <p:spPr>
          <a:xfrm flipH="1">
            <a:off x="7056664" y="467360"/>
            <a:ext cx="1462496" cy="61772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600255DB-1B86-4C99-B8D8-8B0E3902460F}"/>
              </a:ext>
            </a:extLst>
          </p:cNvPr>
          <p:cNvSpPr/>
          <p:nvPr/>
        </p:nvSpPr>
        <p:spPr>
          <a:xfrm>
            <a:off x="5618480" y="355449"/>
            <a:ext cx="878840" cy="8586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P9, 10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3FD87D5-2A64-470F-B980-0605CEB0662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74" y="784784"/>
            <a:ext cx="2436170" cy="44164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EE96661-64F8-43C1-BF6B-3F36BB802F4B}"/>
              </a:ext>
            </a:extLst>
          </p:cNvPr>
          <p:cNvSpPr txBox="1"/>
          <p:nvPr/>
        </p:nvSpPr>
        <p:spPr>
          <a:xfrm>
            <a:off x="1247928" y="790523"/>
            <a:ext cx="4213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 tutelle pour ce groupe</a:t>
            </a:r>
            <a:endParaRPr lang="fr-FR" sz="2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AD361EE-6C03-4A8C-A3B4-BD89BCEF022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430" y="3144813"/>
            <a:ext cx="2448827" cy="3654736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012A483A-D939-4296-B364-9D3F85FA1598}"/>
              </a:ext>
            </a:extLst>
          </p:cNvPr>
          <p:cNvSpPr/>
          <p:nvPr/>
        </p:nvSpPr>
        <p:spPr>
          <a:xfrm>
            <a:off x="8336320" y="1478129"/>
            <a:ext cx="878840" cy="8586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P11, 12</a:t>
            </a:r>
          </a:p>
        </p:txBody>
      </p:sp>
    </p:spTree>
    <p:extLst>
      <p:ext uri="{BB962C8B-B14F-4D97-AF65-F5344CB8AC3E}">
        <p14:creationId xmlns:p14="http://schemas.microsoft.com/office/powerpoint/2010/main" val="287489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Compte de 5 en 5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14EFFE7-D4F7-4575-965E-DC87ED6FC2C9}"/>
              </a:ext>
            </a:extLst>
          </p:cNvPr>
          <p:cNvSpPr txBox="1"/>
          <p:nvPr/>
        </p:nvSpPr>
        <p:spPr>
          <a:xfrm>
            <a:off x="975769" y="3044595"/>
            <a:ext cx="10261600" cy="18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Jusque 80</a:t>
            </a:r>
            <a:endParaRPr lang="fr-FR" sz="8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C925FA0-5282-486A-8DDF-5AD4022AA4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868" b="63383"/>
          <a:stretch/>
        </p:blipFill>
        <p:spPr>
          <a:xfrm>
            <a:off x="3982345" y="2376776"/>
            <a:ext cx="3232483" cy="133563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3A488C-548D-4A5F-94E2-9DCD22018EB5}"/>
              </a:ext>
            </a:extLst>
          </p:cNvPr>
          <p:cNvSpPr txBox="1"/>
          <p:nvPr/>
        </p:nvSpPr>
        <p:spPr>
          <a:xfrm>
            <a:off x="7327645" y="2853135"/>
            <a:ext cx="69115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/>
              <a:t> 5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1A5EB5A-725B-44BF-888D-78C98D6825E4}"/>
              </a:ext>
            </a:extLst>
          </p:cNvPr>
          <p:cNvSpPr/>
          <p:nvPr/>
        </p:nvSpPr>
        <p:spPr>
          <a:xfrm>
            <a:off x="7201575" y="2734966"/>
            <a:ext cx="828000" cy="82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49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47928" y="790523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Quel est le résultat de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8788" y="255656"/>
            <a:ext cx="2520812" cy="170935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48208" y="1522834"/>
            <a:ext cx="1050592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 + 12 =</a:t>
            </a:r>
          </a:p>
          <a:p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 + 13 =</a:t>
            </a:r>
          </a:p>
          <a:p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 + 9 =</a:t>
            </a:r>
          </a:p>
          <a:p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 + 7 =</a:t>
            </a:r>
          </a:p>
          <a:p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80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47928" y="790523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Trouve le nombre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233038" y="289787"/>
            <a:ext cx="2520812" cy="170935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1247928" y="1999144"/>
            <a:ext cx="10505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23</a:t>
            </a:r>
            <a:endParaRPr lang="fr-FR" sz="72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91ADB8-97BE-4C64-8F0F-5452E1BAA0FA}"/>
              </a:ext>
            </a:extLst>
          </p:cNvPr>
          <p:cNvSpPr txBox="1"/>
          <p:nvPr/>
        </p:nvSpPr>
        <p:spPr>
          <a:xfrm>
            <a:off x="1247928" y="3658527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Avec les nombres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5D2762-6774-4DEB-B721-7CB024942ADC}"/>
              </a:ext>
            </a:extLst>
          </p:cNvPr>
          <p:cNvSpPr txBox="1"/>
          <p:nvPr/>
        </p:nvSpPr>
        <p:spPr>
          <a:xfrm>
            <a:off x="1247928" y="4867148"/>
            <a:ext cx="10505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 – 12 – 5 – 3 </a:t>
            </a:r>
            <a:endParaRPr lang="fr-FR" sz="72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79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615B27F-0208-4795-B11F-06E09F8F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02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3456" y="9971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4CB5DC-2EFD-4754-96AF-680EF118D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8" y="1158240"/>
            <a:ext cx="3597899" cy="54051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F72EDE-A01B-416B-AA3A-73E1CAC74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341" y="1341120"/>
            <a:ext cx="3725323" cy="5405120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9E77103-95C5-41F1-B69B-6DED1E61A020}"/>
              </a:ext>
            </a:extLst>
          </p:cNvPr>
          <p:cNvCxnSpPr/>
          <p:nvPr/>
        </p:nvCxnSpPr>
        <p:spPr>
          <a:xfrm flipH="1">
            <a:off x="7056664" y="467360"/>
            <a:ext cx="1462496" cy="61772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600255DB-1B86-4C99-B8D8-8B0E3902460F}"/>
              </a:ext>
            </a:extLst>
          </p:cNvPr>
          <p:cNvSpPr/>
          <p:nvPr/>
        </p:nvSpPr>
        <p:spPr>
          <a:xfrm>
            <a:off x="5618480" y="355449"/>
            <a:ext cx="878840" cy="8586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P9, 10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3FD87D5-2A64-470F-B980-0605CEB0662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74" y="784784"/>
            <a:ext cx="2436170" cy="44164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EE96661-64F8-43C1-BF6B-3F36BB802F4B}"/>
              </a:ext>
            </a:extLst>
          </p:cNvPr>
          <p:cNvSpPr txBox="1"/>
          <p:nvPr/>
        </p:nvSpPr>
        <p:spPr>
          <a:xfrm>
            <a:off x="1247928" y="790523"/>
            <a:ext cx="4213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 tutelle pour ce groupe</a:t>
            </a:r>
            <a:endParaRPr lang="fr-FR" sz="2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AD361EE-6C03-4A8C-A3B4-BD89BCEF022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430" y="3144813"/>
            <a:ext cx="2448827" cy="3654736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012A483A-D939-4296-B364-9D3F85FA1598}"/>
              </a:ext>
            </a:extLst>
          </p:cNvPr>
          <p:cNvSpPr/>
          <p:nvPr/>
        </p:nvSpPr>
        <p:spPr>
          <a:xfrm>
            <a:off x="8336320" y="1478129"/>
            <a:ext cx="878840" cy="8586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P11, 12</a:t>
            </a:r>
          </a:p>
        </p:txBody>
      </p:sp>
    </p:spTree>
    <p:extLst>
      <p:ext uri="{BB962C8B-B14F-4D97-AF65-F5344CB8AC3E}">
        <p14:creationId xmlns:p14="http://schemas.microsoft.com/office/powerpoint/2010/main" val="4459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Compte de 10 en 10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14EFFE7-D4F7-4575-965E-DC87ED6FC2C9}"/>
              </a:ext>
            </a:extLst>
          </p:cNvPr>
          <p:cNvSpPr txBox="1"/>
          <p:nvPr/>
        </p:nvSpPr>
        <p:spPr>
          <a:xfrm>
            <a:off x="975769" y="3044595"/>
            <a:ext cx="10261600" cy="18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Jusque 90</a:t>
            </a:r>
            <a:endParaRPr lang="fr-FR" sz="8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60576A1-0F83-4F79-88B4-AF570681A7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868" b="63383"/>
          <a:stretch/>
        </p:blipFill>
        <p:spPr>
          <a:xfrm>
            <a:off x="3974951" y="2376776"/>
            <a:ext cx="3232483" cy="133563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90B3CCA-A6F7-437E-8845-4BE5AE3A4D86}"/>
              </a:ext>
            </a:extLst>
          </p:cNvPr>
          <p:cNvSpPr txBox="1"/>
          <p:nvPr/>
        </p:nvSpPr>
        <p:spPr>
          <a:xfrm>
            <a:off x="7320251" y="2853135"/>
            <a:ext cx="69115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/>
              <a:t>10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45BDAF11-BD7C-452D-A79A-4207C7D72379}"/>
              </a:ext>
            </a:extLst>
          </p:cNvPr>
          <p:cNvSpPr/>
          <p:nvPr/>
        </p:nvSpPr>
        <p:spPr>
          <a:xfrm>
            <a:off x="7194181" y="2734966"/>
            <a:ext cx="828000" cy="82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00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483995" y="51356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manquant :</a:t>
            </a:r>
            <a:endParaRPr lang="fr-FR" sz="4000" noProof="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14EFFE7-D4F7-4575-965E-DC87ED6FC2C9}"/>
              </a:ext>
            </a:extLst>
          </p:cNvPr>
          <p:cNvSpPr txBox="1"/>
          <p:nvPr/>
        </p:nvSpPr>
        <p:spPr>
          <a:xfrm>
            <a:off x="1191720" y="1438900"/>
            <a:ext cx="10261600" cy="6617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 + ... = 10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 + … = 10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 + … = 10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 + … = 10  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Shape 105">
            <a:extLst>
              <a:ext uri="{FF2B5EF4-FFF2-40B4-BE49-F238E27FC236}">
                <a16:creationId xmlns:a16="http://schemas.microsoft.com/office/drawing/2014/main" id="{771ADFA1-26DD-47F3-B145-B6629289E813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FEE9A3-E054-4549-92AF-F8476307EF9B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57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51158" y="455344"/>
            <a:ext cx="96656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Ecris les résultats</a:t>
            </a:r>
            <a:endParaRPr lang="fr-FR" sz="32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238760" y="1527729"/>
            <a:ext cx="4414246" cy="5101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4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2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7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3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28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EA1DFEC-20FF-4E4D-BECB-82DE72DF4C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62072" y="100507"/>
            <a:ext cx="2706060" cy="183497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C1B6793-79D3-4F24-988B-C15536909CFF}"/>
              </a:ext>
            </a:extLst>
          </p:cNvPr>
          <p:cNvSpPr/>
          <p:nvPr/>
        </p:nvSpPr>
        <p:spPr>
          <a:xfrm>
            <a:off x="5826760" y="1527729"/>
            <a:ext cx="4683760" cy="5101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9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5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6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10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28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183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47928" y="790523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Quel est le résultat de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8788" y="255656"/>
            <a:ext cx="2520812" cy="170935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-2430693" y="1250635"/>
            <a:ext cx="10505922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156 + 20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138 + 40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134 + 30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126 + 60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114 + 60 =</a:t>
            </a:r>
          </a:p>
          <a:p>
            <a:pPr algn="ctr"/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66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615B27F-0208-4795-B11F-06E09F8F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87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4BE7DA8-D48C-4C6C-BD86-C167A47F5C80}"/>
              </a:ext>
            </a:extLst>
          </p:cNvPr>
          <p:cNvSpPr txBox="1"/>
          <p:nvPr/>
        </p:nvSpPr>
        <p:spPr>
          <a:xfrm>
            <a:off x="-3247588" y="1474353"/>
            <a:ext cx="99954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Joue à</a:t>
            </a:r>
            <a:endParaRPr lang="fr-FR" sz="3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E87609-7DDB-4B54-9222-E6CE7565F7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7947"/>
          <a:stretch/>
        </p:blipFill>
        <p:spPr>
          <a:xfrm>
            <a:off x="-704140" y="2720272"/>
            <a:ext cx="5293299" cy="346693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AFAC725-F653-425B-AF5C-E5B41C9C078D}"/>
              </a:ext>
            </a:extLst>
          </p:cNvPr>
          <p:cNvCxnSpPr/>
          <p:nvPr/>
        </p:nvCxnSpPr>
        <p:spPr>
          <a:xfrm flipH="1">
            <a:off x="2740446" y="881697"/>
            <a:ext cx="1899920" cy="568452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5800FA60-02AA-4960-86BC-DB390B8898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645" y="1159191"/>
            <a:ext cx="3677603" cy="453961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85DF93-0D57-4DA2-88EB-7ECE0F1918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572" y="1120743"/>
            <a:ext cx="3515073" cy="4624737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5E4C8788-C51B-4FC2-A449-6E3E4F582019}"/>
              </a:ext>
            </a:extLst>
          </p:cNvPr>
          <p:cNvSpPr/>
          <p:nvPr/>
        </p:nvSpPr>
        <p:spPr>
          <a:xfrm>
            <a:off x="10774680" y="223158"/>
            <a:ext cx="878840" cy="8586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P13, 14</a:t>
            </a:r>
          </a:p>
        </p:txBody>
      </p:sp>
    </p:spTree>
    <p:extLst>
      <p:ext uri="{BB962C8B-B14F-4D97-AF65-F5344CB8AC3E}">
        <p14:creationId xmlns:p14="http://schemas.microsoft.com/office/powerpoint/2010/main" val="345519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6983FD9-3DAB-49FD-AF1D-CACC2765B90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372474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13800" dirty="0">
              <a:latin typeface="KG Turning Table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191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Compte de 10 en 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u="sng" noProof="0" dirty="0">
                <a:latin typeface="Comic Sans MS" panose="030F0702030302020204" pitchFamily="66" charset="0"/>
                <a:cs typeface="Arial" panose="020B0604020202020204" pitchFamily="34" charset="0"/>
              </a:rPr>
              <a:t>À partir de 1</a:t>
            </a:r>
            <a:endParaRPr kumimoji="0" lang="fr-FR" sz="40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14EFFE7-D4F7-4575-965E-DC87ED6FC2C9}"/>
              </a:ext>
            </a:extLst>
          </p:cNvPr>
          <p:cNvSpPr txBox="1"/>
          <p:nvPr/>
        </p:nvSpPr>
        <p:spPr>
          <a:xfrm>
            <a:off x="1025842" y="3881887"/>
            <a:ext cx="10261600" cy="18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Jusque 91</a:t>
            </a:r>
            <a:endParaRPr lang="fr-FR" sz="8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7A06D7A-885D-4BE8-90AF-8A47622D40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868" b="63383"/>
          <a:stretch/>
        </p:blipFill>
        <p:spPr>
          <a:xfrm>
            <a:off x="3982345" y="3044595"/>
            <a:ext cx="3232483" cy="133563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3D2894A-0902-49EF-85EA-814A2E5A2DA3}"/>
              </a:ext>
            </a:extLst>
          </p:cNvPr>
          <p:cNvSpPr txBox="1"/>
          <p:nvPr/>
        </p:nvSpPr>
        <p:spPr>
          <a:xfrm>
            <a:off x="7327645" y="3520954"/>
            <a:ext cx="69115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/>
              <a:t>10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6990C77-5609-446C-9177-8FA8A9D1F8FA}"/>
              </a:ext>
            </a:extLst>
          </p:cNvPr>
          <p:cNvSpPr/>
          <p:nvPr/>
        </p:nvSpPr>
        <p:spPr>
          <a:xfrm>
            <a:off x="7201575" y="3402785"/>
            <a:ext cx="828000" cy="82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9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65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39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91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52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44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89:</a:t>
            </a:r>
          </a:p>
        </p:txBody>
      </p:sp>
    </p:spTree>
    <p:extLst>
      <p:ext uri="{BB962C8B-B14F-4D97-AF65-F5344CB8AC3E}">
        <p14:creationId xmlns:p14="http://schemas.microsoft.com/office/powerpoint/2010/main" val="229868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483995" y="51356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manquant :</a:t>
            </a:r>
            <a:endParaRPr lang="fr-FR" sz="4000" noProof="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14EFFE7-D4F7-4575-965E-DC87ED6FC2C9}"/>
              </a:ext>
            </a:extLst>
          </p:cNvPr>
          <p:cNvSpPr txBox="1"/>
          <p:nvPr/>
        </p:nvSpPr>
        <p:spPr>
          <a:xfrm>
            <a:off x="1154223" y="1199344"/>
            <a:ext cx="102616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 + ... = 10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 + … = 10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 + … = 10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 + … = 10 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 + … = 10 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Shape 105">
            <a:extLst>
              <a:ext uri="{FF2B5EF4-FFF2-40B4-BE49-F238E27FC236}">
                <a16:creationId xmlns:a16="http://schemas.microsoft.com/office/drawing/2014/main" id="{771ADFA1-26DD-47F3-B145-B6629289E813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FEE9A3-E054-4549-92AF-F8476307EF9B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7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47928" y="790523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Quel est le résultat de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8788" y="255656"/>
            <a:ext cx="2520812" cy="170935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-2430693" y="1250635"/>
            <a:ext cx="10505922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121 + 20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157 + 40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126 + 10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143 + 50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139 + 40 =</a:t>
            </a:r>
          </a:p>
          <a:p>
            <a:pPr algn="ctr"/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89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4BE7DA8-D48C-4C6C-BD86-C167A47F5C80}"/>
              </a:ext>
            </a:extLst>
          </p:cNvPr>
          <p:cNvSpPr txBox="1"/>
          <p:nvPr/>
        </p:nvSpPr>
        <p:spPr>
          <a:xfrm>
            <a:off x="-3247588" y="1474353"/>
            <a:ext cx="99954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Joue à</a:t>
            </a:r>
            <a:endParaRPr lang="fr-FR" sz="3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E87609-7DDB-4B54-9222-E6CE7565F7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7947"/>
          <a:stretch/>
        </p:blipFill>
        <p:spPr>
          <a:xfrm>
            <a:off x="-704140" y="2720272"/>
            <a:ext cx="5293299" cy="346693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AFAC725-F653-425B-AF5C-E5B41C9C078D}"/>
              </a:ext>
            </a:extLst>
          </p:cNvPr>
          <p:cNvCxnSpPr/>
          <p:nvPr/>
        </p:nvCxnSpPr>
        <p:spPr>
          <a:xfrm flipH="1">
            <a:off x="2740446" y="881697"/>
            <a:ext cx="1899920" cy="568452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5800FA60-02AA-4960-86BC-DB390B8898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645" y="1159191"/>
            <a:ext cx="3677603" cy="453961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85DF93-0D57-4DA2-88EB-7ECE0F1918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572" y="1120743"/>
            <a:ext cx="3515073" cy="4624737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5E4C8788-C51B-4FC2-A449-6E3E4F582019}"/>
              </a:ext>
            </a:extLst>
          </p:cNvPr>
          <p:cNvSpPr/>
          <p:nvPr/>
        </p:nvSpPr>
        <p:spPr>
          <a:xfrm>
            <a:off x="10774680" y="223158"/>
            <a:ext cx="878840" cy="8586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P13, 14</a:t>
            </a:r>
          </a:p>
        </p:txBody>
      </p:sp>
    </p:spTree>
    <p:extLst>
      <p:ext uri="{BB962C8B-B14F-4D97-AF65-F5344CB8AC3E}">
        <p14:creationId xmlns:p14="http://schemas.microsoft.com/office/powerpoint/2010/main" val="37967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211298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6157776" y="-99604"/>
            <a:ext cx="6085431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Fiche de mesure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53F22D9-6EF1-490E-B2C4-0A0A46AED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112" y="1065983"/>
            <a:ext cx="5057775" cy="50958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E521508-5336-424D-8352-A9B57B7C3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0491" y="1557765"/>
            <a:ext cx="2279325" cy="150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00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solidFill>
              <a:srgbClr val="FF660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88178" y="6831"/>
            <a:ext cx="7098578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Résolution de problèmes</a:t>
            </a:r>
            <a:endParaRPr lang="fr-FR" sz="32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22C4B8-B804-4E91-80E8-D3E17460C771}"/>
              </a:ext>
            </a:extLst>
          </p:cNvPr>
          <p:cNvSpPr/>
          <p:nvPr/>
        </p:nvSpPr>
        <p:spPr>
          <a:xfrm>
            <a:off x="382772" y="1584251"/>
            <a:ext cx="2051685" cy="324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052310-F9AB-4F32-8DB8-FBB7CB17A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508" y="1306195"/>
            <a:ext cx="9588012" cy="26943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0D73D2-A897-45E2-A65C-EECB869E263E}"/>
              </a:ext>
            </a:extLst>
          </p:cNvPr>
          <p:cNvSpPr/>
          <p:nvPr/>
        </p:nvSpPr>
        <p:spPr>
          <a:xfrm>
            <a:off x="8661400" y="2527300"/>
            <a:ext cx="1422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34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solidFill>
              <a:srgbClr val="FF660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22C4B8-B804-4E91-80E8-D3E17460C771}"/>
              </a:ext>
            </a:extLst>
          </p:cNvPr>
          <p:cNvSpPr/>
          <p:nvPr/>
        </p:nvSpPr>
        <p:spPr>
          <a:xfrm>
            <a:off x="382772" y="1584251"/>
            <a:ext cx="2051685" cy="324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770BF24-0684-43D4-956B-BB86FEBB57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85" b="52608"/>
          <a:stretch/>
        </p:blipFill>
        <p:spPr>
          <a:xfrm>
            <a:off x="1289079" y="2174862"/>
            <a:ext cx="9044014" cy="304007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BC0790A-3760-4995-8D83-02C17D223FEE}"/>
              </a:ext>
            </a:extLst>
          </p:cNvPr>
          <p:cNvSpPr/>
          <p:nvPr/>
        </p:nvSpPr>
        <p:spPr>
          <a:xfrm>
            <a:off x="-88178" y="6831"/>
            <a:ext cx="7098578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Résolution de problèmes</a:t>
            </a:r>
            <a:endParaRPr lang="fr-FR" sz="32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18DD12-0B6A-461F-8D57-9A5ECC42C4BD}"/>
              </a:ext>
            </a:extLst>
          </p:cNvPr>
          <p:cNvSpPr/>
          <p:nvPr/>
        </p:nvSpPr>
        <p:spPr>
          <a:xfrm>
            <a:off x="382771" y="1364804"/>
            <a:ext cx="823475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Découvrons les exercices :</a:t>
            </a:r>
            <a:endParaRPr lang="fr-FR" sz="32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70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solidFill>
              <a:srgbClr val="FF660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22C4B8-B804-4E91-80E8-D3E17460C771}"/>
              </a:ext>
            </a:extLst>
          </p:cNvPr>
          <p:cNvSpPr/>
          <p:nvPr/>
        </p:nvSpPr>
        <p:spPr>
          <a:xfrm>
            <a:off x="382772" y="1584251"/>
            <a:ext cx="2051685" cy="324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770BF24-0684-43D4-956B-BB86FEBB57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871"/>
          <a:stretch/>
        </p:blipFill>
        <p:spPr>
          <a:xfrm>
            <a:off x="1611234" y="2174862"/>
            <a:ext cx="8234755" cy="379767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BC0790A-3760-4995-8D83-02C17D223FEE}"/>
              </a:ext>
            </a:extLst>
          </p:cNvPr>
          <p:cNvSpPr/>
          <p:nvPr/>
        </p:nvSpPr>
        <p:spPr>
          <a:xfrm>
            <a:off x="-88178" y="6831"/>
            <a:ext cx="7098578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Résolution de problèmes</a:t>
            </a:r>
            <a:endParaRPr lang="fr-FR" sz="32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588FD0-CAB8-493E-B927-188DF438486F}"/>
              </a:ext>
            </a:extLst>
          </p:cNvPr>
          <p:cNvSpPr/>
          <p:nvPr/>
        </p:nvSpPr>
        <p:spPr>
          <a:xfrm>
            <a:off x="382771" y="1364804"/>
            <a:ext cx="823475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Découvrons les exercices :</a:t>
            </a:r>
            <a:endParaRPr lang="fr-FR" sz="32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14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solidFill>
              <a:srgbClr val="FF660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22C4B8-B804-4E91-80E8-D3E17460C771}"/>
              </a:ext>
            </a:extLst>
          </p:cNvPr>
          <p:cNvSpPr/>
          <p:nvPr/>
        </p:nvSpPr>
        <p:spPr>
          <a:xfrm>
            <a:off x="382772" y="1584251"/>
            <a:ext cx="2051685" cy="324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158195A-E973-46F7-8204-F687F0D47E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058"/>
          <a:stretch/>
        </p:blipFill>
        <p:spPr>
          <a:xfrm>
            <a:off x="2807556" y="1908964"/>
            <a:ext cx="5934336" cy="46798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88DAA7-7838-428A-AB44-3BDAC1B87634}"/>
              </a:ext>
            </a:extLst>
          </p:cNvPr>
          <p:cNvSpPr/>
          <p:nvPr/>
        </p:nvSpPr>
        <p:spPr>
          <a:xfrm>
            <a:off x="-88178" y="6831"/>
            <a:ext cx="7098578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Résolution de problèmes</a:t>
            </a:r>
            <a:endParaRPr lang="fr-FR" sz="32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8A63A1-BB29-45EC-8095-25E832788E09}"/>
              </a:ext>
            </a:extLst>
          </p:cNvPr>
          <p:cNvSpPr/>
          <p:nvPr/>
        </p:nvSpPr>
        <p:spPr>
          <a:xfrm>
            <a:off x="382771" y="1364804"/>
            <a:ext cx="823475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Découvrons les exercices :</a:t>
            </a:r>
            <a:endParaRPr lang="fr-FR" sz="32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06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solidFill>
              <a:srgbClr val="FF660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22C4B8-B804-4E91-80E8-D3E17460C771}"/>
              </a:ext>
            </a:extLst>
          </p:cNvPr>
          <p:cNvSpPr/>
          <p:nvPr/>
        </p:nvSpPr>
        <p:spPr>
          <a:xfrm>
            <a:off x="382772" y="1584251"/>
            <a:ext cx="2051685" cy="324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158195A-E973-46F7-8204-F687F0D47E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75"/>
          <a:stretch/>
        </p:blipFill>
        <p:spPr>
          <a:xfrm>
            <a:off x="2289317" y="2174862"/>
            <a:ext cx="7918166" cy="41479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88DAA7-7838-428A-AB44-3BDAC1B87634}"/>
              </a:ext>
            </a:extLst>
          </p:cNvPr>
          <p:cNvSpPr/>
          <p:nvPr/>
        </p:nvSpPr>
        <p:spPr>
          <a:xfrm>
            <a:off x="-88178" y="6831"/>
            <a:ext cx="7098578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Résolution de problèmes</a:t>
            </a:r>
            <a:endParaRPr lang="fr-FR" sz="32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8A63A1-BB29-45EC-8095-25E832788E09}"/>
              </a:ext>
            </a:extLst>
          </p:cNvPr>
          <p:cNvSpPr/>
          <p:nvPr/>
        </p:nvSpPr>
        <p:spPr>
          <a:xfrm>
            <a:off x="382771" y="1364804"/>
            <a:ext cx="823475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Découvrons les exercices :</a:t>
            </a:r>
            <a:endParaRPr lang="fr-FR" sz="32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62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329877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101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186 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110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152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144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189:</a:t>
            </a:r>
          </a:p>
        </p:txBody>
      </p:sp>
    </p:spTree>
    <p:extLst>
      <p:ext uri="{BB962C8B-B14F-4D97-AF65-F5344CB8AC3E}">
        <p14:creationId xmlns:p14="http://schemas.microsoft.com/office/powerpoint/2010/main" val="279505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19" name="Group 6357">
            <a:extLst>
              <a:ext uri="{FF2B5EF4-FFF2-40B4-BE49-F238E27FC236}">
                <a16:creationId xmlns:a16="http://schemas.microsoft.com/office/drawing/2014/main" id="{183A1698-2A2E-4AE1-8577-827E41231FD8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20" name="Shape 19">
              <a:extLst>
                <a:ext uri="{FF2B5EF4-FFF2-40B4-BE49-F238E27FC236}">
                  <a16:creationId xmlns:a16="http://schemas.microsoft.com/office/drawing/2014/main" id="{39CE8E96-369B-4D6C-A3D0-EAD1452DB95D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Shape 21">
              <a:extLst>
                <a:ext uri="{FF2B5EF4-FFF2-40B4-BE49-F238E27FC236}">
                  <a16:creationId xmlns:a16="http://schemas.microsoft.com/office/drawing/2014/main" id="{5AD3910D-5AE3-48E3-AF6C-F6075264FCF5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6" name="Rectangle 11">
            <a:extLst>
              <a:ext uri="{FF2B5EF4-FFF2-40B4-BE49-F238E27FC236}">
                <a16:creationId xmlns:a16="http://schemas.microsoft.com/office/drawing/2014/main" id="{86321F57-3335-4C51-BF17-DCA10A45A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76B3B06-C24A-44FA-B3F1-926F7AF3C9E2}"/>
              </a:ext>
            </a:extLst>
          </p:cNvPr>
          <p:cNvSpPr txBox="1"/>
          <p:nvPr/>
        </p:nvSpPr>
        <p:spPr>
          <a:xfrm>
            <a:off x="4214087" y="1066800"/>
            <a:ext cx="48821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60</a:t>
            </a:r>
            <a:r>
              <a:rPr lang="fr-FR" sz="6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68&lt; </a:t>
            </a:r>
            <a:r>
              <a:rPr lang="fr-FR" sz="66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DADE74-1E51-422C-BB00-49D2A856DED8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508573D9-B0E8-4AAD-B913-3A02E2EA0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9573" y="101768"/>
            <a:ext cx="727528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30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000" b="0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Encadrer entre deux dizaines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E90F107-90A4-4048-81DA-204A87026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954" t="17087" r="5505" b="64718"/>
          <a:stretch/>
        </p:blipFill>
        <p:spPr>
          <a:xfrm>
            <a:off x="10237205" y="61883"/>
            <a:ext cx="1954795" cy="8150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46FDD65-844E-4893-984C-EB68A138403C}"/>
              </a:ext>
            </a:extLst>
          </p:cNvPr>
          <p:cNvSpPr txBox="1"/>
          <p:nvPr/>
        </p:nvSpPr>
        <p:spPr>
          <a:xfrm>
            <a:off x="5976794" y="2285073"/>
            <a:ext cx="488214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101&lt;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134&lt;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115&lt;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176&lt;</a:t>
            </a:r>
          </a:p>
          <a:p>
            <a:pPr algn="ctr"/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918072-1FFC-4A6B-8B35-FF93FB628903}"/>
              </a:ext>
            </a:extLst>
          </p:cNvPr>
          <p:cNvSpPr txBox="1"/>
          <p:nvPr/>
        </p:nvSpPr>
        <p:spPr>
          <a:xfrm>
            <a:off x="1161305" y="2285072"/>
            <a:ext cx="488214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45&lt;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67&lt;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23&lt;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78&lt;</a:t>
            </a:r>
          </a:p>
          <a:p>
            <a:pPr algn="ctr"/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5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solidFill>
              <a:srgbClr val="FF660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88178" y="6831"/>
            <a:ext cx="5534473" cy="454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2300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Résolution de problèmes</a:t>
            </a:r>
            <a:endParaRPr lang="fr-FR" sz="2300" dirty="0">
              <a:solidFill>
                <a:srgbClr val="FF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22C4B8-B804-4E91-80E8-D3E17460C771}"/>
              </a:ext>
            </a:extLst>
          </p:cNvPr>
          <p:cNvSpPr/>
          <p:nvPr/>
        </p:nvSpPr>
        <p:spPr>
          <a:xfrm>
            <a:off x="8427775" y="2905292"/>
            <a:ext cx="2051685" cy="324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1F36E7-83F0-4C94-A4DF-70CFDD2CDE17}"/>
              </a:ext>
            </a:extLst>
          </p:cNvPr>
          <p:cNvSpPr/>
          <p:nvPr/>
        </p:nvSpPr>
        <p:spPr>
          <a:xfrm>
            <a:off x="2707362" y="1413107"/>
            <a:ext cx="7082075" cy="201589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3200" dirty="0"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Maman a acheté 13 poivrons au marché pour sa tarte aux poivrons. Il y a 7 poivrons verts et des poivrons rouges.</a:t>
            </a:r>
            <a:endParaRPr lang="fr-FR" sz="1200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86EF8E-D55E-4443-97D8-D5BB86FFABA7}"/>
              </a:ext>
            </a:extLst>
          </p:cNvPr>
          <p:cNvSpPr/>
          <p:nvPr/>
        </p:nvSpPr>
        <p:spPr>
          <a:xfrm>
            <a:off x="2917128" y="4376492"/>
            <a:ext cx="8497310" cy="113351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3600" b="1" dirty="0"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Combien y-a-t-il </a:t>
            </a: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de </a:t>
            </a:r>
            <a:r>
              <a:rPr lang="fr-FR" sz="3600" b="1" dirty="0"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poivrons rouges? </a:t>
            </a:r>
            <a:endParaRPr lang="fr-FR" sz="14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2FC93E4-23D7-437C-BFE0-FEF8D8ED1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513" y="837825"/>
            <a:ext cx="1072558" cy="70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88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F90B43-3ECE-44FD-B74C-E4F5FD4EACAF}"/>
              </a:ext>
            </a:extLst>
          </p:cNvPr>
          <p:cNvSpPr txBox="1"/>
          <p:nvPr/>
        </p:nvSpPr>
        <p:spPr>
          <a:xfrm>
            <a:off x="493486" y="1055509"/>
            <a:ext cx="10870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Nous allons fabriquer la leçon à manipuler</a:t>
            </a:r>
            <a:endParaRPr lang="fr-FR" sz="13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698B41-4CE4-4C9C-B4A9-330C36F67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925" y="1763395"/>
            <a:ext cx="729615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F90B43-3ECE-44FD-B74C-E4F5FD4EACAF}"/>
              </a:ext>
            </a:extLst>
          </p:cNvPr>
          <p:cNvSpPr txBox="1"/>
          <p:nvPr/>
        </p:nvSpPr>
        <p:spPr>
          <a:xfrm>
            <a:off x="493486" y="1055509"/>
            <a:ext cx="10870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peut aussi regarder ces vidéos</a:t>
            </a:r>
            <a:endParaRPr lang="fr-FR" sz="13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27333523-534D-4C82-846C-3CDFF5CC13B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42418"/>
            <a:ext cx="4097322" cy="2280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hlinkClick r:id="rId4"/>
            <a:extLst>
              <a:ext uri="{FF2B5EF4-FFF2-40B4-BE49-F238E27FC236}">
                <a16:creationId xmlns:a16="http://schemas.microsoft.com/office/drawing/2014/main" id="{46393979-A9A7-4D6C-8498-FF195CCEC1A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80" y="2942418"/>
            <a:ext cx="4097322" cy="22807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469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8" name="Shape 105">
            <a:extLst>
              <a:ext uri="{FF2B5EF4-FFF2-40B4-BE49-F238E27FC236}">
                <a16:creationId xmlns:a16="http://schemas.microsoft.com/office/drawing/2014/main" id="{62F6C772-25D3-4BED-B1C8-C4006B6CA2AE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1E8F61B-B3A1-494B-B40F-18061A929D02}"/>
              </a:ext>
            </a:extLst>
          </p:cNvPr>
          <p:cNvSpPr/>
          <p:nvPr/>
        </p:nvSpPr>
        <p:spPr>
          <a:xfrm>
            <a:off x="617871" y="128838"/>
            <a:ext cx="4516557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4699BD7-D6EA-43C4-B3CA-D6237AED51F4}"/>
              </a:ext>
            </a:extLst>
          </p:cNvPr>
          <p:cNvSpPr/>
          <p:nvPr/>
        </p:nvSpPr>
        <p:spPr>
          <a:xfrm>
            <a:off x="8446168" y="1347537"/>
            <a:ext cx="613611" cy="577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9BCB0F-C0FC-4669-9C9B-BF383E179DAD}"/>
              </a:ext>
            </a:extLst>
          </p:cNvPr>
          <p:cNvSpPr/>
          <p:nvPr/>
        </p:nvSpPr>
        <p:spPr>
          <a:xfrm>
            <a:off x="2569345" y="1359569"/>
            <a:ext cx="613611" cy="577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6C01DA-C918-4AD8-96C7-C7E299BA3896}"/>
              </a:ext>
            </a:extLst>
          </p:cNvPr>
          <p:cNvSpPr/>
          <p:nvPr/>
        </p:nvSpPr>
        <p:spPr>
          <a:xfrm>
            <a:off x="8384498" y="1395664"/>
            <a:ext cx="613611" cy="577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1B0B9E-F0D1-419E-9440-1DD8C4F8D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42" y="1209040"/>
            <a:ext cx="3566966" cy="49091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59F638-9E50-4366-BB5F-66675070108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352" y="340360"/>
            <a:ext cx="4431215" cy="32816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B2D5BF-440B-4B13-8E7E-C3A9FEBAB68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353" y="3622040"/>
            <a:ext cx="4535805" cy="295433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E9F63050-9ECF-4489-A5CE-44F422257656}"/>
              </a:ext>
            </a:extLst>
          </p:cNvPr>
          <p:cNvSpPr/>
          <p:nvPr/>
        </p:nvSpPr>
        <p:spPr>
          <a:xfrm>
            <a:off x="5274360" y="642302"/>
            <a:ext cx="878840" cy="8586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P15, 16</a:t>
            </a:r>
          </a:p>
        </p:txBody>
      </p:sp>
    </p:spTree>
    <p:extLst>
      <p:ext uri="{BB962C8B-B14F-4D97-AF65-F5344CB8AC3E}">
        <p14:creationId xmlns:p14="http://schemas.microsoft.com/office/powerpoint/2010/main" val="185235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13966</TotalTime>
  <Words>590</Words>
  <Application>Microsoft Office PowerPoint</Application>
  <PresentationFormat>Grand écran</PresentationFormat>
  <Paragraphs>203</Paragraphs>
  <Slides>41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Comic Sans MS</vt:lpstr>
      <vt:lpstr>KG Turning Tables</vt:lpstr>
      <vt:lpstr>Thème Office</vt:lpstr>
      <vt:lpstr>Module 7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7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7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7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7  séance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7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324</cp:revision>
  <dcterms:created xsi:type="dcterms:W3CDTF">2018-07-28T07:30:27Z</dcterms:created>
  <dcterms:modified xsi:type="dcterms:W3CDTF">2021-07-14T10:27:10Z</dcterms:modified>
</cp:coreProperties>
</file>