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75" r:id="rId2"/>
    <p:sldId id="1301" r:id="rId3"/>
    <p:sldId id="1611" r:id="rId4"/>
    <p:sldId id="1620" r:id="rId5"/>
    <p:sldId id="1456" r:id="rId6"/>
    <p:sldId id="1570" r:id="rId7"/>
    <p:sldId id="1474" r:id="rId8"/>
    <p:sldId id="276" r:id="rId9"/>
    <p:sldId id="1607" r:id="rId10"/>
    <p:sldId id="1610" r:id="rId11"/>
    <p:sldId id="1621" r:id="rId12"/>
    <p:sldId id="1464" r:id="rId13"/>
    <p:sldId id="1472" r:id="rId14"/>
    <p:sldId id="284" r:id="rId15"/>
    <p:sldId id="1609" r:id="rId16"/>
    <p:sldId id="1608" r:id="rId17"/>
    <p:sldId id="1622" r:id="rId18"/>
    <p:sldId id="1585" r:id="rId19"/>
    <p:sldId id="1586" r:id="rId20"/>
    <p:sldId id="698" r:id="rId21"/>
    <p:sldId id="1612" r:id="rId22"/>
    <p:sldId id="1613" r:id="rId23"/>
    <p:sldId id="1591" r:id="rId24"/>
    <p:sldId id="1592" r:id="rId25"/>
    <p:sldId id="716" r:id="rId26"/>
    <p:sldId id="1614" r:id="rId27"/>
    <p:sldId id="1615" r:id="rId28"/>
    <p:sldId id="1623" r:id="rId29"/>
    <p:sldId id="1597" r:id="rId30"/>
    <p:sldId id="1599" r:id="rId31"/>
    <p:sldId id="1616" r:id="rId32"/>
    <p:sldId id="519" r:id="rId33"/>
    <p:sldId id="1619" r:id="rId34"/>
    <p:sldId id="1618" r:id="rId35"/>
    <p:sldId id="1617" r:id="rId36"/>
    <p:sldId id="1364" r:id="rId37"/>
    <p:sldId id="1271" r:id="rId38"/>
    <p:sldId id="1624" r:id="rId39"/>
    <p:sldId id="518" r:id="rId40"/>
    <p:sldId id="1550" r:id="rId41"/>
    <p:sldId id="453" r:id="rId42"/>
    <p:sldId id="1605" r:id="rId43"/>
    <p:sldId id="1606" r:id="rId4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6600"/>
    <a:srgbClr val="4472C4"/>
    <a:srgbClr val="7030A0"/>
    <a:srgbClr val="C00000"/>
    <a:srgbClr val="8FAADC"/>
    <a:srgbClr val="3333FF"/>
    <a:srgbClr val="0033CC"/>
    <a:srgbClr val="34C5D4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370" autoAdjust="0"/>
    <p:restoredTop sz="95407" autoAdjust="0"/>
  </p:normalViewPr>
  <p:slideViewPr>
    <p:cSldViewPr snapToGrid="0">
      <p:cViewPr>
        <p:scale>
          <a:sx n="59" d="100"/>
          <a:sy n="59" d="100"/>
        </p:scale>
        <p:origin x="1059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8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C085148-427F-4440-96C4-46385CBA3DDF}"/>
              </a:ext>
            </a:extLst>
          </p:cNvPr>
          <p:cNvSpPr txBox="1"/>
          <p:nvPr/>
        </p:nvSpPr>
        <p:spPr>
          <a:xfrm>
            <a:off x="962025" y="1814900"/>
            <a:ext cx="11734800" cy="7725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182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174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321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453 =</a:t>
            </a: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42DB44F-BD31-44EC-A7E1-9A2F64FB3945}"/>
              </a:ext>
            </a:extLst>
          </p:cNvPr>
          <p:cNvSpPr txBox="1"/>
          <p:nvPr/>
        </p:nvSpPr>
        <p:spPr>
          <a:xfrm>
            <a:off x="2328738" y="357126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Ecris en lettres :</a:t>
            </a:r>
            <a:endParaRPr lang="fr-FR" sz="40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37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348531" y="21715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Décompose ces nombres</a:t>
            </a:r>
            <a:endParaRPr lang="fr-FR" sz="40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826F705-5D2B-4A84-9D1F-0A9C5017219F}"/>
              </a:ext>
            </a:extLst>
          </p:cNvPr>
          <p:cNvSpPr txBox="1"/>
          <p:nvPr/>
        </p:nvSpPr>
        <p:spPr>
          <a:xfrm>
            <a:off x="1239078" y="1002050"/>
            <a:ext cx="11734800" cy="829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Exemple : 168</a:t>
            </a:r>
            <a:r>
              <a:rPr lang="fr-FR" sz="36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→  100 + 60 + 8</a:t>
            </a:r>
            <a:endParaRPr lang="fr-FR" sz="36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C085148-427F-4440-96C4-46385CBA3DDF}"/>
              </a:ext>
            </a:extLst>
          </p:cNvPr>
          <p:cNvSpPr txBox="1"/>
          <p:nvPr/>
        </p:nvSpPr>
        <p:spPr>
          <a:xfrm>
            <a:off x="962025" y="1814900"/>
            <a:ext cx="11734800" cy="7725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182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174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321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453 =</a:t>
            </a: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98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EF1A0F9-8F6B-4B1B-BB2A-DE2334877A47}"/>
              </a:ext>
            </a:extLst>
          </p:cNvPr>
          <p:cNvSpPr txBox="1"/>
          <p:nvPr/>
        </p:nvSpPr>
        <p:spPr>
          <a:xfrm>
            <a:off x="1286405" y="743011"/>
            <a:ext cx="10505922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Enlève 10 :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90- 10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50- 10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70- 10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40- 10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80- 10 = </a:t>
            </a: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1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550" y="17078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6830417-08E1-4BF6-BF4C-393AF45A6C9F}"/>
              </a:ext>
            </a:extLst>
          </p:cNvPr>
          <p:cNvSpPr txBox="1"/>
          <p:nvPr/>
        </p:nvSpPr>
        <p:spPr>
          <a:xfrm>
            <a:off x="1553557" y="652494"/>
            <a:ext cx="9995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Découverte du </a:t>
            </a:r>
            <a:r>
              <a:rPr lang="fr-FR" altLang="fr-FR" sz="4000" dirty="0">
                <a:latin typeface="Sketch Nice" panose="02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Jeu du Banquier</a:t>
            </a:r>
            <a:endParaRPr lang="fr-FR" sz="13800" dirty="0">
              <a:latin typeface="Sketch Nice" panose="02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A6F3AB1-32CD-4477-B65A-3EA4E3823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8443" y="414267"/>
            <a:ext cx="1236398" cy="118433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E5EC8F3-3A8B-4297-8834-D93112FEBB68}"/>
              </a:ext>
            </a:extLst>
          </p:cNvPr>
          <p:cNvSpPr txBox="1"/>
          <p:nvPr/>
        </p:nvSpPr>
        <p:spPr>
          <a:xfrm>
            <a:off x="556469" y="1710985"/>
            <a:ext cx="115490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 jeu se joue à 3 joueurs minimum.</a:t>
            </a: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Un des joueurs est le banquier qui va donner des jetons aux autres joueurs.</a:t>
            </a: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Pour gagner des jetons, les autres joueurs lancent un dé.</a:t>
            </a:r>
            <a:endParaRPr lang="fr-FR" sz="13800" dirty="0">
              <a:latin typeface="Sketch Nice" panose="020005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63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550" y="17078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6830417-08E1-4BF6-BF4C-393AF45A6C9F}"/>
              </a:ext>
            </a:extLst>
          </p:cNvPr>
          <p:cNvSpPr txBox="1"/>
          <p:nvPr/>
        </p:nvSpPr>
        <p:spPr>
          <a:xfrm>
            <a:off x="1553557" y="652494"/>
            <a:ext cx="9995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Découverte du </a:t>
            </a:r>
            <a:r>
              <a:rPr lang="fr-FR" altLang="fr-FR" sz="4000" dirty="0">
                <a:latin typeface="Sketch Nice" panose="02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Jeu du Banquier</a:t>
            </a:r>
            <a:endParaRPr lang="fr-FR" sz="13800" dirty="0">
              <a:latin typeface="Sketch Nice" panose="02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A6F3AB1-32CD-4477-B65A-3EA4E3823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8443" y="414267"/>
            <a:ext cx="1236398" cy="118433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E5EC8F3-3A8B-4297-8834-D93112FEBB68}"/>
              </a:ext>
            </a:extLst>
          </p:cNvPr>
          <p:cNvSpPr txBox="1"/>
          <p:nvPr/>
        </p:nvSpPr>
        <p:spPr>
          <a:xfrm>
            <a:off x="556469" y="1710985"/>
            <a:ext cx="1154900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Il y a une règle d’échange : </a:t>
            </a:r>
          </a:p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 jetons rouges = 1 jeton jaune</a:t>
            </a: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 jetons jaunes = 1 jeton vert</a:t>
            </a:r>
            <a:endParaRPr lang="fr-FR" sz="13800" dirty="0">
              <a:latin typeface="Sketch Nice" panose="02000500000000000000" pitchFamily="2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0B85B46-4603-49B9-A165-2C81D68EF9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592351"/>
              </p:ext>
            </p:extLst>
          </p:nvPr>
        </p:nvGraphicFramePr>
        <p:xfrm>
          <a:off x="2051685" y="2821886"/>
          <a:ext cx="8128001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634626719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270024746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0592344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9679611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12879050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49341400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112019858"/>
                    </a:ext>
                  </a:extLst>
                </a:gridCol>
              </a:tblGrid>
              <a:tr h="936293">
                <a:tc>
                  <a:txBody>
                    <a:bodyPr/>
                    <a:lstStyle/>
                    <a:p>
                      <a:pPr algn="ctr"/>
                      <a:r>
                        <a:rPr lang="fr-FR" sz="880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fr-FR" sz="8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8800" dirty="0">
                          <a:solidFill>
                            <a:schemeClr val="tx1"/>
                          </a:solidFill>
                        </a:rPr>
                        <a:t>→</a:t>
                      </a:r>
                      <a:r>
                        <a:rPr lang="fr-FR" sz="8800" dirty="0"/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800" dirty="0">
                          <a:solidFill>
                            <a:srgbClr val="FFFF00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2425926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A39D4010-2DDC-48BA-B401-3424996F0D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098016"/>
              </p:ext>
            </p:extLst>
          </p:nvPr>
        </p:nvGraphicFramePr>
        <p:xfrm>
          <a:off x="2031999" y="4881084"/>
          <a:ext cx="8128001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634626719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270024746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0592344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9679611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12879050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49341400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112019858"/>
                    </a:ext>
                  </a:extLst>
                </a:gridCol>
              </a:tblGrid>
              <a:tr h="936293">
                <a:tc>
                  <a:txBody>
                    <a:bodyPr/>
                    <a:lstStyle/>
                    <a:p>
                      <a:pPr algn="ctr"/>
                      <a:r>
                        <a:rPr lang="fr-FR" sz="8800" dirty="0">
                          <a:solidFill>
                            <a:srgbClr val="FFFF00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fr-FR" sz="88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8800" dirty="0">
                          <a:solidFill>
                            <a:schemeClr val="tx1"/>
                          </a:solidFill>
                        </a:rPr>
                        <a:t>→</a:t>
                      </a:r>
                      <a:r>
                        <a:rPr lang="fr-FR" sz="8800" dirty="0"/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800" dirty="0">
                          <a:solidFill>
                            <a:srgbClr val="00FF00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24259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325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9616EC3-9687-407B-B7AE-9DE25F117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660" y="1469475"/>
            <a:ext cx="3977479" cy="513528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4AB7456-71B6-454C-A6A2-C208AA3F5B43}"/>
              </a:ext>
            </a:extLst>
          </p:cNvPr>
          <p:cNvSpPr txBox="1"/>
          <p:nvPr/>
        </p:nvSpPr>
        <p:spPr>
          <a:xfrm>
            <a:off x="1860884" y="45778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Découverte du fichier</a:t>
            </a:r>
            <a:endParaRPr lang="fr-FR" sz="40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76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8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C085148-427F-4440-96C4-46385CBA3DDF}"/>
              </a:ext>
            </a:extLst>
          </p:cNvPr>
          <p:cNvSpPr txBox="1"/>
          <p:nvPr/>
        </p:nvSpPr>
        <p:spPr>
          <a:xfrm>
            <a:off x="962025" y="1814900"/>
            <a:ext cx="11734800" cy="7725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168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101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888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453 =</a:t>
            </a: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C2F61DF-814E-4F3B-9FAC-6717A44893FF}"/>
              </a:ext>
            </a:extLst>
          </p:cNvPr>
          <p:cNvSpPr txBox="1"/>
          <p:nvPr/>
        </p:nvSpPr>
        <p:spPr>
          <a:xfrm>
            <a:off x="2328738" y="349034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Ecris en lettres :</a:t>
            </a:r>
            <a:endParaRPr lang="fr-FR" sz="40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14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348531" y="21715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Décompose ces nombres</a:t>
            </a:r>
            <a:endParaRPr lang="fr-FR" sz="40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826F705-5D2B-4A84-9D1F-0A9C5017219F}"/>
              </a:ext>
            </a:extLst>
          </p:cNvPr>
          <p:cNvSpPr txBox="1"/>
          <p:nvPr/>
        </p:nvSpPr>
        <p:spPr>
          <a:xfrm>
            <a:off x="1239078" y="1002050"/>
            <a:ext cx="11734800" cy="829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Exemple : 168</a:t>
            </a:r>
            <a:r>
              <a:rPr lang="fr-FR" sz="36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→  100 + 60 + 8</a:t>
            </a:r>
            <a:endParaRPr lang="fr-FR" sz="36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C085148-427F-4440-96C4-46385CBA3DDF}"/>
              </a:ext>
            </a:extLst>
          </p:cNvPr>
          <p:cNvSpPr txBox="1"/>
          <p:nvPr/>
        </p:nvSpPr>
        <p:spPr>
          <a:xfrm>
            <a:off x="962025" y="1814900"/>
            <a:ext cx="11734800" cy="7725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168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101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888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453 =</a:t>
            </a: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07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EF1A0F9-8F6B-4B1B-BB2A-DE2334877A47}"/>
              </a:ext>
            </a:extLst>
          </p:cNvPr>
          <p:cNvSpPr txBox="1"/>
          <p:nvPr/>
        </p:nvSpPr>
        <p:spPr>
          <a:xfrm>
            <a:off x="1286405" y="743011"/>
            <a:ext cx="10505922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Enlève 10 :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76- 10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55- 10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98- 10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32- 10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44- 10 = </a:t>
            </a: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15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D7F0B8-705A-4876-934A-03A49DF05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138" y="760289"/>
            <a:ext cx="8555957" cy="5703971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56FF3405-C48F-450B-913A-21C0DE99CA8C}"/>
              </a:ext>
            </a:extLst>
          </p:cNvPr>
          <p:cNvSpPr/>
          <p:nvPr/>
        </p:nvSpPr>
        <p:spPr>
          <a:xfrm>
            <a:off x="8221508" y="760289"/>
            <a:ext cx="882032" cy="8500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p17</a:t>
            </a:r>
          </a:p>
        </p:txBody>
      </p:sp>
    </p:spTree>
    <p:extLst>
      <p:ext uri="{BB962C8B-B14F-4D97-AF65-F5344CB8AC3E}">
        <p14:creationId xmlns:p14="http://schemas.microsoft.com/office/powerpoint/2010/main" val="3476798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550" y="17078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DA99598-4F4B-4032-96C9-23233340A2C7}"/>
              </a:ext>
            </a:extLst>
          </p:cNvPr>
          <p:cNvSpPr txBox="1"/>
          <p:nvPr/>
        </p:nvSpPr>
        <p:spPr>
          <a:xfrm>
            <a:off x="912884" y="1088819"/>
            <a:ext cx="9995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Jouez au</a:t>
            </a:r>
            <a:endParaRPr lang="fr-FR" sz="13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9F96A75-7EB8-4E77-B17E-9A43EDDD40BD}"/>
              </a:ext>
            </a:extLst>
          </p:cNvPr>
          <p:cNvSpPr txBox="1"/>
          <p:nvPr/>
        </p:nvSpPr>
        <p:spPr>
          <a:xfrm>
            <a:off x="1025842" y="1964902"/>
            <a:ext cx="99954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6600" dirty="0">
                <a:latin typeface="Sketch Nice" panose="02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Jeu du banquier</a:t>
            </a:r>
            <a:endParaRPr lang="fr-FR" sz="34400" dirty="0">
              <a:latin typeface="Sketch Nice" panose="02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36D3AF1-651E-4C6C-9EA5-C32765835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890" y="920621"/>
            <a:ext cx="2246883" cy="2152277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63ED4C7-EEF7-4A9C-9099-80494255D7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297410"/>
              </p:ext>
            </p:extLst>
          </p:nvPr>
        </p:nvGraphicFramePr>
        <p:xfrm>
          <a:off x="2051685" y="2821886"/>
          <a:ext cx="8128001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634626719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270024746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0592344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9679611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12879050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49341400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112019858"/>
                    </a:ext>
                  </a:extLst>
                </a:gridCol>
              </a:tblGrid>
              <a:tr h="936293">
                <a:tc>
                  <a:txBody>
                    <a:bodyPr/>
                    <a:lstStyle/>
                    <a:p>
                      <a:pPr algn="ctr"/>
                      <a:r>
                        <a:rPr lang="fr-FR" sz="880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fr-FR" sz="8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8800" dirty="0">
                          <a:solidFill>
                            <a:schemeClr val="tx1"/>
                          </a:solidFill>
                        </a:rPr>
                        <a:t>→</a:t>
                      </a:r>
                      <a:r>
                        <a:rPr lang="fr-FR" sz="8800" dirty="0"/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800" dirty="0">
                          <a:solidFill>
                            <a:srgbClr val="FFFF00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2425926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93621AB-DA01-49E4-A68A-E77FB60B03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268507"/>
              </p:ext>
            </p:extLst>
          </p:nvPr>
        </p:nvGraphicFramePr>
        <p:xfrm>
          <a:off x="2031999" y="4881084"/>
          <a:ext cx="8128001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634626719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270024746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0592344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9679611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12879050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49341400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112019858"/>
                    </a:ext>
                  </a:extLst>
                </a:gridCol>
              </a:tblGrid>
              <a:tr h="936293">
                <a:tc>
                  <a:txBody>
                    <a:bodyPr/>
                    <a:lstStyle/>
                    <a:p>
                      <a:pPr algn="ctr"/>
                      <a:r>
                        <a:rPr lang="fr-FR" sz="8800" dirty="0">
                          <a:solidFill>
                            <a:srgbClr val="FFFF00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fr-FR" sz="88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8800" dirty="0">
                          <a:solidFill>
                            <a:schemeClr val="tx1"/>
                          </a:solidFill>
                        </a:rPr>
                        <a:t>→</a:t>
                      </a:r>
                      <a:r>
                        <a:rPr lang="fr-FR" sz="8800" dirty="0"/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800" dirty="0">
                          <a:solidFill>
                            <a:srgbClr val="00FF00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24259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997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8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989714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628340" y="828626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Ecris en lettres :</a:t>
            </a:r>
            <a:endParaRPr lang="fr-FR" sz="40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C085148-427F-4440-96C4-46385CBA3DDF}"/>
              </a:ext>
            </a:extLst>
          </p:cNvPr>
          <p:cNvSpPr txBox="1"/>
          <p:nvPr/>
        </p:nvSpPr>
        <p:spPr>
          <a:xfrm>
            <a:off x="962025" y="1814900"/>
            <a:ext cx="11734800" cy="7725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294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813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664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751 =</a:t>
            </a: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40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348531" y="21715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Décompose ces nombres</a:t>
            </a:r>
            <a:endParaRPr lang="fr-FR" sz="40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826F705-5D2B-4A84-9D1F-0A9C5017219F}"/>
              </a:ext>
            </a:extLst>
          </p:cNvPr>
          <p:cNvSpPr txBox="1"/>
          <p:nvPr/>
        </p:nvSpPr>
        <p:spPr>
          <a:xfrm>
            <a:off x="1239078" y="1002050"/>
            <a:ext cx="11734800" cy="829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Exemple : 168</a:t>
            </a:r>
            <a:r>
              <a:rPr lang="fr-FR" sz="36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→  100 + 60 + 8</a:t>
            </a:r>
            <a:endParaRPr lang="fr-FR" sz="36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C085148-427F-4440-96C4-46385CBA3DDF}"/>
              </a:ext>
            </a:extLst>
          </p:cNvPr>
          <p:cNvSpPr txBox="1"/>
          <p:nvPr/>
        </p:nvSpPr>
        <p:spPr>
          <a:xfrm>
            <a:off x="962025" y="1814900"/>
            <a:ext cx="11734800" cy="7725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294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813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664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751 =</a:t>
            </a: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82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EF1A0F9-8F6B-4B1B-BB2A-DE2334877A47}"/>
              </a:ext>
            </a:extLst>
          </p:cNvPr>
          <p:cNvSpPr txBox="1"/>
          <p:nvPr/>
        </p:nvSpPr>
        <p:spPr>
          <a:xfrm>
            <a:off x="1286405" y="743011"/>
            <a:ext cx="10505922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Enlève 10 :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65- 10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79- 10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99- 10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43- 10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61- 10 = </a:t>
            </a: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36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D4CF26-7EA5-4D4F-BCCD-FA74B0798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61" y="881697"/>
            <a:ext cx="8873827" cy="5823903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7E195A01-2BB9-4E32-B401-6B8ABCB321AF}"/>
              </a:ext>
            </a:extLst>
          </p:cNvPr>
          <p:cNvSpPr/>
          <p:nvPr/>
        </p:nvSpPr>
        <p:spPr>
          <a:xfrm>
            <a:off x="8221508" y="760289"/>
            <a:ext cx="882032" cy="8500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p17</a:t>
            </a:r>
          </a:p>
        </p:txBody>
      </p:sp>
    </p:spTree>
    <p:extLst>
      <p:ext uri="{BB962C8B-B14F-4D97-AF65-F5344CB8AC3E}">
        <p14:creationId xmlns:p14="http://schemas.microsoft.com/office/powerpoint/2010/main" val="4180450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550" y="17078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DA99598-4F4B-4032-96C9-23233340A2C7}"/>
              </a:ext>
            </a:extLst>
          </p:cNvPr>
          <p:cNvSpPr txBox="1"/>
          <p:nvPr/>
        </p:nvSpPr>
        <p:spPr>
          <a:xfrm>
            <a:off x="-1216996" y="794634"/>
            <a:ext cx="9995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Fiches sur la monnaie</a:t>
            </a:r>
            <a:endParaRPr lang="fr-FR" sz="13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D53368C-DC07-4687-AF40-862FCA1F8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175" y="1390141"/>
            <a:ext cx="5541106" cy="379740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4FABE32-F384-435B-8572-8C6ECB81599D}"/>
              </a:ext>
            </a:extLst>
          </p:cNvPr>
          <p:cNvSpPr txBox="1"/>
          <p:nvPr/>
        </p:nvSpPr>
        <p:spPr>
          <a:xfrm>
            <a:off x="-1943607" y="5087061"/>
            <a:ext cx="9995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Dessine les pièces et les billets</a:t>
            </a:r>
            <a:endParaRPr lang="fr-FR" sz="72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81D5018-ECD4-459C-8D7E-5DA9DED6133E}"/>
              </a:ext>
            </a:extLst>
          </p:cNvPr>
          <p:cNvSpPr/>
          <p:nvPr/>
        </p:nvSpPr>
        <p:spPr>
          <a:xfrm>
            <a:off x="6644169" y="108746"/>
            <a:ext cx="882032" cy="8500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P18, 19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5F5B109-B43E-4F7A-9D91-D9BDF15DEE4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964" y="170783"/>
            <a:ext cx="3971756" cy="287309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1BBDC1F-1882-4423-A357-AF9FDC953A7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857" y="3186020"/>
            <a:ext cx="4514428" cy="32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46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8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4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6983FD9-3DAB-49FD-AF1D-CACC2765B906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372474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13800" dirty="0">
              <a:latin typeface="KG Turning Table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1914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826F705-5D2B-4A84-9D1F-0A9C5017219F}"/>
              </a:ext>
            </a:extLst>
          </p:cNvPr>
          <p:cNvSpPr txBox="1"/>
          <p:nvPr/>
        </p:nvSpPr>
        <p:spPr>
          <a:xfrm>
            <a:off x="1239078" y="1002050"/>
            <a:ext cx="11734800" cy="829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Exemple : 168</a:t>
            </a:r>
            <a:r>
              <a:rPr lang="fr-FR" sz="36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→  100 + 60 + 8</a:t>
            </a:r>
            <a:endParaRPr lang="fr-FR" sz="36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C085148-427F-4440-96C4-46385CBA3DDF}"/>
              </a:ext>
            </a:extLst>
          </p:cNvPr>
          <p:cNvSpPr txBox="1"/>
          <p:nvPr/>
        </p:nvSpPr>
        <p:spPr>
          <a:xfrm>
            <a:off x="962025" y="1814900"/>
            <a:ext cx="11734800" cy="7725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642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275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722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487 =</a:t>
            </a: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12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348531" y="21715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Décompose ces nombres</a:t>
            </a:r>
            <a:endParaRPr lang="fr-FR" sz="40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826F705-5D2B-4A84-9D1F-0A9C5017219F}"/>
              </a:ext>
            </a:extLst>
          </p:cNvPr>
          <p:cNvSpPr txBox="1"/>
          <p:nvPr/>
        </p:nvSpPr>
        <p:spPr>
          <a:xfrm>
            <a:off x="1239078" y="1002050"/>
            <a:ext cx="11734800" cy="829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Exemple : 168</a:t>
            </a:r>
            <a:r>
              <a:rPr lang="fr-FR" sz="36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→  100 + 60 + 8</a:t>
            </a:r>
            <a:endParaRPr lang="fr-FR" sz="36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C085148-427F-4440-96C4-46385CBA3DDF}"/>
              </a:ext>
            </a:extLst>
          </p:cNvPr>
          <p:cNvSpPr txBox="1"/>
          <p:nvPr/>
        </p:nvSpPr>
        <p:spPr>
          <a:xfrm>
            <a:off x="962025" y="1814900"/>
            <a:ext cx="11734800" cy="7725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642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275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722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487 =</a:t>
            </a: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0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72F75DB-D651-48C0-90FD-D327E7680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574" y="881697"/>
            <a:ext cx="8824851" cy="574929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4E344B2A-4232-438E-AE41-C647EC3FED23}"/>
              </a:ext>
            </a:extLst>
          </p:cNvPr>
          <p:cNvSpPr/>
          <p:nvPr/>
        </p:nvSpPr>
        <p:spPr>
          <a:xfrm>
            <a:off x="8221508" y="760289"/>
            <a:ext cx="882032" cy="8500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p17</a:t>
            </a:r>
          </a:p>
        </p:txBody>
      </p:sp>
    </p:spTree>
    <p:extLst>
      <p:ext uri="{BB962C8B-B14F-4D97-AF65-F5344CB8AC3E}">
        <p14:creationId xmlns:p14="http://schemas.microsoft.com/office/powerpoint/2010/main" val="28164238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550" y="17078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DA99598-4F4B-4032-96C9-23233340A2C7}"/>
              </a:ext>
            </a:extLst>
          </p:cNvPr>
          <p:cNvSpPr txBox="1"/>
          <p:nvPr/>
        </p:nvSpPr>
        <p:spPr>
          <a:xfrm>
            <a:off x="912883" y="652494"/>
            <a:ext cx="9995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Fichier</a:t>
            </a:r>
            <a:endParaRPr lang="fr-FR" sz="13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55039AD-DB0F-4A59-BC35-FBF39677AB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528"/>
          <a:stretch/>
        </p:blipFill>
        <p:spPr>
          <a:xfrm>
            <a:off x="4377810" y="3200461"/>
            <a:ext cx="3977479" cy="197560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DC78762-A7FC-4B29-A2F0-73F9587198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376" b="83729"/>
          <a:stretch/>
        </p:blipFill>
        <p:spPr>
          <a:xfrm>
            <a:off x="2203381" y="1950991"/>
            <a:ext cx="8326336" cy="74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72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8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2112983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356623" y="425223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Ecris en lettres :</a:t>
            </a:r>
            <a:endParaRPr lang="fr-FR" sz="40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C085148-427F-4440-96C4-46385CBA3DDF}"/>
              </a:ext>
            </a:extLst>
          </p:cNvPr>
          <p:cNvSpPr txBox="1"/>
          <p:nvPr/>
        </p:nvSpPr>
        <p:spPr>
          <a:xfrm>
            <a:off x="962025" y="1814900"/>
            <a:ext cx="11734800" cy="7725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123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987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290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804 =</a:t>
            </a: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42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348531" y="21715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Décompose ces nombres</a:t>
            </a:r>
            <a:endParaRPr lang="fr-FR" sz="40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826F705-5D2B-4A84-9D1F-0A9C5017219F}"/>
              </a:ext>
            </a:extLst>
          </p:cNvPr>
          <p:cNvSpPr txBox="1"/>
          <p:nvPr/>
        </p:nvSpPr>
        <p:spPr>
          <a:xfrm>
            <a:off x="1239078" y="1002050"/>
            <a:ext cx="11734800" cy="829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Exemple : 168</a:t>
            </a:r>
            <a:r>
              <a:rPr lang="fr-FR" sz="36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→  100 + 60 + 8</a:t>
            </a:r>
            <a:endParaRPr lang="fr-FR" sz="36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C085148-427F-4440-96C4-46385CBA3DDF}"/>
              </a:ext>
            </a:extLst>
          </p:cNvPr>
          <p:cNvSpPr txBox="1"/>
          <p:nvPr/>
        </p:nvSpPr>
        <p:spPr>
          <a:xfrm>
            <a:off x="962025" y="1814900"/>
            <a:ext cx="11734800" cy="7725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123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987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290 =</a:t>
            </a:r>
          </a:p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804 =</a:t>
            </a: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21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EF1A0F9-8F6B-4B1B-BB2A-DE2334877A47}"/>
              </a:ext>
            </a:extLst>
          </p:cNvPr>
          <p:cNvSpPr txBox="1"/>
          <p:nvPr/>
        </p:nvSpPr>
        <p:spPr>
          <a:xfrm>
            <a:off x="1286405" y="743011"/>
            <a:ext cx="10505922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Enlève 10 :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110- 10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130- 10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170- 10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140- 10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180- 10 = </a:t>
            </a: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981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80FE965-6D0D-4436-9B21-429A87F1A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537" y="1400175"/>
            <a:ext cx="7380930" cy="4877152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27B4075E-64E9-48B5-9F34-B9B1204A86D4}"/>
              </a:ext>
            </a:extLst>
          </p:cNvPr>
          <p:cNvSpPr/>
          <p:nvPr/>
        </p:nvSpPr>
        <p:spPr>
          <a:xfrm>
            <a:off x="8221508" y="760289"/>
            <a:ext cx="882032" cy="8500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p17</a:t>
            </a:r>
          </a:p>
        </p:txBody>
      </p:sp>
    </p:spTree>
    <p:extLst>
      <p:ext uri="{BB962C8B-B14F-4D97-AF65-F5344CB8AC3E}">
        <p14:creationId xmlns:p14="http://schemas.microsoft.com/office/powerpoint/2010/main" val="103268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550" y="17078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DA99598-4F4B-4032-96C9-23233340A2C7}"/>
              </a:ext>
            </a:extLst>
          </p:cNvPr>
          <p:cNvSpPr txBox="1"/>
          <p:nvPr/>
        </p:nvSpPr>
        <p:spPr>
          <a:xfrm>
            <a:off x="-2819496" y="1614819"/>
            <a:ext cx="9995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Fichier</a:t>
            </a:r>
            <a:endParaRPr lang="fr-FR" sz="13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07FBCA8-49A9-444E-80D0-27580F248230}"/>
              </a:ext>
            </a:extLst>
          </p:cNvPr>
          <p:cNvSpPr txBox="1"/>
          <p:nvPr/>
        </p:nvSpPr>
        <p:spPr>
          <a:xfrm>
            <a:off x="-2605634" y="2322705"/>
            <a:ext cx="99954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latin typeface="Sketch Nice" panose="02000500000000000000" pitchFamily="2" charset="0"/>
                <a:cs typeface="Arial" panose="020B0604020202020204" pitchFamily="34" charset="0"/>
              </a:rPr>
              <a:t>Tout en rond</a:t>
            </a:r>
            <a:endParaRPr lang="fr-FR" sz="23900" dirty="0">
              <a:latin typeface="Sketch Nice" panose="02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32AA7C-FBC6-4047-A9DF-CD57A1FA5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318" y="1428843"/>
            <a:ext cx="6072117" cy="4516803"/>
          </a:xfrm>
          <a:prstGeom prst="rect">
            <a:avLst/>
          </a:prstGeom>
        </p:spPr>
      </p:pic>
      <p:sp>
        <p:nvSpPr>
          <p:cNvPr id="2" name="Signe Plus 1">
            <a:extLst>
              <a:ext uri="{FF2B5EF4-FFF2-40B4-BE49-F238E27FC236}">
                <a16:creationId xmlns:a16="http://schemas.microsoft.com/office/drawing/2014/main" id="{52276173-3E08-4B0E-AA28-733B4B4A7D66}"/>
              </a:ext>
            </a:extLst>
          </p:cNvPr>
          <p:cNvSpPr/>
          <p:nvPr/>
        </p:nvSpPr>
        <p:spPr>
          <a:xfrm>
            <a:off x="4774301" y="2629912"/>
            <a:ext cx="623087" cy="655118"/>
          </a:xfrm>
          <a:prstGeom prst="mathPlu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96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8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6</a:t>
            </a:r>
          </a:p>
        </p:txBody>
      </p:sp>
    </p:spTree>
    <p:extLst>
      <p:ext uri="{BB962C8B-B14F-4D97-AF65-F5344CB8AC3E}">
        <p14:creationId xmlns:p14="http://schemas.microsoft.com/office/powerpoint/2010/main" val="6826137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19" name="Group 6357">
            <a:extLst>
              <a:ext uri="{FF2B5EF4-FFF2-40B4-BE49-F238E27FC236}">
                <a16:creationId xmlns:a16="http://schemas.microsoft.com/office/drawing/2014/main" id="{183A1698-2A2E-4AE1-8577-827E41231FD8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20" name="Shape 19">
              <a:extLst>
                <a:ext uri="{FF2B5EF4-FFF2-40B4-BE49-F238E27FC236}">
                  <a16:creationId xmlns:a16="http://schemas.microsoft.com/office/drawing/2014/main" id="{39CE8E96-369B-4D6C-A3D0-EAD1452DB95D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23" name="Shape 21">
              <a:extLst>
                <a:ext uri="{FF2B5EF4-FFF2-40B4-BE49-F238E27FC236}">
                  <a16:creationId xmlns:a16="http://schemas.microsoft.com/office/drawing/2014/main" id="{5AD3910D-5AE3-48E3-AF6C-F6075264FCF5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6" name="Rectangle 11">
            <a:extLst>
              <a:ext uri="{FF2B5EF4-FFF2-40B4-BE49-F238E27FC236}">
                <a16:creationId xmlns:a16="http://schemas.microsoft.com/office/drawing/2014/main" id="{86321F57-3335-4C51-BF17-DCA10A45A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76B3B06-C24A-44FA-B3F1-926F7AF3C9E2}"/>
              </a:ext>
            </a:extLst>
          </p:cNvPr>
          <p:cNvSpPr txBox="1"/>
          <p:nvPr/>
        </p:nvSpPr>
        <p:spPr>
          <a:xfrm>
            <a:off x="4214087" y="1066800"/>
            <a:ext cx="48821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60</a:t>
            </a:r>
            <a:r>
              <a:rPr lang="fr-FR" sz="6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68&lt; </a:t>
            </a:r>
            <a:r>
              <a:rPr lang="fr-FR" sz="66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DADE74-1E51-422C-BB00-49D2A856DED8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4" name="Rectangle 16">
            <a:extLst>
              <a:ext uri="{FF2B5EF4-FFF2-40B4-BE49-F238E27FC236}">
                <a16:creationId xmlns:a16="http://schemas.microsoft.com/office/drawing/2014/main" id="{508573D9-B0E8-4AAD-B913-3A02E2EA0B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9573" y="101768"/>
            <a:ext cx="727528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3000" b="0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000" b="0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Encadrer entre deux dizaines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E90F107-90A4-4048-81DA-204A870264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954" t="17087" r="5505" b="64718"/>
          <a:stretch/>
        </p:blipFill>
        <p:spPr>
          <a:xfrm>
            <a:off x="10237205" y="61883"/>
            <a:ext cx="1954795" cy="81504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46FDD65-844E-4893-984C-EB68A138403C}"/>
              </a:ext>
            </a:extLst>
          </p:cNvPr>
          <p:cNvSpPr txBox="1"/>
          <p:nvPr/>
        </p:nvSpPr>
        <p:spPr>
          <a:xfrm>
            <a:off x="5976794" y="2285073"/>
            <a:ext cx="488214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101&lt;</a:t>
            </a:r>
          </a:p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134&lt;</a:t>
            </a:r>
          </a:p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115&lt;</a:t>
            </a:r>
          </a:p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176&lt;</a:t>
            </a:r>
          </a:p>
          <a:p>
            <a:pPr algn="ctr"/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endParaRPr lang="fr-FR" sz="4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4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918072-1FFC-4A6B-8B35-FF93FB628903}"/>
              </a:ext>
            </a:extLst>
          </p:cNvPr>
          <p:cNvSpPr txBox="1"/>
          <p:nvPr/>
        </p:nvSpPr>
        <p:spPr>
          <a:xfrm>
            <a:off x="1161305" y="2285072"/>
            <a:ext cx="488214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45&lt;</a:t>
            </a:r>
          </a:p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67&lt;</a:t>
            </a:r>
          </a:p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23&lt;</a:t>
            </a:r>
          </a:p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78&lt;</a:t>
            </a:r>
          </a:p>
          <a:p>
            <a:pPr algn="ctr"/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endParaRPr lang="fr-FR" sz="4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4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5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EF1A0F9-8F6B-4B1B-BB2A-DE2334877A47}"/>
              </a:ext>
            </a:extLst>
          </p:cNvPr>
          <p:cNvSpPr txBox="1"/>
          <p:nvPr/>
        </p:nvSpPr>
        <p:spPr>
          <a:xfrm>
            <a:off x="1286405" y="743011"/>
            <a:ext cx="10505922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Enlève 10 :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198- 10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145- 10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177- 10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122- 10 = </a:t>
            </a:r>
          </a:p>
          <a:p>
            <a:pPr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567- 10 = </a:t>
            </a: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72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EF1A0F9-8F6B-4B1B-BB2A-DE2334877A47}"/>
              </a:ext>
            </a:extLst>
          </p:cNvPr>
          <p:cNvSpPr txBox="1"/>
          <p:nvPr/>
        </p:nvSpPr>
        <p:spPr>
          <a:xfrm>
            <a:off x="1286405" y="743011"/>
            <a:ext cx="10505922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Choisis la méthode de ton choix pour trouver:</a:t>
            </a:r>
          </a:p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91 + ... = 100</a:t>
            </a: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84 + ... = 100</a:t>
            </a: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75 + . . . = 100</a:t>
            </a: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89 + ... = 100</a:t>
            </a: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20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27B4075E-64E9-48B5-9F34-B9B1204A86D4}"/>
              </a:ext>
            </a:extLst>
          </p:cNvPr>
          <p:cNvSpPr/>
          <p:nvPr/>
        </p:nvSpPr>
        <p:spPr>
          <a:xfrm>
            <a:off x="3311506" y="1472388"/>
            <a:ext cx="882032" cy="8500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p20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6D9BFF-23F7-48B5-983B-C080BF07A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459107" y="1221981"/>
            <a:ext cx="6625860" cy="434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3960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C37213-98A6-4EB7-8DA4-E4E26ECA8C15}"/>
              </a:ext>
            </a:extLst>
          </p:cNvPr>
          <p:cNvSpPr/>
          <p:nvPr/>
        </p:nvSpPr>
        <p:spPr>
          <a:xfrm>
            <a:off x="7119649" y="3973748"/>
            <a:ext cx="2929226" cy="88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7E0F38-F7D2-49CD-84FC-B7527F41CB03}"/>
              </a:ext>
            </a:extLst>
          </p:cNvPr>
          <p:cNvSpPr/>
          <p:nvPr/>
        </p:nvSpPr>
        <p:spPr>
          <a:xfrm>
            <a:off x="1603558" y="817363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Jeu de la marchande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050" name="Picture 2" descr="MHM CP : Jeux du bus et de la marchande - En classe Pascale !">
            <a:extLst>
              <a:ext uri="{FF2B5EF4-FFF2-40B4-BE49-F238E27FC236}">
                <a16:creationId xmlns:a16="http://schemas.microsoft.com/office/drawing/2014/main" id="{CCD16812-F368-4926-AC28-5C1764DA5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935" y="2610161"/>
            <a:ext cx="4260850" cy="318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7233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8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7</a:t>
            </a:r>
          </a:p>
        </p:txBody>
      </p:sp>
    </p:spTree>
    <p:extLst>
      <p:ext uri="{BB962C8B-B14F-4D97-AF65-F5344CB8AC3E}">
        <p14:creationId xmlns:p14="http://schemas.microsoft.com/office/powerpoint/2010/main" val="3298777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19" name="Group 6357">
            <a:extLst>
              <a:ext uri="{FF2B5EF4-FFF2-40B4-BE49-F238E27FC236}">
                <a16:creationId xmlns:a16="http://schemas.microsoft.com/office/drawing/2014/main" id="{183A1698-2A2E-4AE1-8577-827E41231FD8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20" name="Shape 19">
              <a:extLst>
                <a:ext uri="{FF2B5EF4-FFF2-40B4-BE49-F238E27FC236}">
                  <a16:creationId xmlns:a16="http://schemas.microsoft.com/office/drawing/2014/main" id="{39CE8E96-369B-4D6C-A3D0-EAD1452DB95D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23" name="Shape 21">
              <a:extLst>
                <a:ext uri="{FF2B5EF4-FFF2-40B4-BE49-F238E27FC236}">
                  <a16:creationId xmlns:a16="http://schemas.microsoft.com/office/drawing/2014/main" id="{5AD3910D-5AE3-48E3-AF6C-F6075264FCF5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6" name="Rectangle 11">
            <a:extLst>
              <a:ext uri="{FF2B5EF4-FFF2-40B4-BE49-F238E27FC236}">
                <a16:creationId xmlns:a16="http://schemas.microsoft.com/office/drawing/2014/main" id="{86321F57-3335-4C51-BF17-DCA10A45A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76B3B06-C24A-44FA-B3F1-926F7AF3C9E2}"/>
              </a:ext>
            </a:extLst>
          </p:cNvPr>
          <p:cNvSpPr txBox="1"/>
          <p:nvPr/>
        </p:nvSpPr>
        <p:spPr>
          <a:xfrm>
            <a:off x="4214087" y="1066800"/>
            <a:ext cx="48821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60</a:t>
            </a:r>
            <a:r>
              <a:rPr lang="fr-FR" sz="6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68&lt; </a:t>
            </a:r>
            <a:r>
              <a:rPr lang="fr-FR" sz="66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DADE74-1E51-422C-BB00-49D2A856DED8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4" name="Rectangle 16">
            <a:extLst>
              <a:ext uri="{FF2B5EF4-FFF2-40B4-BE49-F238E27FC236}">
                <a16:creationId xmlns:a16="http://schemas.microsoft.com/office/drawing/2014/main" id="{508573D9-B0E8-4AAD-B913-3A02E2EA0B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9573" y="101768"/>
            <a:ext cx="727528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3000" b="0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000" b="0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Encadrer entre deux dizaines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E90F107-90A4-4048-81DA-204A870264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954" t="17087" r="5505" b="64718"/>
          <a:stretch/>
        </p:blipFill>
        <p:spPr>
          <a:xfrm>
            <a:off x="10237205" y="61883"/>
            <a:ext cx="1954795" cy="81504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46FDD65-844E-4893-984C-EB68A138403C}"/>
              </a:ext>
            </a:extLst>
          </p:cNvPr>
          <p:cNvSpPr txBox="1"/>
          <p:nvPr/>
        </p:nvSpPr>
        <p:spPr>
          <a:xfrm>
            <a:off x="5976794" y="2285073"/>
            <a:ext cx="488214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159&lt;</a:t>
            </a:r>
          </a:p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130&lt;</a:t>
            </a:r>
          </a:p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110&lt;</a:t>
            </a:r>
          </a:p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100&lt;</a:t>
            </a:r>
          </a:p>
          <a:p>
            <a:pPr algn="ctr"/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endParaRPr lang="fr-FR" sz="4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4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918072-1FFC-4A6B-8B35-FF93FB628903}"/>
              </a:ext>
            </a:extLst>
          </p:cNvPr>
          <p:cNvSpPr txBox="1"/>
          <p:nvPr/>
        </p:nvSpPr>
        <p:spPr>
          <a:xfrm>
            <a:off x="1161305" y="2285072"/>
            <a:ext cx="488214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56&lt;</a:t>
            </a:r>
          </a:p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22&lt;</a:t>
            </a:r>
          </a:p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88&lt;</a:t>
            </a:r>
          </a:p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&lt; 64&lt;</a:t>
            </a:r>
          </a:p>
          <a:p>
            <a:pPr algn="ctr"/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endParaRPr lang="fr-FR" sz="4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48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80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grpSp>
        <p:nvGrpSpPr>
          <p:cNvPr id="19" name="Group 6357">
            <a:extLst>
              <a:ext uri="{FF2B5EF4-FFF2-40B4-BE49-F238E27FC236}">
                <a16:creationId xmlns:a16="http://schemas.microsoft.com/office/drawing/2014/main" id="{183A1698-2A2E-4AE1-8577-827E41231FD8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20" name="Shape 19">
              <a:extLst>
                <a:ext uri="{FF2B5EF4-FFF2-40B4-BE49-F238E27FC236}">
                  <a16:creationId xmlns:a16="http://schemas.microsoft.com/office/drawing/2014/main" id="{39CE8E96-369B-4D6C-A3D0-EAD1452DB95D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23" name="Shape 21">
              <a:extLst>
                <a:ext uri="{FF2B5EF4-FFF2-40B4-BE49-F238E27FC236}">
                  <a16:creationId xmlns:a16="http://schemas.microsoft.com/office/drawing/2014/main" id="{5AD3910D-5AE3-48E3-AF6C-F6075264FCF5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6" name="Rectangle 11">
            <a:extLst>
              <a:ext uri="{FF2B5EF4-FFF2-40B4-BE49-F238E27FC236}">
                <a16:creationId xmlns:a16="http://schemas.microsoft.com/office/drawing/2014/main" id="{86321F57-3335-4C51-BF17-DCA10A45A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C58C087-161A-41D4-83E7-5DB725D13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2157" y="882015"/>
            <a:ext cx="4887685" cy="557833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DBC3521-A055-4134-B049-0DE308C53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651" y="609600"/>
            <a:ext cx="2279325" cy="150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986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9" name="Group 6357">
            <a:extLst>
              <a:ext uri="{FF2B5EF4-FFF2-40B4-BE49-F238E27FC236}">
                <a16:creationId xmlns:a16="http://schemas.microsoft.com/office/drawing/2014/main" id="{183A1698-2A2E-4AE1-8577-827E41231FD8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20" name="Shape 19">
              <a:extLst>
                <a:ext uri="{FF2B5EF4-FFF2-40B4-BE49-F238E27FC236}">
                  <a16:creationId xmlns:a16="http://schemas.microsoft.com/office/drawing/2014/main" id="{39CE8E96-369B-4D6C-A3D0-EAD1452DB95D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23" name="Shape 21">
              <a:extLst>
                <a:ext uri="{FF2B5EF4-FFF2-40B4-BE49-F238E27FC236}">
                  <a16:creationId xmlns:a16="http://schemas.microsoft.com/office/drawing/2014/main" id="{5AD3910D-5AE3-48E3-AF6C-F6075264FCF5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6" name="Rectangle 11">
            <a:extLst>
              <a:ext uri="{FF2B5EF4-FFF2-40B4-BE49-F238E27FC236}">
                <a16:creationId xmlns:a16="http://schemas.microsoft.com/office/drawing/2014/main" id="{86321F57-3335-4C51-BF17-DCA10A45A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231C33F5-9B4E-4F5B-AB86-751474557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2616" y="609600"/>
            <a:ext cx="1067339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0" b="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Reproduis cette frise</a:t>
            </a:r>
            <a:r>
              <a:rPr kumimoji="0" lang="fr-FR" altLang="fr-FR" sz="4000" b="0" i="0" u="none" strike="noStrike" cap="none" normalizeH="0" dirty="0">
                <a:ln>
                  <a:noFill/>
                </a:ln>
                <a:solidFill>
                  <a:schemeClr val="accent6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 </a:t>
            </a:r>
            <a:r>
              <a:rPr kumimoji="0" lang="fr-FR" altLang="fr-FR" sz="4000" b="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géométrique</a:t>
            </a:r>
            <a:endParaRPr kumimoji="0" lang="fr-FR" altLang="fr-FR" sz="2800" b="0" i="0" u="none" strike="noStrike" cap="none" normalizeH="0" baseline="0" dirty="0">
              <a:ln>
                <a:noFill/>
              </a:ln>
              <a:solidFill>
                <a:schemeClr val="accent6"/>
              </a:solidFill>
              <a:effectLst/>
              <a:latin typeface="Comic Sans MS" panose="030F0702030302020204" pitchFamily="66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E9316B-2BA6-4835-9603-01F13861B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616" y="1317486"/>
            <a:ext cx="4590713" cy="5296977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2DE8DE27-0F7B-4325-9F2D-80BF81E09171}"/>
              </a:ext>
            </a:extLst>
          </p:cNvPr>
          <p:cNvSpPr/>
          <p:nvPr/>
        </p:nvSpPr>
        <p:spPr>
          <a:xfrm>
            <a:off x="5973913" y="1339017"/>
            <a:ext cx="882032" cy="8500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P21, 22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36A0862-DF4D-407E-9F1B-56F9C7ECC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8566" y="1361270"/>
            <a:ext cx="4053112" cy="5438791"/>
          </a:xfrm>
          <a:prstGeom prst="rect">
            <a:avLst/>
          </a:prstGeom>
        </p:spPr>
      </p:pic>
      <p:sp>
        <p:nvSpPr>
          <p:cNvPr id="22" name="Shape 105">
            <a:extLst>
              <a:ext uri="{FF2B5EF4-FFF2-40B4-BE49-F238E27FC236}">
                <a16:creationId xmlns:a16="http://schemas.microsoft.com/office/drawing/2014/main" id="{58E51883-D561-41A3-AE42-FB07BE332FC6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98F8A98-2D32-47D0-A69D-92171A2C9AEB}"/>
              </a:ext>
            </a:extLst>
          </p:cNvPr>
          <p:cNvSpPr/>
          <p:nvPr/>
        </p:nvSpPr>
        <p:spPr>
          <a:xfrm>
            <a:off x="0" y="98668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62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8" name="Shape 105">
            <a:extLst>
              <a:ext uri="{FF2B5EF4-FFF2-40B4-BE49-F238E27FC236}">
                <a16:creationId xmlns:a16="http://schemas.microsoft.com/office/drawing/2014/main" id="{62F6C772-25D3-4BED-B1C8-C4006B6CA2AE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1E8F61B-B3A1-494B-B40F-18061A929D02}"/>
              </a:ext>
            </a:extLst>
          </p:cNvPr>
          <p:cNvSpPr/>
          <p:nvPr/>
        </p:nvSpPr>
        <p:spPr>
          <a:xfrm>
            <a:off x="173023" y="128838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9BCB0F-C0FC-4669-9C9B-BF383E179DAD}"/>
              </a:ext>
            </a:extLst>
          </p:cNvPr>
          <p:cNvSpPr/>
          <p:nvPr/>
        </p:nvSpPr>
        <p:spPr>
          <a:xfrm>
            <a:off x="2569345" y="1359569"/>
            <a:ext cx="613611" cy="5775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D52C25-3844-41D4-B300-CB0A3C5CB3B6}"/>
              </a:ext>
            </a:extLst>
          </p:cNvPr>
          <p:cNvSpPr/>
          <p:nvPr/>
        </p:nvSpPr>
        <p:spPr>
          <a:xfrm>
            <a:off x="3541486" y="5268686"/>
            <a:ext cx="464457" cy="3677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3410A1B-01E6-4D41-8956-B124DBD47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150" y="881697"/>
            <a:ext cx="6096627" cy="351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6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8" name="Shape 105">
            <a:extLst>
              <a:ext uri="{FF2B5EF4-FFF2-40B4-BE49-F238E27FC236}">
                <a16:creationId xmlns:a16="http://schemas.microsoft.com/office/drawing/2014/main" id="{62F6C772-25D3-4BED-B1C8-C4006B6CA2AE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1E8F61B-B3A1-494B-B40F-18061A929D02}"/>
              </a:ext>
            </a:extLst>
          </p:cNvPr>
          <p:cNvSpPr/>
          <p:nvPr/>
        </p:nvSpPr>
        <p:spPr>
          <a:xfrm>
            <a:off x="173023" y="128838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9BCB0F-C0FC-4669-9C9B-BF383E179DAD}"/>
              </a:ext>
            </a:extLst>
          </p:cNvPr>
          <p:cNvSpPr/>
          <p:nvPr/>
        </p:nvSpPr>
        <p:spPr>
          <a:xfrm>
            <a:off x="2569345" y="1359569"/>
            <a:ext cx="613611" cy="5775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D52C25-3844-41D4-B300-CB0A3C5CB3B6}"/>
              </a:ext>
            </a:extLst>
          </p:cNvPr>
          <p:cNvSpPr/>
          <p:nvPr/>
        </p:nvSpPr>
        <p:spPr>
          <a:xfrm>
            <a:off x="3541486" y="5268686"/>
            <a:ext cx="464457" cy="3677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33574C-6BAF-47E4-9B32-ED77A4FC8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718" y="743010"/>
            <a:ext cx="6659341" cy="596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7637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8" name="Shape 105">
            <a:extLst>
              <a:ext uri="{FF2B5EF4-FFF2-40B4-BE49-F238E27FC236}">
                <a16:creationId xmlns:a16="http://schemas.microsoft.com/office/drawing/2014/main" id="{62F6C772-25D3-4BED-B1C8-C4006B6CA2AE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>
              <a:solidFill>
                <a:srgbClr val="3333FF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1E8F61B-B3A1-494B-B40F-18061A929D02}"/>
              </a:ext>
            </a:extLst>
          </p:cNvPr>
          <p:cNvSpPr/>
          <p:nvPr/>
        </p:nvSpPr>
        <p:spPr>
          <a:xfrm>
            <a:off x="173023" y="128838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9BCB0F-C0FC-4669-9C9B-BF383E179DAD}"/>
              </a:ext>
            </a:extLst>
          </p:cNvPr>
          <p:cNvSpPr/>
          <p:nvPr/>
        </p:nvSpPr>
        <p:spPr>
          <a:xfrm>
            <a:off x="2569345" y="1359569"/>
            <a:ext cx="613611" cy="5775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D52C25-3844-41D4-B300-CB0A3C5CB3B6}"/>
              </a:ext>
            </a:extLst>
          </p:cNvPr>
          <p:cNvSpPr/>
          <p:nvPr/>
        </p:nvSpPr>
        <p:spPr>
          <a:xfrm>
            <a:off x="3541486" y="5268686"/>
            <a:ext cx="464457" cy="3677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FA9384-6C51-4807-8E63-5A12F78EE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080" y="1359569"/>
            <a:ext cx="10426640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8572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14282</TotalTime>
  <Words>630</Words>
  <Application>Microsoft Office PowerPoint</Application>
  <PresentationFormat>Grand écran</PresentationFormat>
  <Paragraphs>260</Paragraphs>
  <Slides>43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43</vt:i4>
      </vt:variant>
    </vt:vector>
  </HeadingPairs>
  <TitlesOfParts>
    <vt:vector size="51" baseType="lpstr">
      <vt:lpstr>Arial</vt:lpstr>
      <vt:lpstr>Calibri</vt:lpstr>
      <vt:lpstr>Calibri Light</vt:lpstr>
      <vt:lpstr>Comic Sans MS</vt:lpstr>
      <vt:lpstr>KG Turning Tables</vt:lpstr>
      <vt:lpstr>Sketch Nice</vt:lpstr>
      <vt:lpstr>Wingdings</vt:lpstr>
      <vt:lpstr>Thème Office</vt:lpstr>
      <vt:lpstr>Module 8  séance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8  séance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8  séance 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8  séance 4</vt:lpstr>
      <vt:lpstr>Présentation PowerPoint</vt:lpstr>
      <vt:lpstr>Présentation PowerPoint</vt:lpstr>
      <vt:lpstr>Présentation PowerPoint</vt:lpstr>
      <vt:lpstr>Présentation PowerPoint</vt:lpstr>
      <vt:lpstr>Module 8  séance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8  séance 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8  séance 7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339</cp:revision>
  <dcterms:created xsi:type="dcterms:W3CDTF">2018-07-28T07:30:27Z</dcterms:created>
  <dcterms:modified xsi:type="dcterms:W3CDTF">2021-07-14T11:16:18Z</dcterms:modified>
</cp:coreProperties>
</file>