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75" r:id="rId2"/>
    <p:sldId id="414" r:id="rId3"/>
    <p:sldId id="513" r:id="rId4"/>
    <p:sldId id="261" r:id="rId5"/>
    <p:sldId id="427" r:id="rId6"/>
    <p:sldId id="633" r:id="rId7"/>
    <p:sldId id="276" r:id="rId8"/>
    <p:sldId id="634" r:id="rId9"/>
    <p:sldId id="635" r:id="rId10"/>
    <p:sldId id="521" r:id="rId11"/>
    <p:sldId id="636" r:id="rId12"/>
    <p:sldId id="531" r:id="rId13"/>
    <p:sldId id="534" r:id="rId14"/>
    <p:sldId id="537" r:id="rId15"/>
    <p:sldId id="539" r:id="rId16"/>
    <p:sldId id="538" r:id="rId17"/>
    <p:sldId id="540" r:id="rId18"/>
    <p:sldId id="643" r:id="rId19"/>
    <p:sldId id="284" r:id="rId20"/>
    <p:sldId id="637" r:id="rId21"/>
    <p:sldId id="638" r:id="rId22"/>
    <p:sldId id="639" r:id="rId23"/>
    <p:sldId id="592" r:id="rId24"/>
    <p:sldId id="287" r:id="rId25"/>
    <p:sldId id="640" r:id="rId26"/>
    <p:sldId id="641" r:id="rId27"/>
    <p:sldId id="555" r:id="rId28"/>
    <p:sldId id="642" r:id="rId29"/>
    <p:sldId id="603" r:id="rId30"/>
    <p:sldId id="533" r:id="rId31"/>
    <p:sldId id="645" r:id="rId32"/>
    <p:sldId id="646" r:id="rId33"/>
    <p:sldId id="648" r:id="rId34"/>
    <p:sldId id="647" r:id="rId35"/>
    <p:sldId id="644" r:id="rId36"/>
    <p:sldId id="293" r:id="rId37"/>
    <p:sldId id="649" r:id="rId38"/>
    <p:sldId id="650" r:id="rId39"/>
    <p:sldId id="560" r:id="rId40"/>
    <p:sldId id="561" r:id="rId41"/>
    <p:sldId id="562" r:id="rId42"/>
    <p:sldId id="597" r:id="rId43"/>
    <p:sldId id="566" r:id="rId44"/>
    <p:sldId id="574" r:id="rId45"/>
    <p:sldId id="600" r:id="rId46"/>
    <p:sldId id="599" r:id="rId47"/>
    <p:sldId id="577" r:id="rId48"/>
    <p:sldId id="605" r:id="rId49"/>
    <p:sldId id="617" r:id="rId50"/>
    <p:sldId id="612" r:id="rId51"/>
    <p:sldId id="613" r:id="rId5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9933FF"/>
    <a:srgbClr val="00FF00"/>
    <a:srgbClr val="0033CC"/>
    <a:srgbClr val="3333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40" autoAdjust="0"/>
    <p:restoredTop sz="95407" autoAdjust="0"/>
  </p:normalViewPr>
  <p:slideViewPr>
    <p:cSldViewPr snapToGrid="0">
      <p:cViewPr>
        <p:scale>
          <a:sx n="82" d="100"/>
          <a:sy n="82" d="100"/>
        </p:scale>
        <p:origin x="97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10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34300" y="197197"/>
            <a:ext cx="2437738" cy="165302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713365" y="521335"/>
            <a:ext cx="7128902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J’écris les nombres en chiffres :</a:t>
            </a:r>
            <a:endParaRPr lang="fr-FR" altLang="fr-FR" sz="2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quatre-cent-soixante-sept 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cent-cinq 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deux-cent-treize 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Deux-cent-trente 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Cent-soixante-et-un :</a:t>
            </a: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11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11070" y="138324"/>
            <a:ext cx="2397451" cy="162570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767174" y="642402"/>
            <a:ext cx="8169088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J’entoure le nombre de dizaines</a:t>
            </a: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467</a:t>
            </a:r>
          </a:p>
          <a:p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105</a:t>
            </a:r>
          </a:p>
          <a:p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113</a:t>
            </a:r>
          </a:p>
          <a:p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126</a:t>
            </a:r>
          </a:p>
        </p:txBody>
      </p:sp>
    </p:spTree>
    <p:extLst>
      <p:ext uri="{BB962C8B-B14F-4D97-AF65-F5344CB8AC3E}">
        <p14:creationId xmlns:p14="http://schemas.microsoft.com/office/powerpoint/2010/main" val="313616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CE4F85-BE72-4E53-9788-49AAAEE59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931458" y="1625144"/>
            <a:ext cx="6215053" cy="3945859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8456AE9D-3DFE-471D-9C64-99DB738540FB}"/>
              </a:ext>
            </a:extLst>
          </p:cNvPr>
          <p:cNvSpPr/>
          <p:nvPr/>
        </p:nvSpPr>
        <p:spPr>
          <a:xfrm>
            <a:off x="2849880" y="1193800"/>
            <a:ext cx="822960" cy="7670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p15</a:t>
            </a:r>
          </a:p>
        </p:txBody>
      </p:sp>
    </p:spTree>
    <p:extLst>
      <p:ext uri="{BB962C8B-B14F-4D97-AF65-F5344CB8AC3E}">
        <p14:creationId xmlns:p14="http://schemas.microsoft.com/office/powerpoint/2010/main" val="103329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372197" y="0"/>
            <a:ext cx="563578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700A787-E387-437F-996A-E24458DC5AEE}"/>
              </a:ext>
            </a:extLst>
          </p:cNvPr>
          <p:cNvSpPr txBox="1"/>
          <p:nvPr/>
        </p:nvSpPr>
        <p:spPr>
          <a:xfrm>
            <a:off x="4595920" y="707013"/>
            <a:ext cx="2647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>
                <a:latin typeface="Comic Sans MS" panose="030F0702030302020204" pitchFamily="66" charset="0"/>
                <a:cs typeface="Arial" panose="020B0604020202020204" pitchFamily="34" charset="0"/>
              </a:rPr>
              <a:t>Fiche piscine</a:t>
            </a:r>
          </a:p>
          <a:p>
            <a:endParaRPr lang="fr-FR" sz="24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7A40E1-4E43-4AA8-B613-3B61ED2CC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384" y="1705813"/>
            <a:ext cx="6108642" cy="3941060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A8F10340-C47C-47CF-8528-D12C060ED8D5}"/>
              </a:ext>
            </a:extLst>
          </p:cNvPr>
          <p:cNvSpPr/>
          <p:nvPr/>
        </p:nvSpPr>
        <p:spPr>
          <a:xfrm>
            <a:off x="8161834" y="550277"/>
            <a:ext cx="822960" cy="7670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p16</a:t>
            </a:r>
          </a:p>
        </p:txBody>
      </p:sp>
    </p:spTree>
    <p:extLst>
      <p:ext uri="{BB962C8B-B14F-4D97-AF65-F5344CB8AC3E}">
        <p14:creationId xmlns:p14="http://schemas.microsoft.com/office/powerpoint/2010/main" val="557463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107373-2AEC-4FD0-A38F-C983D7C72E11}"/>
              </a:ext>
            </a:extLst>
          </p:cNvPr>
          <p:cNvSpPr/>
          <p:nvPr/>
        </p:nvSpPr>
        <p:spPr>
          <a:xfrm>
            <a:off x="888786" y="912639"/>
            <a:ext cx="8716169" cy="589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b="1" dirty="0">
                <a:solidFill>
                  <a:schemeClr val="accent6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Découverte du fichier </a:t>
            </a:r>
            <a:r>
              <a:rPr lang="fr-FR" sz="3200" dirty="0">
                <a:solidFill>
                  <a:schemeClr val="accent6"/>
                </a:solidFill>
                <a:effectLst/>
                <a:latin typeface="Sketch Nice" panose="02000500000000000000" pitchFamily="2" charset="0"/>
                <a:ea typeface="Calibri" panose="020F0502020204030204" pitchFamily="34" charset="0"/>
              </a:rPr>
              <a:t>Pyramide</a:t>
            </a:r>
            <a:endParaRPr lang="fr-FR" sz="1600" dirty="0">
              <a:solidFill>
                <a:schemeClr val="accent6"/>
              </a:solidFill>
              <a:effectLst/>
              <a:latin typeface="Sketch Nice" panose="02000500000000000000" pitchFamily="2" charset="0"/>
              <a:ea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727B681-7D76-42AC-A08E-81DB96E77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615" y="1804942"/>
            <a:ext cx="3448255" cy="44137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9BF9DF5-EF16-47AE-8A1E-E6CCBB780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00" y="3039725"/>
            <a:ext cx="6354727" cy="238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63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10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34300" y="197197"/>
            <a:ext cx="2437738" cy="165302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713365" y="521335"/>
            <a:ext cx="7128902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J’écris les nombres en chiffres :</a:t>
            </a:r>
            <a:endParaRPr lang="fr-FR" altLang="fr-FR" sz="2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Trois-cent-vingt-huit 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Deux-cent-trois: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Cent-dix-huit 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cent-quarante-neuf 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Deux-cent-trente :</a:t>
            </a: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4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11070" y="138324"/>
            <a:ext cx="2397451" cy="162570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767174" y="642402"/>
            <a:ext cx="8169088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J’entoure le nombre de dizaines</a:t>
            </a: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131</a:t>
            </a:r>
          </a:p>
          <a:p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108</a:t>
            </a:r>
          </a:p>
          <a:p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157</a:t>
            </a:r>
          </a:p>
          <a:p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568</a:t>
            </a:r>
          </a:p>
        </p:txBody>
      </p:sp>
    </p:spTree>
    <p:extLst>
      <p:ext uri="{BB962C8B-B14F-4D97-AF65-F5344CB8AC3E}">
        <p14:creationId xmlns:p14="http://schemas.microsoft.com/office/powerpoint/2010/main" val="114000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AF2B77-6961-4FF3-9685-FEBA714D4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1099" y="609600"/>
            <a:ext cx="3858659" cy="579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4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97D8EF-66F7-4FD1-8052-ED36348FB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862" y="700117"/>
            <a:ext cx="4534124" cy="585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7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54E12C-D924-42AD-9ABB-7846BC70DDD3}"/>
              </a:ext>
            </a:extLst>
          </p:cNvPr>
          <p:cNvSpPr/>
          <p:nvPr/>
        </p:nvSpPr>
        <p:spPr>
          <a:xfrm>
            <a:off x="343597" y="601027"/>
            <a:ext cx="11809606" cy="530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Dépasse pas 100 !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7764C3-B7F5-4B25-933D-31F0CF8AE424}"/>
              </a:ext>
            </a:extLst>
          </p:cNvPr>
          <p:cNvSpPr/>
          <p:nvPr/>
        </p:nvSpPr>
        <p:spPr>
          <a:xfrm>
            <a:off x="343597" y="1368471"/>
            <a:ext cx="11809606" cy="5050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Organisation :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ou 4 joueurs 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Matériel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Un jeu de 52 cartes « classique ». Chaque carte vaut sa valeur habituelle sauf: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le roi qui vaut +20 ou -20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la dame qui vaut +10 ou -10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le valet qui vaut + 5 ou - 5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Déroulement du jeu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distribue 5 cartes à chaque joueur. On joue dans le sens des aiguilles d’une montre.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premier joueur pose une carte et annonce sa valeur. Il pioche une carte pour toujours avoir 5 cartes en main.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joueur suivant pose une carte par-dessus en annonçant sa valeur (la somme ou la différence car pour valet/dame/roi on choisit sa valeur) et annonce le total.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premier joueur qui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atteint ou dépasse 101 a perdu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Donc à 100, on n’a pas encore perdu. Le joueur qui pose sa carte et fait 101 ou plus a perdu. Il retire alors les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trois dernières cartes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du paquet (la sienne et celles d’avant). Les autres joueurs continuent à jouer à partir </a:t>
            </a: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ce nouveau total. Le dernier en jeu a gagné la partie.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67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131388" y="86907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54E12C-D924-42AD-9ABB-7846BC70DDD3}"/>
              </a:ext>
            </a:extLst>
          </p:cNvPr>
          <p:cNvSpPr/>
          <p:nvPr/>
        </p:nvSpPr>
        <p:spPr>
          <a:xfrm>
            <a:off x="343597" y="601027"/>
            <a:ext cx="11809606" cy="530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Dépasse pas 100 !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Résultat de recherche d'images pour &quot;enfant illustration&quot;">
            <a:extLst>
              <a:ext uri="{FF2B5EF4-FFF2-40B4-BE49-F238E27FC236}">
                <a16:creationId xmlns:a16="http://schemas.microsoft.com/office/drawing/2014/main" id="{57876489-0F05-4F3A-8C6E-BBA171DB52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0" t="62544" r="30792" b="7742"/>
          <a:stretch/>
        </p:blipFill>
        <p:spPr bwMode="auto">
          <a:xfrm>
            <a:off x="3425297" y="4373036"/>
            <a:ext cx="1655380" cy="143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ésultat de recherche d'images pour &quot;enfant illustration&quot;">
            <a:extLst>
              <a:ext uri="{FF2B5EF4-FFF2-40B4-BE49-F238E27FC236}">
                <a16:creationId xmlns:a16="http://schemas.microsoft.com/office/drawing/2014/main" id="{A77B3544-11D2-46CC-BAB0-ACEE82A8A2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2" t="37687" r="33634" b="37558"/>
          <a:stretch/>
        </p:blipFill>
        <p:spPr bwMode="auto">
          <a:xfrm>
            <a:off x="8285725" y="1763395"/>
            <a:ext cx="1751122" cy="119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enfant illustration&quot;">
            <a:extLst>
              <a:ext uri="{FF2B5EF4-FFF2-40B4-BE49-F238E27FC236}">
                <a16:creationId xmlns:a16="http://schemas.microsoft.com/office/drawing/2014/main" id="{806C1641-0FE5-4C34-8472-C8F9AB07FF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45" b="73731"/>
          <a:stretch/>
        </p:blipFill>
        <p:spPr bwMode="auto">
          <a:xfrm>
            <a:off x="463941" y="2054834"/>
            <a:ext cx="1751121" cy="127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940EEE6-645F-4828-8606-E41F53325708}"/>
              </a:ext>
            </a:extLst>
          </p:cNvPr>
          <p:cNvSpPr txBox="1"/>
          <p:nvPr/>
        </p:nvSpPr>
        <p:spPr>
          <a:xfrm>
            <a:off x="823430" y="3325929"/>
            <a:ext cx="10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Mathilde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AAAC104-132E-4B73-B45F-1071E043C5B2}"/>
              </a:ext>
            </a:extLst>
          </p:cNvPr>
          <p:cNvSpPr txBox="1"/>
          <p:nvPr/>
        </p:nvSpPr>
        <p:spPr>
          <a:xfrm>
            <a:off x="3813184" y="6072307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Kim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DE96878-0120-4E6A-AA81-A2BD3952206C}"/>
              </a:ext>
            </a:extLst>
          </p:cNvPr>
          <p:cNvSpPr txBox="1"/>
          <p:nvPr/>
        </p:nvSpPr>
        <p:spPr>
          <a:xfrm>
            <a:off x="8742999" y="2849978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Moussa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B4956F-498C-4892-9E3E-E04CA79841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53" t="1182" r="25526" b="53191"/>
          <a:stretch/>
        </p:blipFill>
        <p:spPr>
          <a:xfrm>
            <a:off x="6498864" y="5857780"/>
            <a:ext cx="695356" cy="90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7F27314-BEA3-42AD-90AE-2BAB658CDD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20" r="54202" b="54373"/>
          <a:stretch/>
        </p:blipFill>
        <p:spPr>
          <a:xfrm>
            <a:off x="5856825" y="5832380"/>
            <a:ext cx="617165" cy="90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D24A76-2BA0-4AC3-B1CE-A27759940D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71" t="53417" r="53605"/>
          <a:stretch/>
        </p:blipFill>
        <p:spPr>
          <a:xfrm>
            <a:off x="8133435" y="3324190"/>
            <a:ext cx="693229" cy="90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1751D57-78D8-44C2-AB38-95B6FD714D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023" t="53417" r="77998"/>
          <a:stretch/>
        </p:blipFill>
        <p:spPr>
          <a:xfrm>
            <a:off x="4521168" y="5857780"/>
            <a:ext cx="637771" cy="82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CB9F74F-2A9A-4743-B62E-423568DAFB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7998" b="53417"/>
          <a:stretch/>
        </p:blipFill>
        <p:spPr>
          <a:xfrm>
            <a:off x="140452" y="3720731"/>
            <a:ext cx="662430" cy="90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AE350CC-D644-4FD2-8B7D-4473743AA0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379" t="53417"/>
          <a:stretch/>
        </p:blipFill>
        <p:spPr>
          <a:xfrm>
            <a:off x="811842" y="3697024"/>
            <a:ext cx="681078" cy="90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D542835-CF55-41B6-89D6-1362C57C52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290" t="53415" r="27685"/>
          <a:stretch/>
        </p:blipFill>
        <p:spPr>
          <a:xfrm>
            <a:off x="7465606" y="3324260"/>
            <a:ext cx="693229" cy="90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D7DD61D-5645-4B8E-8334-3FBAFD186B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224" r="3005" b="54373"/>
          <a:stretch/>
        </p:blipFill>
        <p:spPr>
          <a:xfrm>
            <a:off x="8826664" y="3324190"/>
            <a:ext cx="669244" cy="900000"/>
          </a:xfrm>
          <a:prstGeom prst="rect">
            <a:avLst/>
          </a:prstGeom>
        </p:spPr>
      </p:pic>
      <p:pic>
        <p:nvPicPr>
          <p:cNvPr id="3076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D6C72687-27D8-4A8D-97A8-9A733B6C0A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18" t="-265" r="7672" b="79487"/>
          <a:stretch/>
        </p:blipFill>
        <p:spPr bwMode="auto">
          <a:xfrm>
            <a:off x="9529624" y="3305616"/>
            <a:ext cx="582359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7A046617-511D-433A-A87E-083C440B55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75" b="79487"/>
          <a:stretch/>
        </p:blipFill>
        <p:spPr bwMode="auto">
          <a:xfrm>
            <a:off x="5208433" y="5832380"/>
            <a:ext cx="598897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118FF435-DC68-430C-A49D-EB44149515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5" t="59778" r="69060" b="19111"/>
          <a:stretch/>
        </p:blipFill>
        <p:spPr bwMode="auto">
          <a:xfrm>
            <a:off x="10162220" y="3317829"/>
            <a:ext cx="601874" cy="90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77B919FD-97D8-4D60-8547-AEFC2347A3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95" t="39475" r="15495" b="40101"/>
          <a:stretch/>
        </p:blipFill>
        <p:spPr bwMode="auto">
          <a:xfrm>
            <a:off x="2856535" y="3703785"/>
            <a:ext cx="59246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81C36E5F-7F04-431F-8E74-47D7E57593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8" t="-156" r="84512" b="79773"/>
          <a:stretch/>
        </p:blipFill>
        <p:spPr bwMode="auto">
          <a:xfrm>
            <a:off x="7219094" y="5832380"/>
            <a:ext cx="62521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10ADEEF1-E734-427C-81C0-5ABA24FA5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3" t="19474" r="76711" b="59415"/>
          <a:stretch/>
        </p:blipFill>
        <p:spPr bwMode="auto">
          <a:xfrm>
            <a:off x="2204443" y="3697024"/>
            <a:ext cx="599549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9203386F-17B8-4194-964C-D67AD340A3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33" r="92414" b="19984"/>
          <a:stretch/>
        </p:blipFill>
        <p:spPr bwMode="auto">
          <a:xfrm>
            <a:off x="1492920" y="3697024"/>
            <a:ext cx="617843" cy="90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65B1FBD-36CB-45FD-834A-19B083C2445B}"/>
              </a:ext>
            </a:extLst>
          </p:cNvPr>
          <p:cNvSpPr txBox="1"/>
          <p:nvPr/>
        </p:nvSpPr>
        <p:spPr>
          <a:xfrm>
            <a:off x="1855572" y="1072320"/>
            <a:ext cx="87382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Comic Sans MS" panose="030F0702030302020204" pitchFamily="66" charset="0"/>
              </a:rPr>
              <a:t>1 ère étape : on distribue 5 cartes à chaque joueur.</a:t>
            </a:r>
          </a:p>
          <a:p>
            <a:pPr algn="ctr"/>
            <a:r>
              <a:rPr lang="fr-FR" sz="2800" dirty="0">
                <a:latin typeface="Comic Sans MS" panose="030F0702030302020204" pitchFamily="66" charset="0"/>
              </a:rPr>
              <a:t>On désigne le joueur qui commence.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6CE14E-A734-4A51-9C19-37DEA7F98446}"/>
              </a:ext>
            </a:extLst>
          </p:cNvPr>
          <p:cNvSpPr txBox="1"/>
          <p:nvPr/>
        </p:nvSpPr>
        <p:spPr>
          <a:xfrm>
            <a:off x="10250311" y="2026427"/>
            <a:ext cx="1343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omic Sans MS" panose="030F0702030302020204" pitchFamily="66" charset="0"/>
              </a:rPr>
              <a:t>Moussa commence</a:t>
            </a:r>
          </a:p>
        </p:txBody>
      </p:sp>
    </p:spTree>
    <p:extLst>
      <p:ext uri="{BB962C8B-B14F-4D97-AF65-F5344CB8AC3E}">
        <p14:creationId xmlns:p14="http://schemas.microsoft.com/office/powerpoint/2010/main" val="1290000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54E12C-D924-42AD-9ABB-7846BC70DDD3}"/>
              </a:ext>
            </a:extLst>
          </p:cNvPr>
          <p:cNvSpPr/>
          <p:nvPr/>
        </p:nvSpPr>
        <p:spPr>
          <a:xfrm>
            <a:off x="343597" y="601027"/>
            <a:ext cx="11809606" cy="530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Dépasse pas 100 !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Résultat de recherche d'images pour &quot;enfant illustration&quot;">
            <a:extLst>
              <a:ext uri="{FF2B5EF4-FFF2-40B4-BE49-F238E27FC236}">
                <a16:creationId xmlns:a16="http://schemas.microsoft.com/office/drawing/2014/main" id="{57876489-0F05-4F3A-8C6E-BBA171DB52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0" t="62544" r="30792" b="7742"/>
          <a:stretch/>
        </p:blipFill>
        <p:spPr bwMode="auto">
          <a:xfrm>
            <a:off x="3425297" y="4373036"/>
            <a:ext cx="1655380" cy="143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ésultat de recherche d'images pour &quot;enfant illustration&quot;">
            <a:extLst>
              <a:ext uri="{FF2B5EF4-FFF2-40B4-BE49-F238E27FC236}">
                <a16:creationId xmlns:a16="http://schemas.microsoft.com/office/drawing/2014/main" id="{A77B3544-11D2-46CC-BAB0-ACEE82A8A2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2" t="37687" r="33634" b="37558"/>
          <a:stretch/>
        </p:blipFill>
        <p:spPr bwMode="auto">
          <a:xfrm>
            <a:off x="8285725" y="1763395"/>
            <a:ext cx="1751122" cy="119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enfant illustration&quot;">
            <a:extLst>
              <a:ext uri="{FF2B5EF4-FFF2-40B4-BE49-F238E27FC236}">
                <a16:creationId xmlns:a16="http://schemas.microsoft.com/office/drawing/2014/main" id="{806C1641-0FE5-4C34-8472-C8F9AB07FF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45" b="73731"/>
          <a:stretch/>
        </p:blipFill>
        <p:spPr bwMode="auto">
          <a:xfrm>
            <a:off x="463941" y="2054834"/>
            <a:ext cx="1751121" cy="127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940EEE6-645F-4828-8606-E41F53325708}"/>
              </a:ext>
            </a:extLst>
          </p:cNvPr>
          <p:cNvSpPr txBox="1"/>
          <p:nvPr/>
        </p:nvSpPr>
        <p:spPr>
          <a:xfrm>
            <a:off x="823430" y="3325929"/>
            <a:ext cx="10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Mathilde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AAAC104-132E-4B73-B45F-1071E043C5B2}"/>
              </a:ext>
            </a:extLst>
          </p:cNvPr>
          <p:cNvSpPr txBox="1"/>
          <p:nvPr/>
        </p:nvSpPr>
        <p:spPr>
          <a:xfrm>
            <a:off x="3813184" y="6072307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Kim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DE96878-0120-4E6A-AA81-A2BD3952206C}"/>
              </a:ext>
            </a:extLst>
          </p:cNvPr>
          <p:cNvSpPr txBox="1"/>
          <p:nvPr/>
        </p:nvSpPr>
        <p:spPr>
          <a:xfrm>
            <a:off x="8742999" y="2849978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Moussa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B4956F-498C-4892-9E3E-E04CA79841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53" t="1182" r="25526" b="53191"/>
          <a:stretch/>
        </p:blipFill>
        <p:spPr>
          <a:xfrm>
            <a:off x="6498864" y="5857780"/>
            <a:ext cx="695356" cy="90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7F27314-BEA3-42AD-90AE-2BAB658CDD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20" r="54202" b="54373"/>
          <a:stretch/>
        </p:blipFill>
        <p:spPr>
          <a:xfrm>
            <a:off x="5856825" y="5832380"/>
            <a:ext cx="617165" cy="90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D24A76-2BA0-4AC3-B1CE-A27759940D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71" t="53417" r="53605"/>
          <a:stretch/>
        </p:blipFill>
        <p:spPr>
          <a:xfrm>
            <a:off x="8133435" y="3324190"/>
            <a:ext cx="693229" cy="90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1751D57-78D8-44C2-AB38-95B6FD714D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023" t="53417" r="77998"/>
          <a:stretch/>
        </p:blipFill>
        <p:spPr>
          <a:xfrm>
            <a:off x="4521168" y="5857780"/>
            <a:ext cx="637771" cy="82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CB9F74F-2A9A-4743-B62E-423568DAFB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7998" b="53417"/>
          <a:stretch/>
        </p:blipFill>
        <p:spPr>
          <a:xfrm>
            <a:off x="140452" y="3720731"/>
            <a:ext cx="662430" cy="90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AE350CC-D644-4FD2-8B7D-4473743AA0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379" t="53417"/>
          <a:stretch/>
        </p:blipFill>
        <p:spPr>
          <a:xfrm>
            <a:off x="811842" y="3697024"/>
            <a:ext cx="681078" cy="90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D542835-CF55-41B6-89D6-1362C57C52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290" t="53415" r="27685"/>
          <a:stretch/>
        </p:blipFill>
        <p:spPr>
          <a:xfrm>
            <a:off x="5208433" y="2306067"/>
            <a:ext cx="1331579" cy="172875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D7DD61D-5645-4B8E-8334-3FBAFD186B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224" r="3005" b="54373"/>
          <a:stretch/>
        </p:blipFill>
        <p:spPr>
          <a:xfrm>
            <a:off x="8826664" y="3324190"/>
            <a:ext cx="669244" cy="900000"/>
          </a:xfrm>
          <a:prstGeom prst="rect">
            <a:avLst/>
          </a:prstGeom>
        </p:spPr>
      </p:pic>
      <p:pic>
        <p:nvPicPr>
          <p:cNvPr id="3076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D6C72687-27D8-4A8D-97A8-9A733B6C0A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18" t="-265" r="7672" b="79487"/>
          <a:stretch/>
        </p:blipFill>
        <p:spPr bwMode="auto">
          <a:xfrm>
            <a:off x="9529624" y="3305616"/>
            <a:ext cx="582359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7A046617-511D-433A-A87E-083C440B55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75" b="79487"/>
          <a:stretch/>
        </p:blipFill>
        <p:spPr bwMode="auto">
          <a:xfrm>
            <a:off x="5208433" y="5832380"/>
            <a:ext cx="598897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118FF435-DC68-430C-A49D-EB44149515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5" t="59778" r="69060" b="19111"/>
          <a:stretch/>
        </p:blipFill>
        <p:spPr bwMode="auto">
          <a:xfrm>
            <a:off x="10162220" y="3317829"/>
            <a:ext cx="601874" cy="90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77B919FD-97D8-4D60-8547-AEFC2347A3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95" t="39475" r="15495" b="40101"/>
          <a:stretch/>
        </p:blipFill>
        <p:spPr bwMode="auto">
          <a:xfrm>
            <a:off x="2856535" y="3703785"/>
            <a:ext cx="59246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81C36E5F-7F04-431F-8E74-47D7E57593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8" t="-156" r="84512" b="79773"/>
          <a:stretch/>
        </p:blipFill>
        <p:spPr bwMode="auto">
          <a:xfrm>
            <a:off x="7219094" y="5832380"/>
            <a:ext cx="62521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10ADEEF1-E734-427C-81C0-5ABA24FA5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3" t="19474" r="76711" b="59415"/>
          <a:stretch/>
        </p:blipFill>
        <p:spPr bwMode="auto">
          <a:xfrm>
            <a:off x="2204443" y="3697024"/>
            <a:ext cx="599549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9203386F-17B8-4194-964C-D67AD340A3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33" r="92414" b="19984"/>
          <a:stretch/>
        </p:blipFill>
        <p:spPr bwMode="auto">
          <a:xfrm>
            <a:off x="1492920" y="3697024"/>
            <a:ext cx="617843" cy="90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65B1FBD-36CB-45FD-834A-19B083C2445B}"/>
              </a:ext>
            </a:extLst>
          </p:cNvPr>
          <p:cNvSpPr txBox="1"/>
          <p:nvPr/>
        </p:nvSpPr>
        <p:spPr>
          <a:xfrm>
            <a:off x="2865567" y="1005695"/>
            <a:ext cx="70006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>
                <a:latin typeface="Comic Sans MS" panose="030F0702030302020204" pitchFamily="66" charset="0"/>
              </a:rPr>
              <a:t>Moussa dépose la carte de son choix</a:t>
            </a:r>
          </a:p>
          <a:p>
            <a:pPr algn="ctr"/>
            <a:r>
              <a:rPr lang="fr-FR" sz="2800" dirty="0">
                <a:latin typeface="Comic Sans MS" panose="030F0702030302020204" pitchFamily="66" charset="0"/>
              </a:rPr>
              <a:t>et annonce sa valeur et pioche une carte.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72828FC-50D9-4466-9ADB-E9985C02CD11}"/>
              </a:ext>
            </a:extLst>
          </p:cNvPr>
          <p:cNvSpPr txBox="1"/>
          <p:nvPr/>
        </p:nvSpPr>
        <p:spPr>
          <a:xfrm>
            <a:off x="8263685" y="4342794"/>
            <a:ext cx="3696595" cy="95410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Comic Sans MS" panose="030F0702030302020204" pitchFamily="66" charset="0"/>
              </a:rPr>
              <a:t>On calcule le total à chaque fois </a:t>
            </a:r>
          </a:p>
          <a:p>
            <a:pPr algn="ctr"/>
            <a:r>
              <a:rPr lang="fr-FR" sz="1400" dirty="0">
                <a:latin typeface="Comic Sans MS" panose="030F0702030302020204" pitchFamily="66" charset="0"/>
              </a:rPr>
              <a:t>qu’un enfant dépose une carte.</a:t>
            </a:r>
          </a:p>
          <a:p>
            <a:pPr algn="ctr"/>
            <a:r>
              <a:rPr lang="fr-FR" sz="1400" dirty="0">
                <a:latin typeface="Comic Sans MS" panose="030F0702030302020204" pitchFamily="66" charset="0"/>
              </a:rPr>
              <a:t>On peut utiliser un cahier pour se souvenir.</a:t>
            </a:r>
          </a:p>
        </p:txBody>
      </p:sp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89D0331-FC0F-4B6D-B30F-6389DD24BE4D}"/>
              </a:ext>
            </a:extLst>
          </p:cNvPr>
          <p:cNvSpPr/>
          <p:nvPr/>
        </p:nvSpPr>
        <p:spPr>
          <a:xfrm>
            <a:off x="9983494" y="1848738"/>
            <a:ext cx="1260044" cy="736778"/>
          </a:xfrm>
          <a:prstGeom prst="wedgeEllipseCallout">
            <a:avLst>
              <a:gd name="adj1" fmla="val -60332"/>
              <a:gd name="adj2" fmla="val 687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7D785F3B-78F3-4D26-BBF9-544C86055D31}"/>
              </a:ext>
            </a:extLst>
          </p:cNvPr>
          <p:cNvSpPr/>
          <p:nvPr/>
        </p:nvSpPr>
        <p:spPr>
          <a:xfrm>
            <a:off x="6510981" y="2729667"/>
            <a:ext cx="2037145" cy="580498"/>
          </a:xfrm>
          <a:custGeom>
            <a:avLst/>
            <a:gdLst>
              <a:gd name="connsiteX0" fmla="*/ 2037145 w 2037145"/>
              <a:gd name="connsiteY0" fmla="*/ 0 h 580498"/>
              <a:gd name="connsiteX1" fmla="*/ 1296365 w 2037145"/>
              <a:gd name="connsiteY1" fmla="*/ 544010 h 580498"/>
              <a:gd name="connsiteX2" fmla="*/ 0 w 2037145"/>
              <a:gd name="connsiteY2" fmla="*/ 486137 h 580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7145" h="580498">
                <a:moveTo>
                  <a:pt x="2037145" y="0"/>
                </a:moveTo>
                <a:cubicBezTo>
                  <a:pt x="1836517" y="231493"/>
                  <a:pt x="1635889" y="462987"/>
                  <a:pt x="1296365" y="544010"/>
                </a:cubicBezTo>
                <a:cubicBezTo>
                  <a:pt x="956841" y="625033"/>
                  <a:pt x="478420" y="555585"/>
                  <a:pt x="0" y="486137"/>
                </a:cubicBez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5163908-3EA5-4BE7-B61E-68C85EEAF5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525" t="-5276" r="2525" b="68326"/>
          <a:stretch/>
        </p:blipFill>
        <p:spPr>
          <a:xfrm>
            <a:off x="7939324" y="5097339"/>
            <a:ext cx="4145050" cy="1549216"/>
          </a:xfrm>
          <a:prstGeom prst="rect">
            <a:avLst/>
          </a:prstGeom>
        </p:spPr>
      </p:pic>
      <p:sp>
        <p:nvSpPr>
          <p:cNvPr id="36" name="Sous-titre 24">
            <a:extLst>
              <a:ext uri="{FF2B5EF4-FFF2-40B4-BE49-F238E27FC236}">
                <a16:creationId xmlns:a16="http://schemas.microsoft.com/office/drawing/2014/main" id="{F6F07EE7-9280-4887-8743-6EFEAB2B76D9}"/>
              </a:ext>
            </a:extLst>
          </p:cNvPr>
          <p:cNvSpPr txBox="1">
            <a:spLocks/>
          </p:cNvSpPr>
          <p:nvPr/>
        </p:nvSpPr>
        <p:spPr>
          <a:xfrm>
            <a:off x="8411728" y="5378780"/>
            <a:ext cx="3741475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500" dirty="0">
              <a:latin typeface="Cursive standard" pitchFamily="2" charset="0"/>
            </a:endParaRPr>
          </a:p>
          <a:p>
            <a:pPr algn="l"/>
            <a:r>
              <a:rPr lang="fr-FR" dirty="0">
                <a:latin typeface="Cursive standard" pitchFamily="2" charset="0"/>
              </a:rPr>
              <a:t>8</a:t>
            </a:r>
          </a:p>
        </p:txBody>
      </p:sp>
      <p:sp>
        <p:nvSpPr>
          <p:cNvPr id="37" name="Sous-titre 24">
            <a:extLst>
              <a:ext uri="{FF2B5EF4-FFF2-40B4-BE49-F238E27FC236}">
                <a16:creationId xmlns:a16="http://schemas.microsoft.com/office/drawing/2014/main" id="{16AE63C5-BB23-406A-8615-BD9079E8B9D6}"/>
              </a:ext>
            </a:extLst>
          </p:cNvPr>
          <p:cNvSpPr txBox="1">
            <a:spLocks/>
          </p:cNvSpPr>
          <p:nvPr/>
        </p:nvSpPr>
        <p:spPr>
          <a:xfrm>
            <a:off x="8992796" y="5024103"/>
            <a:ext cx="3741475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500" dirty="0">
              <a:latin typeface="Cursive standard" pitchFamily="2" charset="0"/>
            </a:endParaRPr>
          </a:p>
          <a:p>
            <a:pPr algn="l"/>
            <a:r>
              <a:rPr lang="fr-FR" dirty="0">
                <a:latin typeface="Cursive standard" pitchFamily="2" charset="0"/>
              </a:rPr>
              <a:t>dépasse pas 100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B0F8CE2A-D1C5-435C-8183-DDBBCE8D7EC4}"/>
              </a:ext>
            </a:extLst>
          </p:cNvPr>
          <p:cNvCxnSpPr>
            <a:cxnSpLocks/>
          </p:cNvCxnSpPr>
          <p:nvPr/>
        </p:nvCxnSpPr>
        <p:spPr>
          <a:xfrm>
            <a:off x="8958084" y="5841572"/>
            <a:ext cx="225178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B7C32547-6B93-461D-9EE0-C03C266A2226}"/>
              </a:ext>
            </a:extLst>
          </p:cNvPr>
          <p:cNvSpPr txBox="1"/>
          <p:nvPr/>
        </p:nvSpPr>
        <p:spPr>
          <a:xfrm>
            <a:off x="10177890" y="2727366"/>
            <a:ext cx="1620957" cy="30777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Comic Sans MS" panose="030F0702030302020204" pitchFamily="66" charset="0"/>
              </a:rPr>
              <a:t>Moussa met un 8.</a:t>
            </a:r>
          </a:p>
        </p:txBody>
      </p:sp>
    </p:spTree>
    <p:extLst>
      <p:ext uri="{BB962C8B-B14F-4D97-AF65-F5344CB8AC3E}">
        <p14:creationId xmlns:p14="http://schemas.microsoft.com/office/powerpoint/2010/main" val="156410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54E12C-D924-42AD-9ABB-7846BC70DDD3}"/>
              </a:ext>
            </a:extLst>
          </p:cNvPr>
          <p:cNvSpPr/>
          <p:nvPr/>
        </p:nvSpPr>
        <p:spPr>
          <a:xfrm>
            <a:off x="343597" y="601027"/>
            <a:ext cx="11809606" cy="530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Dépasse pas 100 !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Résultat de recherche d'images pour &quot;enfant illustration&quot;">
            <a:extLst>
              <a:ext uri="{FF2B5EF4-FFF2-40B4-BE49-F238E27FC236}">
                <a16:creationId xmlns:a16="http://schemas.microsoft.com/office/drawing/2014/main" id="{57876489-0F05-4F3A-8C6E-BBA171DB52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0" t="62544" r="30792" b="7742"/>
          <a:stretch/>
        </p:blipFill>
        <p:spPr bwMode="auto">
          <a:xfrm>
            <a:off x="3425297" y="4373036"/>
            <a:ext cx="1655380" cy="143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ésultat de recherche d'images pour &quot;enfant illustration&quot;">
            <a:extLst>
              <a:ext uri="{FF2B5EF4-FFF2-40B4-BE49-F238E27FC236}">
                <a16:creationId xmlns:a16="http://schemas.microsoft.com/office/drawing/2014/main" id="{A77B3544-11D2-46CC-BAB0-ACEE82A8A2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2" t="37687" r="33634" b="37558"/>
          <a:stretch/>
        </p:blipFill>
        <p:spPr bwMode="auto">
          <a:xfrm>
            <a:off x="8285725" y="1763395"/>
            <a:ext cx="1751122" cy="119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enfant illustration&quot;">
            <a:extLst>
              <a:ext uri="{FF2B5EF4-FFF2-40B4-BE49-F238E27FC236}">
                <a16:creationId xmlns:a16="http://schemas.microsoft.com/office/drawing/2014/main" id="{806C1641-0FE5-4C34-8472-C8F9AB07FF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45" b="73731"/>
          <a:stretch/>
        </p:blipFill>
        <p:spPr bwMode="auto">
          <a:xfrm>
            <a:off x="463941" y="2054834"/>
            <a:ext cx="1751121" cy="127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940EEE6-645F-4828-8606-E41F53325708}"/>
              </a:ext>
            </a:extLst>
          </p:cNvPr>
          <p:cNvSpPr txBox="1"/>
          <p:nvPr/>
        </p:nvSpPr>
        <p:spPr>
          <a:xfrm>
            <a:off x="823430" y="3325929"/>
            <a:ext cx="10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Mathilde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AAAC104-132E-4B73-B45F-1071E043C5B2}"/>
              </a:ext>
            </a:extLst>
          </p:cNvPr>
          <p:cNvSpPr txBox="1"/>
          <p:nvPr/>
        </p:nvSpPr>
        <p:spPr>
          <a:xfrm>
            <a:off x="3813184" y="6072307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Kim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DE96878-0120-4E6A-AA81-A2BD3952206C}"/>
              </a:ext>
            </a:extLst>
          </p:cNvPr>
          <p:cNvSpPr txBox="1"/>
          <p:nvPr/>
        </p:nvSpPr>
        <p:spPr>
          <a:xfrm>
            <a:off x="8742999" y="2849978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Moussa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B4956F-498C-4892-9E3E-E04CA79841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53" t="1182" r="25526" b="53191"/>
          <a:stretch/>
        </p:blipFill>
        <p:spPr>
          <a:xfrm>
            <a:off x="6498864" y="5857780"/>
            <a:ext cx="695356" cy="90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7F27314-BEA3-42AD-90AE-2BAB658CDD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20" r="54202" b="54373"/>
          <a:stretch/>
        </p:blipFill>
        <p:spPr>
          <a:xfrm>
            <a:off x="5856825" y="5832380"/>
            <a:ext cx="617165" cy="90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D24A76-2BA0-4AC3-B1CE-A27759940D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71" t="53417" r="53605"/>
          <a:stretch/>
        </p:blipFill>
        <p:spPr>
          <a:xfrm>
            <a:off x="8133435" y="3324190"/>
            <a:ext cx="693229" cy="90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1751D57-78D8-44C2-AB38-95B6FD714D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023" t="53417" r="77998"/>
          <a:stretch/>
        </p:blipFill>
        <p:spPr>
          <a:xfrm>
            <a:off x="4521168" y="5857780"/>
            <a:ext cx="637771" cy="82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CB9F74F-2A9A-4743-B62E-423568DAFB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7998" b="53417"/>
          <a:stretch/>
        </p:blipFill>
        <p:spPr>
          <a:xfrm>
            <a:off x="140452" y="3720731"/>
            <a:ext cx="662430" cy="90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AE350CC-D644-4FD2-8B7D-4473743AA0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379" t="53417"/>
          <a:stretch/>
        </p:blipFill>
        <p:spPr>
          <a:xfrm>
            <a:off x="811842" y="3697024"/>
            <a:ext cx="681078" cy="90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D542835-CF55-41B6-89D6-1362C57C52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290" t="53415" r="27685"/>
          <a:stretch/>
        </p:blipFill>
        <p:spPr>
          <a:xfrm>
            <a:off x="5208433" y="2399978"/>
            <a:ext cx="1161137" cy="150747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D7DD61D-5645-4B8E-8334-3FBAFD186B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224" r="3005" b="54373"/>
          <a:stretch/>
        </p:blipFill>
        <p:spPr>
          <a:xfrm>
            <a:off x="8826664" y="3324190"/>
            <a:ext cx="669244" cy="900000"/>
          </a:xfrm>
          <a:prstGeom prst="rect">
            <a:avLst/>
          </a:prstGeom>
        </p:spPr>
      </p:pic>
      <p:pic>
        <p:nvPicPr>
          <p:cNvPr id="3076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D6C72687-27D8-4A8D-97A8-9A733B6C0A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18" t="-265" r="7672" b="79487"/>
          <a:stretch/>
        </p:blipFill>
        <p:spPr bwMode="auto">
          <a:xfrm>
            <a:off x="9529624" y="3305616"/>
            <a:ext cx="582359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7A046617-511D-433A-A87E-083C440B55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75" b="79487"/>
          <a:stretch/>
        </p:blipFill>
        <p:spPr bwMode="auto">
          <a:xfrm rot="1641162">
            <a:off x="5075081" y="2497537"/>
            <a:ext cx="1068446" cy="160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118FF435-DC68-430C-A49D-EB44149515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5" t="59778" r="69060" b="19111"/>
          <a:stretch/>
        </p:blipFill>
        <p:spPr bwMode="auto">
          <a:xfrm>
            <a:off x="10162220" y="3317829"/>
            <a:ext cx="601874" cy="90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77B919FD-97D8-4D60-8547-AEFC2347A3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95" t="39475" r="15495" b="40101"/>
          <a:stretch/>
        </p:blipFill>
        <p:spPr bwMode="auto">
          <a:xfrm>
            <a:off x="2856535" y="3703785"/>
            <a:ext cx="59246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81C36E5F-7F04-431F-8E74-47D7E57593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8" t="-156" r="84512" b="79773"/>
          <a:stretch/>
        </p:blipFill>
        <p:spPr bwMode="auto">
          <a:xfrm>
            <a:off x="7219094" y="5832380"/>
            <a:ext cx="62521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10ADEEF1-E734-427C-81C0-5ABA24FA5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3" t="19474" r="76711" b="59415"/>
          <a:stretch/>
        </p:blipFill>
        <p:spPr bwMode="auto">
          <a:xfrm>
            <a:off x="2204443" y="3697024"/>
            <a:ext cx="599549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9203386F-17B8-4194-964C-D67AD340A3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33" r="92414" b="19984"/>
          <a:stretch/>
        </p:blipFill>
        <p:spPr bwMode="auto">
          <a:xfrm>
            <a:off x="1492920" y="3697024"/>
            <a:ext cx="617843" cy="90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65B1FBD-36CB-45FD-834A-19B083C2445B}"/>
              </a:ext>
            </a:extLst>
          </p:cNvPr>
          <p:cNvSpPr txBox="1"/>
          <p:nvPr/>
        </p:nvSpPr>
        <p:spPr>
          <a:xfrm>
            <a:off x="2946138" y="1083994"/>
            <a:ext cx="72234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>
                <a:latin typeface="Comic Sans MS" panose="030F0702030302020204" pitchFamily="66" charset="0"/>
              </a:rPr>
              <a:t>Kim dépose la carte de son choix, </a:t>
            </a:r>
          </a:p>
          <a:p>
            <a:pPr algn="ctr"/>
            <a:r>
              <a:rPr lang="fr-FR" sz="2800" dirty="0">
                <a:latin typeface="Comic Sans MS" panose="030F0702030302020204" pitchFamily="66" charset="0"/>
              </a:rPr>
              <a:t>elle annonce sa valeur et pioche une carte.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72828FC-50D9-4466-9ADB-E9985C02CD11}"/>
              </a:ext>
            </a:extLst>
          </p:cNvPr>
          <p:cNvSpPr txBox="1"/>
          <p:nvPr/>
        </p:nvSpPr>
        <p:spPr>
          <a:xfrm>
            <a:off x="8133435" y="4805087"/>
            <a:ext cx="3696595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Comic Sans MS" panose="030F0702030302020204" pitchFamily="66" charset="0"/>
              </a:rPr>
              <a:t>On calcule le total : On en est à </a:t>
            </a:r>
            <a:r>
              <a:rPr lang="fr-FR" sz="1400" b="1" dirty="0">
                <a:latin typeface="Comic Sans MS" panose="030F0702030302020204" pitchFamily="66" charset="0"/>
              </a:rPr>
              <a:t>28</a:t>
            </a:r>
          </a:p>
        </p:txBody>
      </p:sp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89D0331-FC0F-4B6D-B30F-6389DD24BE4D}"/>
              </a:ext>
            </a:extLst>
          </p:cNvPr>
          <p:cNvSpPr/>
          <p:nvPr/>
        </p:nvSpPr>
        <p:spPr>
          <a:xfrm>
            <a:off x="5019417" y="4514226"/>
            <a:ext cx="1260044" cy="736778"/>
          </a:xfrm>
          <a:prstGeom prst="wedgeEllipseCallout">
            <a:avLst>
              <a:gd name="adj1" fmla="val -60332"/>
              <a:gd name="adj2" fmla="val 687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+ 20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5163908-3EA5-4BE7-B61E-68C85EEAF5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525" t="-5276" r="2525" b="68326"/>
          <a:stretch/>
        </p:blipFill>
        <p:spPr>
          <a:xfrm>
            <a:off x="7939324" y="5097339"/>
            <a:ext cx="4145050" cy="1549216"/>
          </a:xfrm>
          <a:prstGeom prst="rect">
            <a:avLst/>
          </a:prstGeom>
        </p:spPr>
      </p:pic>
      <p:sp>
        <p:nvSpPr>
          <p:cNvPr id="36" name="Sous-titre 24">
            <a:extLst>
              <a:ext uri="{FF2B5EF4-FFF2-40B4-BE49-F238E27FC236}">
                <a16:creationId xmlns:a16="http://schemas.microsoft.com/office/drawing/2014/main" id="{F6F07EE7-9280-4887-8743-6EFEAB2B76D9}"/>
              </a:ext>
            </a:extLst>
          </p:cNvPr>
          <p:cNvSpPr txBox="1">
            <a:spLocks/>
          </p:cNvSpPr>
          <p:nvPr/>
        </p:nvSpPr>
        <p:spPr>
          <a:xfrm>
            <a:off x="8352734" y="5478560"/>
            <a:ext cx="3741475" cy="8669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500" dirty="0">
              <a:latin typeface="Cursive standard" pitchFamily="2" charset="0"/>
            </a:endParaRPr>
          </a:p>
          <a:p>
            <a:pPr algn="l"/>
            <a:r>
              <a:rPr lang="fr-FR" dirty="0">
                <a:latin typeface="Cursive standard" pitchFamily="2" charset="0"/>
              </a:rPr>
              <a:t>8 + 20 = </a:t>
            </a:r>
            <a:r>
              <a:rPr lang="fr-FR" b="1" dirty="0">
                <a:latin typeface="Cursive standard" pitchFamily="2" charset="0"/>
              </a:rPr>
              <a:t>28</a:t>
            </a:r>
          </a:p>
        </p:txBody>
      </p:sp>
      <p:sp>
        <p:nvSpPr>
          <p:cNvPr id="37" name="Sous-titre 24">
            <a:extLst>
              <a:ext uri="{FF2B5EF4-FFF2-40B4-BE49-F238E27FC236}">
                <a16:creationId xmlns:a16="http://schemas.microsoft.com/office/drawing/2014/main" id="{16AE63C5-BB23-406A-8615-BD9079E8B9D6}"/>
              </a:ext>
            </a:extLst>
          </p:cNvPr>
          <p:cNvSpPr txBox="1">
            <a:spLocks/>
          </p:cNvSpPr>
          <p:nvPr/>
        </p:nvSpPr>
        <p:spPr>
          <a:xfrm>
            <a:off x="8992796" y="5024103"/>
            <a:ext cx="3741475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500" dirty="0">
              <a:latin typeface="Cursive standard" pitchFamily="2" charset="0"/>
            </a:endParaRPr>
          </a:p>
          <a:p>
            <a:pPr algn="l"/>
            <a:r>
              <a:rPr lang="fr-FR" dirty="0">
                <a:latin typeface="Cursive standard" pitchFamily="2" charset="0"/>
              </a:rPr>
              <a:t>dépasse pas 100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B0F8CE2A-D1C5-435C-8183-DDBBCE8D7EC4}"/>
              </a:ext>
            </a:extLst>
          </p:cNvPr>
          <p:cNvCxnSpPr>
            <a:cxnSpLocks/>
          </p:cNvCxnSpPr>
          <p:nvPr/>
        </p:nvCxnSpPr>
        <p:spPr>
          <a:xfrm>
            <a:off x="8958084" y="5841572"/>
            <a:ext cx="225178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9" name="Picture 2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396F8561-EC8E-4FE1-B863-3EAA2E7E86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97" t="59609" r="22796" b="20485"/>
          <a:stretch/>
        </p:blipFill>
        <p:spPr bwMode="auto">
          <a:xfrm>
            <a:off x="10852340" y="3317829"/>
            <a:ext cx="649471" cy="90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F9570A8-1078-4E50-B0E6-B39B8D1DF5F3}"/>
              </a:ext>
            </a:extLst>
          </p:cNvPr>
          <p:cNvSpPr/>
          <p:nvPr/>
        </p:nvSpPr>
        <p:spPr>
          <a:xfrm>
            <a:off x="5588000" y="3965591"/>
            <a:ext cx="1088288" cy="1825609"/>
          </a:xfrm>
          <a:custGeom>
            <a:avLst/>
            <a:gdLst>
              <a:gd name="connsiteX0" fmla="*/ 0 w 1088288"/>
              <a:gd name="connsiteY0" fmla="*/ 2810933 h 2810933"/>
              <a:gd name="connsiteX1" fmla="*/ 959556 w 1088288"/>
              <a:gd name="connsiteY1" fmla="*/ 2246489 h 2810933"/>
              <a:gd name="connsiteX2" fmla="*/ 1072444 w 1088288"/>
              <a:gd name="connsiteY2" fmla="*/ 1456266 h 2810933"/>
              <a:gd name="connsiteX3" fmla="*/ 903111 w 1088288"/>
              <a:gd name="connsiteY3" fmla="*/ 564444 h 2810933"/>
              <a:gd name="connsiteX4" fmla="*/ 406400 w 1088288"/>
              <a:gd name="connsiteY4" fmla="*/ 0 h 2810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8288" h="2810933">
                <a:moveTo>
                  <a:pt x="0" y="2810933"/>
                </a:moveTo>
                <a:cubicBezTo>
                  <a:pt x="390407" y="2641600"/>
                  <a:pt x="780815" y="2472267"/>
                  <a:pt x="959556" y="2246489"/>
                </a:cubicBezTo>
                <a:cubicBezTo>
                  <a:pt x="1138297" y="2020711"/>
                  <a:pt x="1081851" y="1736607"/>
                  <a:pt x="1072444" y="1456266"/>
                </a:cubicBezTo>
                <a:cubicBezTo>
                  <a:pt x="1063037" y="1175925"/>
                  <a:pt x="1014118" y="807155"/>
                  <a:pt x="903111" y="564444"/>
                </a:cubicBezTo>
                <a:cubicBezTo>
                  <a:pt x="792104" y="321733"/>
                  <a:pt x="599252" y="160866"/>
                  <a:pt x="406400" y="0"/>
                </a:cubicBezTo>
              </a:path>
            </a:pathLst>
          </a:cu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2CC92B2-067D-40FA-9AF0-702FA4EFCDE4}"/>
              </a:ext>
            </a:extLst>
          </p:cNvPr>
          <p:cNvSpPr txBox="1"/>
          <p:nvPr/>
        </p:nvSpPr>
        <p:spPr>
          <a:xfrm>
            <a:off x="486772" y="5420346"/>
            <a:ext cx="2869696" cy="95410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Comic Sans MS" panose="030F0702030302020204" pitchFamily="66" charset="0"/>
              </a:rPr>
              <a:t>Kim met un roi, il vaut 20 points.</a:t>
            </a:r>
          </a:p>
          <a:p>
            <a:r>
              <a:rPr lang="fr-FR" sz="1400" dirty="0">
                <a:latin typeface="Comic Sans MS" panose="030F0702030302020204" pitchFamily="66" charset="0"/>
              </a:rPr>
              <a:t>Pour les figures, on peut choisir</a:t>
            </a:r>
          </a:p>
          <a:p>
            <a:pPr algn="ctr"/>
            <a:r>
              <a:rPr lang="fr-FR" sz="1400" dirty="0">
                <a:latin typeface="Comic Sans MS" panose="030F0702030302020204" pitchFamily="66" charset="0"/>
              </a:rPr>
              <a:t>de faire </a:t>
            </a:r>
            <a:r>
              <a:rPr lang="fr-FR" sz="1400" b="1" dirty="0">
                <a:latin typeface="Comic Sans MS" panose="030F0702030302020204" pitchFamily="66" charset="0"/>
              </a:rPr>
              <a:t>+ ou –.</a:t>
            </a:r>
          </a:p>
          <a:p>
            <a:r>
              <a:rPr lang="fr-FR" sz="1400" dirty="0">
                <a:latin typeface="Comic Sans MS" panose="030F0702030302020204" pitchFamily="66" charset="0"/>
              </a:rPr>
              <a:t>Ici Kim choisit de faire +20</a:t>
            </a:r>
          </a:p>
        </p:txBody>
      </p:sp>
    </p:spTree>
    <p:extLst>
      <p:ext uri="{BB962C8B-B14F-4D97-AF65-F5344CB8AC3E}">
        <p14:creationId xmlns:p14="http://schemas.microsoft.com/office/powerpoint/2010/main" val="188781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54E12C-D924-42AD-9ABB-7846BC70DDD3}"/>
              </a:ext>
            </a:extLst>
          </p:cNvPr>
          <p:cNvSpPr/>
          <p:nvPr/>
        </p:nvSpPr>
        <p:spPr>
          <a:xfrm>
            <a:off x="343597" y="601027"/>
            <a:ext cx="11809606" cy="530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Dépasse pas 100 !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Résultat de recherche d'images pour &quot;enfant illustration&quot;">
            <a:extLst>
              <a:ext uri="{FF2B5EF4-FFF2-40B4-BE49-F238E27FC236}">
                <a16:creationId xmlns:a16="http://schemas.microsoft.com/office/drawing/2014/main" id="{57876489-0F05-4F3A-8C6E-BBA171DB52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0" t="62544" r="30792" b="7742"/>
          <a:stretch/>
        </p:blipFill>
        <p:spPr bwMode="auto">
          <a:xfrm>
            <a:off x="3425297" y="4373036"/>
            <a:ext cx="1655380" cy="143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ésultat de recherche d'images pour &quot;enfant illustration&quot;">
            <a:extLst>
              <a:ext uri="{FF2B5EF4-FFF2-40B4-BE49-F238E27FC236}">
                <a16:creationId xmlns:a16="http://schemas.microsoft.com/office/drawing/2014/main" id="{A77B3544-11D2-46CC-BAB0-ACEE82A8A2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2" t="37687" r="33634" b="37558"/>
          <a:stretch/>
        </p:blipFill>
        <p:spPr bwMode="auto">
          <a:xfrm>
            <a:off x="8285725" y="1763395"/>
            <a:ext cx="1751122" cy="119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enfant illustration&quot;">
            <a:extLst>
              <a:ext uri="{FF2B5EF4-FFF2-40B4-BE49-F238E27FC236}">
                <a16:creationId xmlns:a16="http://schemas.microsoft.com/office/drawing/2014/main" id="{806C1641-0FE5-4C34-8472-C8F9AB07FF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45" b="73731"/>
          <a:stretch/>
        </p:blipFill>
        <p:spPr bwMode="auto">
          <a:xfrm>
            <a:off x="463941" y="2054834"/>
            <a:ext cx="1751121" cy="127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940EEE6-645F-4828-8606-E41F53325708}"/>
              </a:ext>
            </a:extLst>
          </p:cNvPr>
          <p:cNvSpPr txBox="1"/>
          <p:nvPr/>
        </p:nvSpPr>
        <p:spPr>
          <a:xfrm>
            <a:off x="823430" y="3325929"/>
            <a:ext cx="10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Mathilde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AAAC104-132E-4B73-B45F-1071E043C5B2}"/>
              </a:ext>
            </a:extLst>
          </p:cNvPr>
          <p:cNvSpPr txBox="1"/>
          <p:nvPr/>
        </p:nvSpPr>
        <p:spPr>
          <a:xfrm>
            <a:off x="3813184" y="6072307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Kim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DE96878-0120-4E6A-AA81-A2BD3952206C}"/>
              </a:ext>
            </a:extLst>
          </p:cNvPr>
          <p:cNvSpPr txBox="1"/>
          <p:nvPr/>
        </p:nvSpPr>
        <p:spPr>
          <a:xfrm>
            <a:off x="8742999" y="2849978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Moussa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B4956F-498C-4892-9E3E-E04CA79841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53" t="1182" r="25526" b="53191"/>
          <a:stretch/>
        </p:blipFill>
        <p:spPr>
          <a:xfrm>
            <a:off x="6498864" y="5857780"/>
            <a:ext cx="695356" cy="90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7F27314-BEA3-42AD-90AE-2BAB658CDD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20" r="54202" b="54373"/>
          <a:stretch/>
        </p:blipFill>
        <p:spPr>
          <a:xfrm>
            <a:off x="5856825" y="5832380"/>
            <a:ext cx="617165" cy="90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D24A76-2BA0-4AC3-B1CE-A27759940D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71" t="53417" r="53605"/>
          <a:stretch/>
        </p:blipFill>
        <p:spPr>
          <a:xfrm>
            <a:off x="8133435" y="3324190"/>
            <a:ext cx="693229" cy="90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1751D57-78D8-44C2-AB38-95B6FD714D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023" t="53417" r="77998"/>
          <a:stretch/>
        </p:blipFill>
        <p:spPr>
          <a:xfrm>
            <a:off x="4521168" y="5857780"/>
            <a:ext cx="637771" cy="82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CB9F74F-2A9A-4743-B62E-423568DAFB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7998" b="53417"/>
          <a:stretch/>
        </p:blipFill>
        <p:spPr>
          <a:xfrm>
            <a:off x="140452" y="3720731"/>
            <a:ext cx="662430" cy="90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D542835-CF55-41B6-89D6-1362C57C52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290" t="53415" r="27685"/>
          <a:stretch/>
        </p:blipFill>
        <p:spPr>
          <a:xfrm>
            <a:off x="5208433" y="2399978"/>
            <a:ext cx="1161137" cy="150747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D7DD61D-5645-4B8E-8334-3FBAFD186B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224" r="3005" b="54373"/>
          <a:stretch/>
        </p:blipFill>
        <p:spPr>
          <a:xfrm>
            <a:off x="8826664" y="3324190"/>
            <a:ext cx="669244" cy="900000"/>
          </a:xfrm>
          <a:prstGeom prst="rect">
            <a:avLst/>
          </a:prstGeom>
        </p:spPr>
      </p:pic>
      <p:pic>
        <p:nvPicPr>
          <p:cNvPr id="3076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D6C72687-27D8-4A8D-97A8-9A733B6C0A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18" t="-265" r="7672" b="79487"/>
          <a:stretch/>
        </p:blipFill>
        <p:spPr bwMode="auto">
          <a:xfrm>
            <a:off x="9529624" y="3305616"/>
            <a:ext cx="582359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7A046617-511D-433A-A87E-083C440B55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75" b="79487"/>
          <a:stretch/>
        </p:blipFill>
        <p:spPr bwMode="auto">
          <a:xfrm rot="1641162">
            <a:off x="5075081" y="2497537"/>
            <a:ext cx="1068446" cy="160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118FF435-DC68-430C-A49D-EB44149515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5" t="59778" r="69060" b="19111"/>
          <a:stretch/>
        </p:blipFill>
        <p:spPr bwMode="auto">
          <a:xfrm>
            <a:off x="10162220" y="3317829"/>
            <a:ext cx="601874" cy="90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77B919FD-97D8-4D60-8547-AEFC2347A3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95" t="39475" r="15495" b="40101"/>
          <a:stretch/>
        </p:blipFill>
        <p:spPr bwMode="auto">
          <a:xfrm>
            <a:off x="2856535" y="3703785"/>
            <a:ext cx="59246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81C36E5F-7F04-431F-8E74-47D7E57593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8" t="-156" r="84512" b="79773"/>
          <a:stretch/>
        </p:blipFill>
        <p:spPr bwMode="auto">
          <a:xfrm>
            <a:off x="7219094" y="5832380"/>
            <a:ext cx="62521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10ADEEF1-E734-427C-81C0-5ABA24FA5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3" t="19474" r="76711" b="59415"/>
          <a:stretch/>
        </p:blipFill>
        <p:spPr bwMode="auto">
          <a:xfrm>
            <a:off x="2204443" y="3697024"/>
            <a:ext cx="599549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9203386F-17B8-4194-964C-D67AD340A3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33" r="92414" b="19984"/>
          <a:stretch/>
        </p:blipFill>
        <p:spPr bwMode="auto">
          <a:xfrm>
            <a:off x="1492920" y="3697024"/>
            <a:ext cx="617843" cy="90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65B1FBD-36CB-45FD-834A-19B083C2445B}"/>
              </a:ext>
            </a:extLst>
          </p:cNvPr>
          <p:cNvSpPr txBox="1"/>
          <p:nvPr/>
        </p:nvSpPr>
        <p:spPr>
          <a:xfrm>
            <a:off x="2813395" y="1017635"/>
            <a:ext cx="72234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>
                <a:latin typeface="Comic Sans MS" panose="030F0702030302020204" pitchFamily="66" charset="0"/>
              </a:rPr>
              <a:t>Mathilde dépose la carte de son choix, </a:t>
            </a:r>
          </a:p>
          <a:p>
            <a:pPr algn="ctr"/>
            <a:r>
              <a:rPr lang="fr-FR" sz="2800" dirty="0">
                <a:latin typeface="Comic Sans MS" panose="030F0702030302020204" pitchFamily="66" charset="0"/>
              </a:rPr>
              <a:t>elle annonce sa valeur et pioche une carte.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72828FC-50D9-4466-9ADB-E9985C02CD11}"/>
              </a:ext>
            </a:extLst>
          </p:cNvPr>
          <p:cNvSpPr txBox="1"/>
          <p:nvPr/>
        </p:nvSpPr>
        <p:spPr>
          <a:xfrm>
            <a:off x="8133435" y="4805087"/>
            <a:ext cx="3696595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Comic Sans MS" panose="030F0702030302020204" pitchFamily="66" charset="0"/>
              </a:rPr>
              <a:t>On calcule le total : On en est à </a:t>
            </a:r>
            <a:r>
              <a:rPr lang="fr-FR" sz="1400" b="1" dirty="0">
                <a:latin typeface="Comic Sans MS" panose="030F0702030302020204" pitchFamily="66" charset="0"/>
              </a:rPr>
              <a:t>34</a:t>
            </a:r>
          </a:p>
        </p:txBody>
      </p:sp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89D0331-FC0F-4B6D-B30F-6389DD24BE4D}"/>
              </a:ext>
            </a:extLst>
          </p:cNvPr>
          <p:cNvSpPr/>
          <p:nvPr/>
        </p:nvSpPr>
        <p:spPr>
          <a:xfrm>
            <a:off x="2027528" y="2210534"/>
            <a:ext cx="1260044" cy="736778"/>
          </a:xfrm>
          <a:prstGeom prst="wedgeEllipseCallout">
            <a:avLst>
              <a:gd name="adj1" fmla="val -60332"/>
              <a:gd name="adj2" fmla="val 687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6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5163908-3EA5-4BE7-B61E-68C85EEAF5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525" t="-5276" r="2525" b="68326"/>
          <a:stretch/>
        </p:blipFill>
        <p:spPr>
          <a:xfrm>
            <a:off x="7939324" y="5097339"/>
            <a:ext cx="4145050" cy="1549216"/>
          </a:xfrm>
          <a:prstGeom prst="rect">
            <a:avLst/>
          </a:prstGeom>
        </p:spPr>
      </p:pic>
      <p:sp>
        <p:nvSpPr>
          <p:cNvPr id="36" name="Sous-titre 24">
            <a:extLst>
              <a:ext uri="{FF2B5EF4-FFF2-40B4-BE49-F238E27FC236}">
                <a16:creationId xmlns:a16="http://schemas.microsoft.com/office/drawing/2014/main" id="{F6F07EE7-9280-4887-8743-6EFEAB2B76D9}"/>
              </a:ext>
            </a:extLst>
          </p:cNvPr>
          <p:cNvSpPr txBox="1">
            <a:spLocks/>
          </p:cNvSpPr>
          <p:nvPr/>
        </p:nvSpPr>
        <p:spPr>
          <a:xfrm>
            <a:off x="8411728" y="5390069"/>
            <a:ext cx="3741475" cy="1015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500" dirty="0">
              <a:latin typeface="Cursive standard" pitchFamily="2" charset="0"/>
            </a:endParaRPr>
          </a:p>
          <a:p>
            <a:pPr algn="l"/>
            <a:r>
              <a:rPr lang="fr-FR" dirty="0">
                <a:latin typeface="Cursive standard" pitchFamily="2" charset="0"/>
              </a:rPr>
              <a:t>8 + 20 = 28</a:t>
            </a:r>
          </a:p>
        </p:txBody>
      </p:sp>
      <p:sp>
        <p:nvSpPr>
          <p:cNvPr id="37" name="Sous-titre 24">
            <a:extLst>
              <a:ext uri="{FF2B5EF4-FFF2-40B4-BE49-F238E27FC236}">
                <a16:creationId xmlns:a16="http://schemas.microsoft.com/office/drawing/2014/main" id="{16AE63C5-BB23-406A-8615-BD9079E8B9D6}"/>
              </a:ext>
            </a:extLst>
          </p:cNvPr>
          <p:cNvSpPr txBox="1">
            <a:spLocks/>
          </p:cNvSpPr>
          <p:nvPr/>
        </p:nvSpPr>
        <p:spPr>
          <a:xfrm>
            <a:off x="8992796" y="5024103"/>
            <a:ext cx="3741475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500" dirty="0">
              <a:latin typeface="Cursive standard" pitchFamily="2" charset="0"/>
            </a:endParaRPr>
          </a:p>
          <a:p>
            <a:pPr algn="l"/>
            <a:r>
              <a:rPr lang="fr-FR" dirty="0">
                <a:latin typeface="Cursive standard" pitchFamily="2" charset="0"/>
              </a:rPr>
              <a:t>dépasse pas 100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B0F8CE2A-D1C5-435C-8183-DDBBCE8D7EC4}"/>
              </a:ext>
            </a:extLst>
          </p:cNvPr>
          <p:cNvCxnSpPr>
            <a:cxnSpLocks/>
          </p:cNvCxnSpPr>
          <p:nvPr/>
        </p:nvCxnSpPr>
        <p:spPr>
          <a:xfrm>
            <a:off x="8958084" y="5841572"/>
            <a:ext cx="225178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9" name="Picture 2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396F8561-EC8E-4FE1-B863-3EAA2E7E86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97" t="59609" r="22796" b="20485"/>
          <a:stretch/>
        </p:blipFill>
        <p:spPr bwMode="auto">
          <a:xfrm>
            <a:off x="10852340" y="3317829"/>
            <a:ext cx="649471" cy="90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D2CC92B2-067D-40FA-9AF0-702FA4EFCDE4}"/>
              </a:ext>
            </a:extLst>
          </p:cNvPr>
          <p:cNvSpPr txBox="1"/>
          <p:nvPr/>
        </p:nvSpPr>
        <p:spPr>
          <a:xfrm>
            <a:off x="265067" y="4641038"/>
            <a:ext cx="1749197" cy="30777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Comic Sans MS" panose="030F0702030302020204" pitchFamily="66" charset="0"/>
              </a:rPr>
              <a:t>Mathilde met un 6.</a:t>
            </a:r>
          </a:p>
        </p:txBody>
      </p:sp>
      <p:pic>
        <p:nvPicPr>
          <p:cNvPr id="4100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E2BD31C8-F3F3-4F75-8AFB-05FDCBC66D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87" t="20016" r="46007" b="60070"/>
          <a:stretch/>
        </p:blipFill>
        <p:spPr bwMode="auto">
          <a:xfrm>
            <a:off x="5183115" y="5864154"/>
            <a:ext cx="606655" cy="83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AE350CC-D644-4FD2-8B7D-4473743AA0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379" t="53417"/>
          <a:stretch/>
        </p:blipFill>
        <p:spPr>
          <a:xfrm rot="20467776">
            <a:off x="5097212" y="2431604"/>
            <a:ext cx="1162240" cy="1535824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A81FFBCE-89D6-48CD-AAF6-D3A01330183C}"/>
              </a:ext>
            </a:extLst>
          </p:cNvPr>
          <p:cNvSpPr/>
          <p:nvPr/>
        </p:nvSpPr>
        <p:spPr>
          <a:xfrm>
            <a:off x="3070578" y="3048000"/>
            <a:ext cx="1783644" cy="318186"/>
          </a:xfrm>
          <a:custGeom>
            <a:avLst/>
            <a:gdLst>
              <a:gd name="connsiteX0" fmla="*/ 0 w 1783644"/>
              <a:gd name="connsiteY0" fmla="*/ 0 h 318186"/>
              <a:gd name="connsiteX1" fmla="*/ 891822 w 1783644"/>
              <a:gd name="connsiteY1" fmla="*/ 316089 h 318186"/>
              <a:gd name="connsiteX2" fmla="*/ 1783644 w 1783644"/>
              <a:gd name="connsiteY2" fmla="*/ 112889 h 31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3644" h="318186">
                <a:moveTo>
                  <a:pt x="0" y="0"/>
                </a:moveTo>
                <a:cubicBezTo>
                  <a:pt x="297274" y="148637"/>
                  <a:pt x="594548" y="297274"/>
                  <a:pt x="891822" y="316089"/>
                </a:cubicBezTo>
                <a:cubicBezTo>
                  <a:pt x="1189096" y="334904"/>
                  <a:pt x="1486370" y="223896"/>
                  <a:pt x="1783644" y="112889"/>
                </a:cubicBezTo>
              </a:path>
            </a:pathLst>
          </a:cu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42E56934-6A15-4B2E-B844-334481C15FFB}"/>
              </a:ext>
            </a:extLst>
          </p:cNvPr>
          <p:cNvSpPr txBox="1">
            <a:spLocks/>
          </p:cNvSpPr>
          <p:nvPr/>
        </p:nvSpPr>
        <p:spPr>
          <a:xfrm>
            <a:off x="8399383" y="5847401"/>
            <a:ext cx="3741475" cy="8411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500" dirty="0">
              <a:latin typeface="Cursive standard" pitchFamily="2" charset="0"/>
            </a:endParaRPr>
          </a:p>
          <a:p>
            <a:pPr algn="l"/>
            <a:r>
              <a:rPr lang="fr-FR" dirty="0">
                <a:latin typeface="Cursive standard" pitchFamily="2" charset="0"/>
              </a:rPr>
              <a:t>28 + 6 = </a:t>
            </a:r>
            <a:r>
              <a:rPr lang="fr-FR" b="1" dirty="0">
                <a:latin typeface="Cursive standard" pitchFamily="2" charset="0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06976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54E12C-D924-42AD-9ABB-7846BC70DDD3}"/>
              </a:ext>
            </a:extLst>
          </p:cNvPr>
          <p:cNvSpPr/>
          <p:nvPr/>
        </p:nvSpPr>
        <p:spPr>
          <a:xfrm>
            <a:off x="343597" y="601027"/>
            <a:ext cx="11809606" cy="530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Dépasse pas 100 !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Résultat de recherche d'images pour &quot;enfant illustration&quot;">
            <a:extLst>
              <a:ext uri="{FF2B5EF4-FFF2-40B4-BE49-F238E27FC236}">
                <a16:creationId xmlns:a16="http://schemas.microsoft.com/office/drawing/2014/main" id="{57876489-0F05-4F3A-8C6E-BBA171DB52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0" t="62544" r="30792" b="7742"/>
          <a:stretch/>
        </p:blipFill>
        <p:spPr bwMode="auto">
          <a:xfrm>
            <a:off x="3425297" y="4373036"/>
            <a:ext cx="1655380" cy="143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ésultat de recherche d'images pour &quot;enfant illustration&quot;">
            <a:extLst>
              <a:ext uri="{FF2B5EF4-FFF2-40B4-BE49-F238E27FC236}">
                <a16:creationId xmlns:a16="http://schemas.microsoft.com/office/drawing/2014/main" id="{A77B3544-11D2-46CC-BAB0-ACEE82A8A2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2" t="37687" r="33634" b="37558"/>
          <a:stretch/>
        </p:blipFill>
        <p:spPr bwMode="auto">
          <a:xfrm>
            <a:off x="8285725" y="1763395"/>
            <a:ext cx="1751122" cy="119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enfant illustration&quot;">
            <a:extLst>
              <a:ext uri="{FF2B5EF4-FFF2-40B4-BE49-F238E27FC236}">
                <a16:creationId xmlns:a16="http://schemas.microsoft.com/office/drawing/2014/main" id="{806C1641-0FE5-4C34-8472-C8F9AB07FF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45" b="73731"/>
          <a:stretch/>
        </p:blipFill>
        <p:spPr bwMode="auto">
          <a:xfrm>
            <a:off x="463941" y="2054834"/>
            <a:ext cx="1751121" cy="127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940EEE6-645F-4828-8606-E41F53325708}"/>
              </a:ext>
            </a:extLst>
          </p:cNvPr>
          <p:cNvSpPr txBox="1"/>
          <p:nvPr/>
        </p:nvSpPr>
        <p:spPr>
          <a:xfrm>
            <a:off x="823430" y="3325929"/>
            <a:ext cx="10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Mathilde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AAAC104-132E-4B73-B45F-1071E043C5B2}"/>
              </a:ext>
            </a:extLst>
          </p:cNvPr>
          <p:cNvSpPr txBox="1"/>
          <p:nvPr/>
        </p:nvSpPr>
        <p:spPr>
          <a:xfrm>
            <a:off x="3813184" y="6072307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Kim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DE96878-0120-4E6A-AA81-A2BD3952206C}"/>
              </a:ext>
            </a:extLst>
          </p:cNvPr>
          <p:cNvSpPr txBox="1"/>
          <p:nvPr/>
        </p:nvSpPr>
        <p:spPr>
          <a:xfrm>
            <a:off x="8742999" y="2849978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Moussa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B4956F-498C-4892-9E3E-E04CA79841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53" t="1182" r="25526" b="53191"/>
          <a:stretch/>
        </p:blipFill>
        <p:spPr>
          <a:xfrm>
            <a:off x="6498864" y="5857780"/>
            <a:ext cx="695356" cy="90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D24A76-2BA0-4AC3-B1CE-A27759940D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71" t="53417" r="53605"/>
          <a:stretch/>
        </p:blipFill>
        <p:spPr>
          <a:xfrm>
            <a:off x="8133435" y="3324190"/>
            <a:ext cx="693229" cy="90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1751D57-78D8-44C2-AB38-95B6FD714D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023" t="53417" r="77998"/>
          <a:stretch/>
        </p:blipFill>
        <p:spPr>
          <a:xfrm>
            <a:off x="4521168" y="5857780"/>
            <a:ext cx="637771" cy="82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D542835-CF55-41B6-89D6-1362C57C52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290" t="53415" r="27685"/>
          <a:stretch/>
        </p:blipFill>
        <p:spPr>
          <a:xfrm>
            <a:off x="5208433" y="2399978"/>
            <a:ext cx="1161137" cy="150747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D7DD61D-5645-4B8E-8334-3FBAFD186B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224" r="3005" b="54373"/>
          <a:stretch/>
        </p:blipFill>
        <p:spPr>
          <a:xfrm>
            <a:off x="8826664" y="3324190"/>
            <a:ext cx="669244" cy="900000"/>
          </a:xfrm>
          <a:prstGeom prst="rect">
            <a:avLst/>
          </a:prstGeom>
        </p:spPr>
      </p:pic>
      <p:pic>
        <p:nvPicPr>
          <p:cNvPr id="25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7A046617-511D-433A-A87E-083C440B55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75" b="79487"/>
          <a:stretch/>
        </p:blipFill>
        <p:spPr bwMode="auto">
          <a:xfrm rot="1641162">
            <a:off x="5075081" y="2497537"/>
            <a:ext cx="1068446" cy="160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118FF435-DC68-430C-A49D-EB44149515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5" t="59778" r="69060" b="19111"/>
          <a:stretch/>
        </p:blipFill>
        <p:spPr bwMode="auto">
          <a:xfrm>
            <a:off x="10162220" y="3317829"/>
            <a:ext cx="601874" cy="90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77B919FD-97D8-4D60-8547-AEFC2347A3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95" t="39475" r="15495" b="40101"/>
          <a:stretch/>
        </p:blipFill>
        <p:spPr bwMode="auto">
          <a:xfrm>
            <a:off x="2856535" y="3703785"/>
            <a:ext cx="59246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81C36E5F-7F04-431F-8E74-47D7E57593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8" t="-156" r="84512" b="79773"/>
          <a:stretch/>
        </p:blipFill>
        <p:spPr bwMode="auto">
          <a:xfrm>
            <a:off x="7219094" y="5832380"/>
            <a:ext cx="62521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10ADEEF1-E734-427C-81C0-5ABA24FA5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3" t="19474" r="76711" b="59415"/>
          <a:stretch/>
        </p:blipFill>
        <p:spPr bwMode="auto">
          <a:xfrm>
            <a:off x="2204443" y="3697024"/>
            <a:ext cx="599549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9203386F-17B8-4194-964C-D67AD340A3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33" r="92414" b="19984"/>
          <a:stretch/>
        </p:blipFill>
        <p:spPr bwMode="auto">
          <a:xfrm>
            <a:off x="1492920" y="3697024"/>
            <a:ext cx="617843" cy="90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65B1FBD-36CB-45FD-834A-19B083C2445B}"/>
              </a:ext>
            </a:extLst>
          </p:cNvPr>
          <p:cNvSpPr txBox="1"/>
          <p:nvPr/>
        </p:nvSpPr>
        <p:spPr>
          <a:xfrm>
            <a:off x="1300176" y="1017635"/>
            <a:ext cx="102499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>
                <a:latin typeface="Comic Sans MS" panose="030F0702030302020204" pitchFamily="66" charset="0"/>
              </a:rPr>
              <a:t>Et on continue comme ça jusqu’à ce qu’un joueur arrive à 101.</a:t>
            </a:r>
          </a:p>
          <a:p>
            <a:pPr algn="ctr"/>
            <a:r>
              <a:rPr lang="fr-FR" sz="2800" dirty="0">
                <a:latin typeface="Comic Sans MS" panose="030F0702030302020204" pitchFamily="66" charset="0"/>
              </a:rPr>
              <a:t>Celui qui fait arriver à 101 ou plus a perdu !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72828FC-50D9-4466-9ADB-E9985C02CD11}"/>
              </a:ext>
            </a:extLst>
          </p:cNvPr>
          <p:cNvSpPr txBox="1"/>
          <p:nvPr/>
        </p:nvSpPr>
        <p:spPr>
          <a:xfrm>
            <a:off x="8133435" y="4475730"/>
            <a:ext cx="3696595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Comic Sans MS" panose="030F0702030302020204" pitchFamily="66" charset="0"/>
              </a:rPr>
              <a:t>On calcule le total : On en est à </a:t>
            </a:r>
            <a:r>
              <a:rPr lang="fr-FR" sz="1400" b="1" dirty="0">
                <a:latin typeface="Comic Sans MS" panose="030F0702030302020204" pitchFamily="66" charset="0"/>
              </a:rPr>
              <a:t>104</a:t>
            </a:r>
          </a:p>
        </p:txBody>
      </p:sp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89D0331-FC0F-4B6D-B30F-6389DD24BE4D}"/>
              </a:ext>
            </a:extLst>
          </p:cNvPr>
          <p:cNvSpPr/>
          <p:nvPr/>
        </p:nvSpPr>
        <p:spPr>
          <a:xfrm>
            <a:off x="2027528" y="2210534"/>
            <a:ext cx="1260044" cy="736778"/>
          </a:xfrm>
          <a:prstGeom prst="wedgeEllipseCallout">
            <a:avLst>
              <a:gd name="adj1" fmla="val -60332"/>
              <a:gd name="adj2" fmla="val 687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6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5163908-3EA5-4BE7-B61E-68C85EEAF5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525" t="-5276" r="2525" b="68326"/>
          <a:stretch/>
        </p:blipFill>
        <p:spPr>
          <a:xfrm>
            <a:off x="7939324" y="5097339"/>
            <a:ext cx="4145050" cy="1549216"/>
          </a:xfrm>
          <a:prstGeom prst="rect">
            <a:avLst/>
          </a:prstGeom>
        </p:spPr>
      </p:pic>
      <p:sp>
        <p:nvSpPr>
          <p:cNvPr id="36" name="Sous-titre 24">
            <a:extLst>
              <a:ext uri="{FF2B5EF4-FFF2-40B4-BE49-F238E27FC236}">
                <a16:creationId xmlns:a16="http://schemas.microsoft.com/office/drawing/2014/main" id="{F6F07EE7-9280-4887-8743-6EFEAB2B76D9}"/>
              </a:ext>
            </a:extLst>
          </p:cNvPr>
          <p:cNvSpPr txBox="1">
            <a:spLocks/>
          </p:cNvSpPr>
          <p:nvPr/>
        </p:nvSpPr>
        <p:spPr>
          <a:xfrm>
            <a:off x="8411728" y="5390069"/>
            <a:ext cx="3741475" cy="1015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500" dirty="0">
              <a:latin typeface="Cursive standard" pitchFamily="2" charset="0"/>
            </a:endParaRPr>
          </a:p>
          <a:p>
            <a:pPr algn="l"/>
            <a:r>
              <a:rPr lang="fr-FR" dirty="0">
                <a:latin typeface="Cursive standard" pitchFamily="2" charset="0"/>
              </a:rPr>
              <a:t>90 + 8 = 98</a:t>
            </a:r>
          </a:p>
        </p:txBody>
      </p:sp>
      <p:sp>
        <p:nvSpPr>
          <p:cNvPr id="37" name="Sous-titre 24">
            <a:extLst>
              <a:ext uri="{FF2B5EF4-FFF2-40B4-BE49-F238E27FC236}">
                <a16:creationId xmlns:a16="http://schemas.microsoft.com/office/drawing/2014/main" id="{16AE63C5-BB23-406A-8615-BD9079E8B9D6}"/>
              </a:ext>
            </a:extLst>
          </p:cNvPr>
          <p:cNvSpPr txBox="1">
            <a:spLocks/>
          </p:cNvSpPr>
          <p:nvPr/>
        </p:nvSpPr>
        <p:spPr>
          <a:xfrm>
            <a:off x="8992796" y="5024103"/>
            <a:ext cx="3741475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500" dirty="0">
              <a:latin typeface="Cursive standard" pitchFamily="2" charset="0"/>
            </a:endParaRPr>
          </a:p>
          <a:p>
            <a:pPr algn="l"/>
            <a:r>
              <a:rPr lang="fr-FR" dirty="0">
                <a:latin typeface="Cursive standard" pitchFamily="2" charset="0"/>
              </a:rPr>
              <a:t>dépasse pas 100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B0F8CE2A-D1C5-435C-8183-DDBBCE8D7EC4}"/>
              </a:ext>
            </a:extLst>
          </p:cNvPr>
          <p:cNvCxnSpPr>
            <a:cxnSpLocks/>
          </p:cNvCxnSpPr>
          <p:nvPr/>
        </p:nvCxnSpPr>
        <p:spPr>
          <a:xfrm>
            <a:off x="8958084" y="5841572"/>
            <a:ext cx="225178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9" name="Picture 2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396F8561-EC8E-4FE1-B863-3EAA2E7E86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97" t="59609" r="22796" b="20485"/>
          <a:stretch/>
        </p:blipFill>
        <p:spPr bwMode="auto">
          <a:xfrm>
            <a:off x="10852340" y="3317829"/>
            <a:ext cx="649471" cy="90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D2CC92B2-067D-40FA-9AF0-702FA4EFCDE4}"/>
              </a:ext>
            </a:extLst>
          </p:cNvPr>
          <p:cNvSpPr txBox="1"/>
          <p:nvPr/>
        </p:nvSpPr>
        <p:spPr>
          <a:xfrm>
            <a:off x="265067" y="4641038"/>
            <a:ext cx="1749197" cy="30777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Comic Sans MS" panose="030F0702030302020204" pitchFamily="66" charset="0"/>
              </a:rPr>
              <a:t>Mathilde met un 6.</a:t>
            </a:r>
          </a:p>
        </p:txBody>
      </p:sp>
      <p:pic>
        <p:nvPicPr>
          <p:cNvPr id="4100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E2BD31C8-F3F3-4F75-8AFB-05FDCBC66D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87" t="20016" r="46007" b="60070"/>
          <a:stretch/>
        </p:blipFill>
        <p:spPr bwMode="auto">
          <a:xfrm>
            <a:off x="5183115" y="5864154"/>
            <a:ext cx="606655" cy="83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AE350CC-D644-4FD2-8B7D-4473743AA0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379" t="53417"/>
          <a:stretch/>
        </p:blipFill>
        <p:spPr>
          <a:xfrm rot="20467776">
            <a:off x="5097212" y="2431604"/>
            <a:ext cx="1162240" cy="1535824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A81FFBCE-89D6-48CD-AAF6-D3A01330183C}"/>
              </a:ext>
            </a:extLst>
          </p:cNvPr>
          <p:cNvSpPr/>
          <p:nvPr/>
        </p:nvSpPr>
        <p:spPr>
          <a:xfrm>
            <a:off x="3070578" y="3048000"/>
            <a:ext cx="1783644" cy="318186"/>
          </a:xfrm>
          <a:custGeom>
            <a:avLst/>
            <a:gdLst>
              <a:gd name="connsiteX0" fmla="*/ 0 w 1783644"/>
              <a:gd name="connsiteY0" fmla="*/ 0 h 318186"/>
              <a:gd name="connsiteX1" fmla="*/ 891822 w 1783644"/>
              <a:gd name="connsiteY1" fmla="*/ 316089 h 318186"/>
              <a:gd name="connsiteX2" fmla="*/ 1783644 w 1783644"/>
              <a:gd name="connsiteY2" fmla="*/ 112889 h 31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3644" h="318186">
                <a:moveTo>
                  <a:pt x="0" y="0"/>
                </a:moveTo>
                <a:cubicBezTo>
                  <a:pt x="297274" y="148637"/>
                  <a:pt x="594548" y="297274"/>
                  <a:pt x="891822" y="316089"/>
                </a:cubicBezTo>
                <a:cubicBezTo>
                  <a:pt x="1189096" y="334904"/>
                  <a:pt x="1486370" y="223896"/>
                  <a:pt x="1783644" y="112889"/>
                </a:cubicBezTo>
              </a:path>
            </a:pathLst>
          </a:cu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42E56934-6A15-4B2E-B844-334481C15FFB}"/>
              </a:ext>
            </a:extLst>
          </p:cNvPr>
          <p:cNvSpPr txBox="1">
            <a:spLocks/>
          </p:cNvSpPr>
          <p:nvPr/>
        </p:nvSpPr>
        <p:spPr>
          <a:xfrm>
            <a:off x="8425376" y="5840365"/>
            <a:ext cx="3741475" cy="8477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500" dirty="0">
              <a:latin typeface="Cursive standard" pitchFamily="2" charset="0"/>
            </a:endParaRPr>
          </a:p>
          <a:p>
            <a:pPr algn="l"/>
            <a:r>
              <a:rPr lang="fr-FR" dirty="0">
                <a:latin typeface="Cursive standard" pitchFamily="2" charset="0"/>
              </a:rPr>
              <a:t>98 + 6 = </a:t>
            </a:r>
            <a:r>
              <a:rPr lang="fr-FR" b="1" dirty="0">
                <a:latin typeface="Cursive standard" pitchFamily="2" charset="0"/>
              </a:rPr>
              <a:t>104</a:t>
            </a:r>
          </a:p>
        </p:txBody>
      </p:sp>
      <p:pic>
        <p:nvPicPr>
          <p:cNvPr id="3076" name="Picture 4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D6C72687-27D8-4A8D-97A8-9A733B6C0A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18" t="-265" r="7672" b="79487"/>
          <a:stretch/>
        </p:blipFill>
        <p:spPr bwMode="auto">
          <a:xfrm>
            <a:off x="5152389" y="2403694"/>
            <a:ext cx="1082972" cy="167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7F27314-BEA3-42AD-90AE-2BAB658CDD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20" r="54202" b="54373"/>
          <a:stretch/>
        </p:blipFill>
        <p:spPr>
          <a:xfrm rot="1603589">
            <a:off x="5205288" y="2511471"/>
            <a:ext cx="1028133" cy="149930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CB9F74F-2A9A-4743-B62E-423568DAFB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7998" b="53417"/>
          <a:stretch/>
        </p:blipFill>
        <p:spPr>
          <a:xfrm rot="20122375">
            <a:off x="5133143" y="2677476"/>
            <a:ext cx="1106486" cy="1503309"/>
          </a:xfrm>
          <a:prstGeom prst="rect">
            <a:avLst/>
          </a:prstGeom>
        </p:spPr>
      </p:pic>
      <p:pic>
        <p:nvPicPr>
          <p:cNvPr id="7170" name="Picture 2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0844B734-007D-4D50-953E-D1F9E2AC79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5" t="19473" r="22985" b="59416"/>
          <a:stretch/>
        </p:blipFill>
        <p:spPr bwMode="auto">
          <a:xfrm>
            <a:off x="5839665" y="5871947"/>
            <a:ext cx="575124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E38C9F67-BB01-4653-82D4-E2A1E02405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111" b="79749"/>
          <a:stretch/>
        </p:blipFill>
        <p:spPr bwMode="auto">
          <a:xfrm>
            <a:off x="9530910" y="3362746"/>
            <a:ext cx="597705" cy="85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RÃ©sultat de recherche d'images pour &quot;carte Ã  jouer Ã  imprimer&quot;">
            <a:extLst>
              <a:ext uri="{FF2B5EF4-FFF2-40B4-BE49-F238E27FC236}">
                <a16:creationId xmlns:a16="http://schemas.microsoft.com/office/drawing/2014/main" id="{8C1AF1CD-9B29-43BD-A554-37AD3839BE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06" t="39551" b="39940"/>
          <a:stretch/>
        </p:blipFill>
        <p:spPr bwMode="auto">
          <a:xfrm>
            <a:off x="777055" y="3695261"/>
            <a:ext cx="599549" cy="87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DD18A707-83C2-47FF-AC49-4BC2AB400E18}"/>
              </a:ext>
            </a:extLst>
          </p:cNvPr>
          <p:cNvSpPr txBox="1"/>
          <p:nvPr/>
        </p:nvSpPr>
        <p:spPr>
          <a:xfrm>
            <a:off x="8133434" y="4844723"/>
            <a:ext cx="3696595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Comic Sans MS" panose="030F0702030302020204" pitchFamily="66" charset="0"/>
              </a:rPr>
              <a:t>Le score dépasse 100, Mathilde a perdu.</a:t>
            </a:r>
            <a:endParaRPr lang="fr-FR" sz="1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55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653408" y="85694"/>
            <a:ext cx="4511109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404938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922A11F-6E36-43EA-8A0E-1C71516B3144}"/>
              </a:ext>
            </a:extLst>
          </p:cNvPr>
          <p:cNvSpPr txBox="1"/>
          <p:nvPr/>
        </p:nvSpPr>
        <p:spPr>
          <a:xfrm>
            <a:off x="4426458" y="977062"/>
            <a:ext cx="33390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Dépasse pas 100</a:t>
            </a:r>
          </a:p>
          <a:p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</a:p>
          <a:p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Faire 3 parties</a:t>
            </a: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4E38B0A6-8ABF-41AD-A4BA-F36D99394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86" y="866395"/>
            <a:ext cx="1713696" cy="90392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D79484-A120-4A15-9023-5AA65420B973}"/>
              </a:ext>
            </a:extLst>
          </p:cNvPr>
          <p:cNvSpPr/>
          <p:nvPr/>
        </p:nvSpPr>
        <p:spPr>
          <a:xfrm>
            <a:off x="7605651" y="3866733"/>
            <a:ext cx="4082709" cy="12584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49580">
              <a:lnSpc>
                <a:spcPct val="107000"/>
              </a:lnSpc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le roi vaut +20 ou -20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7000"/>
              </a:lnSpc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la dame vaut +10 ou -10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7000"/>
              </a:lnSpc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le valet vaut + 5 ou - 5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033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10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34300" y="197197"/>
            <a:ext cx="2437738" cy="165302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713365" y="521335"/>
            <a:ext cx="7128902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J’écris les nombres en chiffres :</a:t>
            </a:r>
            <a:endParaRPr lang="fr-FR" altLang="fr-FR" sz="2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Quatre-vingt-deux 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cent-quinze: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Trois-cent-trente 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cent-cinquante-neuf 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Cent-cinquante-deux :</a:t>
            </a: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19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11070" y="138324"/>
            <a:ext cx="2397451" cy="162570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767174" y="642402"/>
            <a:ext cx="8169088" cy="5920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J’entoure le nombre de dizaines :</a:t>
            </a:r>
          </a:p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154</a:t>
            </a:r>
          </a:p>
          <a:p>
            <a:pPr algn="ctr">
              <a:lnSpc>
                <a:spcPct val="150000"/>
              </a:lnSpc>
            </a:pPr>
            <a:endParaRPr lang="fr-FR" altLang="fr-FR" sz="3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123</a:t>
            </a:r>
          </a:p>
          <a:p>
            <a:pPr algn="ctr">
              <a:lnSpc>
                <a:spcPct val="150000"/>
              </a:lnSpc>
            </a:pPr>
            <a:endParaRPr lang="fr-FR" altLang="fr-FR" sz="3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766</a:t>
            </a:r>
          </a:p>
          <a:p>
            <a:pPr algn="ctr">
              <a:lnSpc>
                <a:spcPct val="150000"/>
              </a:lnSpc>
            </a:pPr>
            <a:endParaRPr lang="fr-FR" altLang="fr-FR" sz="3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387</a:t>
            </a: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59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456AE9D-3DFE-471D-9C64-99DB738540FB}"/>
              </a:ext>
            </a:extLst>
          </p:cNvPr>
          <p:cNvSpPr/>
          <p:nvPr/>
        </p:nvSpPr>
        <p:spPr>
          <a:xfrm>
            <a:off x="2849880" y="1193800"/>
            <a:ext cx="822960" cy="7670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P18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1D6153E-8240-4D53-9BF5-929B83B3C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522106" y="1228344"/>
            <a:ext cx="6693079" cy="440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67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0743" y="0"/>
            <a:ext cx="553994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2A07AD5A-7232-41EF-8CCF-FE546D59B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1020" y="340311"/>
            <a:ext cx="1749997" cy="167631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1884DD0-AB1C-4E4D-8435-9A6E6CADE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670" y="1680095"/>
            <a:ext cx="1101354" cy="580934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2E541CC6-3ABF-4B4E-A778-45264B0C9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720" y="1680095"/>
            <a:ext cx="1101354" cy="58093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5B1E90A-3681-48DB-B47C-9F583F14FE16}"/>
              </a:ext>
            </a:extLst>
          </p:cNvPr>
          <p:cNvSpPr txBox="1"/>
          <p:nvPr/>
        </p:nvSpPr>
        <p:spPr>
          <a:xfrm>
            <a:off x="2285815" y="593844"/>
            <a:ext cx="72219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 joue au jeu du banquier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0A44CDB-B572-4564-BD44-38E0C5472734}"/>
              </a:ext>
            </a:extLst>
          </p:cNvPr>
          <p:cNvSpPr txBox="1"/>
          <p:nvPr/>
        </p:nvSpPr>
        <p:spPr>
          <a:xfrm>
            <a:off x="2485036" y="2463621"/>
            <a:ext cx="72219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équipes de 3 ou 4 joueurs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3DDAF207-8F22-479E-BD76-76C2C12AD5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309616"/>
              </p:ext>
            </p:extLst>
          </p:nvPr>
        </p:nvGraphicFramePr>
        <p:xfrm>
          <a:off x="2051685" y="3617118"/>
          <a:ext cx="8128001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63462671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27002474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0592344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9679611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2879050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9341400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12019858"/>
                    </a:ext>
                  </a:extLst>
                </a:gridCol>
              </a:tblGrid>
              <a:tr h="936293">
                <a:tc>
                  <a:txBody>
                    <a:bodyPr/>
                    <a:lstStyle/>
                    <a:p>
                      <a:pPr algn="ctr"/>
                      <a:r>
                        <a:rPr lang="fr-FR" sz="880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fr-FR" sz="8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8800" dirty="0">
                          <a:solidFill>
                            <a:schemeClr val="tx1"/>
                          </a:solidFill>
                        </a:rPr>
                        <a:t>→</a:t>
                      </a:r>
                      <a:r>
                        <a:rPr lang="fr-FR" sz="8800" dirty="0"/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800" dirty="0">
                          <a:solidFill>
                            <a:srgbClr val="FFFF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425926"/>
                  </a:ext>
                </a:extLst>
              </a:tr>
            </a:tbl>
          </a:graphicData>
        </a:graphic>
      </p:graphicFrame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54A00EDE-9E03-4BD8-81C7-E3CBB2A8BF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856690"/>
              </p:ext>
            </p:extLst>
          </p:nvPr>
        </p:nvGraphicFramePr>
        <p:xfrm>
          <a:off x="2051684" y="4793051"/>
          <a:ext cx="8128001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63462671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27002474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0592344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9679611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2879050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9341400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12019858"/>
                    </a:ext>
                  </a:extLst>
                </a:gridCol>
              </a:tblGrid>
              <a:tr h="936293">
                <a:tc>
                  <a:txBody>
                    <a:bodyPr/>
                    <a:lstStyle/>
                    <a:p>
                      <a:pPr algn="ctr"/>
                      <a:r>
                        <a:rPr lang="fr-FR" sz="8800" dirty="0">
                          <a:solidFill>
                            <a:srgbClr val="FFFF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fr-FR" sz="88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8800" dirty="0">
                          <a:solidFill>
                            <a:schemeClr val="tx1"/>
                          </a:solidFill>
                        </a:rPr>
                        <a:t>→</a:t>
                      </a:r>
                      <a:r>
                        <a:rPr lang="fr-FR" sz="8800" dirty="0"/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800" dirty="0">
                          <a:solidFill>
                            <a:srgbClr val="00FF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4259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86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10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40511436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34300" y="197197"/>
            <a:ext cx="2437738" cy="165302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713365" y="521335"/>
            <a:ext cx="7128902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J’écris les nombres en chiffres :</a:t>
            </a:r>
            <a:endParaRPr lang="fr-FR" altLang="fr-FR" sz="2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Cent-trente-cinq 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Deux-cent-soixante 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Cent-soixante-et-onze 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Cent-quatre-vingt-cinq :</a:t>
            </a:r>
          </a:p>
          <a:p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Deux-cent-soixante-cinq :</a:t>
            </a: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55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11070" y="138324"/>
            <a:ext cx="2397451" cy="162570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767174" y="642402"/>
            <a:ext cx="816908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J’entoure le nombre de dizaines</a:t>
            </a:r>
          </a:p>
          <a:p>
            <a:pPr algn="ctr"/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165</a:t>
            </a: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384</a:t>
            </a: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664</a:t>
            </a: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344</a:t>
            </a:r>
          </a:p>
          <a:p>
            <a:pPr algn="ctr"/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439</a:t>
            </a:r>
          </a:p>
        </p:txBody>
      </p:sp>
    </p:spTree>
    <p:extLst>
      <p:ext uri="{BB962C8B-B14F-4D97-AF65-F5344CB8AC3E}">
        <p14:creationId xmlns:p14="http://schemas.microsoft.com/office/powerpoint/2010/main" val="217736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C91A3C9-C31D-43E2-A912-4E147354A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5077" y="248997"/>
            <a:ext cx="4418156" cy="636000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2425E1B4-C862-4282-BED2-F6E84C1DE286}"/>
              </a:ext>
            </a:extLst>
          </p:cNvPr>
          <p:cNvSpPr/>
          <p:nvPr/>
        </p:nvSpPr>
        <p:spPr>
          <a:xfrm>
            <a:off x="2849880" y="1193800"/>
            <a:ext cx="822960" cy="7670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P19</a:t>
            </a:r>
          </a:p>
        </p:txBody>
      </p:sp>
    </p:spTree>
    <p:extLst>
      <p:ext uri="{BB962C8B-B14F-4D97-AF65-F5344CB8AC3E}">
        <p14:creationId xmlns:p14="http://schemas.microsoft.com/office/powerpoint/2010/main" val="222838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A52344-9464-4C9F-A97C-746DE521A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7193" y="61883"/>
            <a:ext cx="5095602" cy="670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0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653408" y="85694"/>
            <a:ext cx="4511109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223963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95DE453-2834-41E0-948C-308AD350BB44}"/>
              </a:ext>
            </a:extLst>
          </p:cNvPr>
          <p:cNvSpPr txBox="1"/>
          <p:nvPr/>
        </p:nvSpPr>
        <p:spPr>
          <a:xfrm>
            <a:off x="1960903" y="676305"/>
            <a:ext cx="817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</a:rPr>
              <a:t>Fiche d’exercices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C3C7780-1FAC-48E8-B1EE-F2A8ED540A60}"/>
              </a:ext>
            </a:extLst>
          </p:cNvPr>
          <p:cNvSpPr txBox="1"/>
          <p:nvPr/>
        </p:nvSpPr>
        <p:spPr>
          <a:xfrm>
            <a:off x="1960904" y="1360565"/>
            <a:ext cx="817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</a:rPr>
              <a:t>Fais la sérieusement !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065FDB3-8710-4772-BE3C-5C4097A80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513" y="2455712"/>
            <a:ext cx="7089085" cy="3705658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97F2C388-4504-46F7-9AC3-AF8B6ECF9D51}"/>
              </a:ext>
            </a:extLst>
          </p:cNvPr>
          <p:cNvSpPr/>
          <p:nvPr/>
        </p:nvSpPr>
        <p:spPr>
          <a:xfrm>
            <a:off x="9961232" y="676305"/>
            <a:ext cx="822960" cy="7670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P20</a:t>
            </a:r>
          </a:p>
        </p:txBody>
      </p:sp>
    </p:spTree>
    <p:extLst>
      <p:ext uri="{BB962C8B-B14F-4D97-AF65-F5344CB8AC3E}">
        <p14:creationId xmlns:p14="http://schemas.microsoft.com/office/powerpoint/2010/main" val="28408444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EBD3EBA0-5158-42C6-BD57-41A1CEB64DF3}"/>
              </a:ext>
            </a:extLst>
          </p:cNvPr>
          <p:cNvSpPr txBox="1"/>
          <p:nvPr/>
        </p:nvSpPr>
        <p:spPr>
          <a:xfrm>
            <a:off x="4640413" y="911826"/>
            <a:ext cx="425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omic Sans MS" panose="030F0702030302020204" pitchFamily="66" charset="0"/>
              </a:rPr>
              <a:t>Fichier « Billard »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DB89629-7CC5-46B3-97D9-2F5D3B482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679" y="1609012"/>
            <a:ext cx="3450642" cy="485616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DCFCD48-96C6-4BE1-BF33-11E38723C005}"/>
              </a:ext>
            </a:extLst>
          </p:cNvPr>
          <p:cNvSpPr/>
          <p:nvPr/>
        </p:nvSpPr>
        <p:spPr>
          <a:xfrm>
            <a:off x="653408" y="85694"/>
            <a:ext cx="4511109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404938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64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10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24897153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11070" y="138324"/>
            <a:ext cx="2397451" cy="162570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906955" y="2616807"/>
            <a:ext cx="8169088" cy="749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pars de 100 et je vais de 2 en 2</a:t>
            </a: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56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11070" y="138324"/>
            <a:ext cx="2397451" cy="162570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1456" y="1110529"/>
            <a:ext cx="8169088" cy="148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Encadre par la dizaine avant et la dizaine après :</a:t>
            </a: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29AA500-EB54-44B1-A98B-80466AE5E86A}"/>
              </a:ext>
            </a:extLst>
          </p:cNvPr>
          <p:cNvSpPr txBox="1"/>
          <p:nvPr/>
        </p:nvSpPr>
        <p:spPr>
          <a:xfrm>
            <a:off x="1202226" y="2598564"/>
            <a:ext cx="3882304" cy="4442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………..&lt;125 &lt;……………</a:t>
            </a:r>
          </a:p>
          <a:p>
            <a:pPr>
              <a:lnSpc>
                <a:spcPct val="150000"/>
              </a:lnSpc>
            </a:pP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alt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………..&lt;244 &lt;……………</a:t>
            </a:r>
          </a:p>
          <a:p>
            <a:pPr>
              <a:lnSpc>
                <a:spcPct val="150000"/>
              </a:lnSpc>
            </a:pP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alt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………..&lt;345 &lt;……………</a:t>
            </a:r>
          </a:p>
          <a:p>
            <a:pPr>
              <a:lnSpc>
                <a:spcPct val="150000"/>
              </a:lnSpc>
            </a:pP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E78EF8E-B6A6-4E54-8077-D2384E485144}"/>
              </a:ext>
            </a:extLst>
          </p:cNvPr>
          <p:cNvSpPr txBox="1"/>
          <p:nvPr/>
        </p:nvSpPr>
        <p:spPr>
          <a:xfrm>
            <a:off x="6852674" y="2598565"/>
            <a:ext cx="4626831" cy="4442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………..&lt;321 &lt;……………</a:t>
            </a:r>
          </a:p>
          <a:p>
            <a:pPr>
              <a:lnSpc>
                <a:spcPct val="150000"/>
              </a:lnSpc>
            </a:pP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alt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………..&lt;543 &lt;……………</a:t>
            </a:r>
          </a:p>
          <a:p>
            <a:pPr>
              <a:lnSpc>
                <a:spcPct val="150000"/>
              </a:lnSpc>
            </a:pP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alt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………..&lt;278 &lt;……………</a:t>
            </a:r>
          </a:p>
          <a:p>
            <a:pPr>
              <a:lnSpc>
                <a:spcPct val="150000"/>
              </a:lnSpc>
            </a:pP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49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57684D-C82B-45B8-8E57-1DA0B6EBD800}"/>
              </a:ext>
            </a:extLst>
          </p:cNvPr>
          <p:cNvSpPr txBox="1"/>
          <p:nvPr/>
        </p:nvSpPr>
        <p:spPr>
          <a:xfrm>
            <a:off x="3430847" y="856325"/>
            <a:ext cx="53303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Comment calculer rapidement :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B617012-6AB2-4AB6-A72C-02BBB0EFAEC2}"/>
              </a:ext>
            </a:extLst>
          </p:cNvPr>
          <p:cNvSpPr txBox="1"/>
          <p:nvPr/>
        </p:nvSpPr>
        <p:spPr>
          <a:xfrm>
            <a:off x="1725116" y="1667843"/>
            <a:ext cx="2778325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</a:rPr>
              <a:t>12 + 4 + 4</a:t>
            </a:r>
          </a:p>
          <a:p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</a:rPr>
              <a:t>14 + 1 + 5</a:t>
            </a:r>
          </a:p>
          <a:p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</a:rPr>
              <a:t>35 + 2 + 3</a:t>
            </a:r>
          </a:p>
          <a:p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</a:rPr>
              <a:t>60 + 4 + 6</a:t>
            </a:r>
          </a:p>
          <a:p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F9452AD-5D4A-46D7-BD7B-873C3A52E1E5}"/>
              </a:ext>
            </a:extLst>
          </p:cNvPr>
          <p:cNvSpPr/>
          <p:nvPr/>
        </p:nvSpPr>
        <p:spPr>
          <a:xfrm>
            <a:off x="6096000" y="4784651"/>
            <a:ext cx="496186" cy="3827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6D69D6E-4AC9-48A3-8416-34802D0A45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33523" y="950673"/>
            <a:ext cx="1833190" cy="12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7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653408" y="85694"/>
            <a:ext cx="4511109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404938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922A11F-6E36-43EA-8A0E-1C71516B3144}"/>
              </a:ext>
            </a:extLst>
          </p:cNvPr>
          <p:cNvSpPr txBox="1"/>
          <p:nvPr/>
        </p:nvSpPr>
        <p:spPr>
          <a:xfrm>
            <a:off x="8142300" y="1833220"/>
            <a:ext cx="33390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Dépasse pas 100</a:t>
            </a:r>
          </a:p>
          <a:p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</a:p>
          <a:p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Faire 3 parties</a:t>
            </a: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4E38B0A6-8ABF-41AD-A4BA-F36D99394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4598" y="564013"/>
            <a:ext cx="1713696" cy="90392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D79484-A120-4A15-9023-5AA65420B973}"/>
              </a:ext>
            </a:extLst>
          </p:cNvPr>
          <p:cNvSpPr/>
          <p:nvPr/>
        </p:nvSpPr>
        <p:spPr>
          <a:xfrm>
            <a:off x="7605651" y="3866733"/>
            <a:ext cx="4082709" cy="12584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49580">
              <a:lnSpc>
                <a:spcPct val="107000"/>
              </a:lnSpc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le roi vaut +20 ou -20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7000"/>
              </a:lnSpc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la dame vaut +10 ou -10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7000"/>
              </a:lnSpc>
              <a:spcAft>
                <a:spcPts val="0"/>
              </a:spcAft>
            </a:pP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le valet vaut + 5 ou - 5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25E9B5-E440-4716-BDB4-ECBF48308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16" y="1179305"/>
            <a:ext cx="6829023" cy="500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891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10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</p:spTree>
    <p:extLst>
      <p:ext uri="{BB962C8B-B14F-4D97-AF65-F5344CB8AC3E}">
        <p14:creationId xmlns:p14="http://schemas.microsoft.com/office/powerpoint/2010/main" val="2705248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11070" y="138324"/>
            <a:ext cx="2397451" cy="162570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906955" y="2616807"/>
            <a:ext cx="8169088" cy="749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pars de 100 et je vais de 2 en 2</a:t>
            </a: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48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11070" y="138324"/>
            <a:ext cx="2397451" cy="162570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1456" y="1110529"/>
            <a:ext cx="8169088" cy="148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Encadre par la dizaine avant et la dizaine après :</a:t>
            </a: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29AA500-EB54-44B1-A98B-80466AE5E86A}"/>
              </a:ext>
            </a:extLst>
          </p:cNvPr>
          <p:cNvSpPr txBox="1"/>
          <p:nvPr/>
        </p:nvSpPr>
        <p:spPr>
          <a:xfrm>
            <a:off x="1202226" y="2598564"/>
            <a:ext cx="3882304" cy="4442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………..&lt;145 &lt;……………</a:t>
            </a:r>
          </a:p>
          <a:p>
            <a:pPr>
              <a:lnSpc>
                <a:spcPct val="150000"/>
              </a:lnSpc>
            </a:pP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alt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………..&lt;284 &lt;……………</a:t>
            </a:r>
          </a:p>
          <a:p>
            <a:pPr>
              <a:lnSpc>
                <a:spcPct val="150000"/>
              </a:lnSpc>
            </a:pP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alt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………..&lt;365 &lt;……………</a:t>
            </a:r>
          </a:p>
          <a:p>
            <a:pPr>
              <a:lnSpc>
                <a:spcPct val="150000"/>
              </a:lnSpc>
            </a:pP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E78EF8E-B6A6-4E54-8077-D2384E485144}"/>
              </a:ext>
            </a:extLst>
          </p:cNvPr>
          <p:cNvSpPr txBox="1"/>
          <p:nvPr/>
        </p:nvSpPr>
        <p:spPr>
          <a:xfrm>
            <a:off x="6852674" y="2598565"/>
            <a:ext cx="4626831" cy="4442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………..&lt;361 &lt;……………</a:t>
            </a:r>
          </a:p>
          <a:p>
            <a:pPr>
              <a:lnSpc>
                <a:spcPct val="150000"/>
              </a:lnSpc>
            </a:pP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alt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………..&lt;553 &lt;……………</a:t>
            </a:r>
          </a:p>
          <a:p>
            <a:pPr>
              <a:lnSpc>
                <a:spcPct val="150000"/>
              </a:lnSpc>
            </a:pP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altLang="fr-FR" sz="32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………..&lt;228 &lt;……………</a:t>
            </a:r>
          </a:p>
          <a:p>
            <a:pPr>
              <a:lnSpc>
                <a:spcPct val="150000"/>
              </a:lnSpc>
            </a:pPr>
            <a:endParaRPr lang="fr-FR" alt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58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2431274" y="635633"/>
            <a:ext cx="84306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28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J’essaie de trouver quel résultat est le bon</a:t>
            </a:r>
            <a:endParaRPr lang="fr-FR" sz="28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  </a:t>
            </a:r>
          </a:p>
          <a:p>
            <a:pPr algn="ctr"/>
            <a:endParaRPr lang="fr-FR" sz="28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358810" y="152399"/>
            <a:ext cx="1833190" cy="124308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769108" y="2212474"/>
            <a:ext cx="532890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2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 résultat de 19 + 19 est :</a:t>
            </a:r>
          </a:p>
          <a:p>
            <a:pPr>
              <a:lnSpc>
                <a:spcPct val="150000"/>
              </a:lnSpc>
            </a:pPr>
            <a:endParaRPr lang="fr-FR" altLang="fr-FR" sz="28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ctr">
              <a:buAutoNum type="alphaLcParenR"/>
            </a:pPr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</a:t>
            </a:r>
          </a:p>
          <a:p>
            <a:pPr marL="457200" indent="-457200" algn="ctr">
              <a:buAutoNum type="alphaLcParenR"/>
            </a:pPr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38</a:t>
            </a:r>
          </a:p>
          <a:p>
            <a:pPr marL="457200" indent="-457200" algn="ctr">
              <a:buAutoNum type="alphaLcParenR"/>
            </a:pPr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40</a:t>
            </a:r>
          </a:p>
          <a:p>
            <a:pPr algn="ctr"/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2030888" y="662313"/>
            <a:ext cx="84350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28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J’essaie de trouver quel résultat est le bon</a:t>
            </a:r>
            <a:endParaRPr lang="fr-FR" sz="28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  </a:t>
            </a:r>
          </a:p>
          <a:p>
            <a:pPr algn="ctr"/>
            <a:endParaRPr lang="fr-FR" sz="28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912060" y="240245"/>
            <a:ext cx="2051685" cy="139124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747047" y="2087416"/>
            <a:ext cx="532890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2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 résultat de 39 + 27 est :</a:t>
            </a:r>
          </a:p>
          <a:p>
            <a:pPr>
              <a:lnSpc>
                <a:spcPct val="150000"/>
              </a:lnSpc>
            </a:pPr>
            <a:endParaRPr lang="fr-FR" altLang="fr-FR" sz="28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ctr">
              <a:buAutoNum type="alphaLcParenR"/>
            </a:pPr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66</a:t>
            </a:r>
          </a:p>
          <a:p>
            <a:pPr marL="457200" indent="-457200" algn="ctr">
              <a:buAutoNum type="alphaLcParenR"/>
            </a:pPr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38</a:t>
            </a:r>
          </a:p>
          <a:p>
            <a:pPr marL="457200" indent="-457200" algn="ctr">
              <a:buAutoNum type="alphaLcParenR"/>
            </a:pPr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90</a:t>
            </a:r>
          </a:p>
          <a:p>
            <a:pPr algn="ctr"/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1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57684D-C82B-45B8-8E57-1DA0B6EBD800}"/>
              </a:ext>
            </a:extLst>
          </p:cNvPr>
          <p:cNvSpPr txBox="1"/>
          <p:nvPr/>
        </p:nvSpPr>
        <p:spPr>
          <a:xfrm>
            <a:off x="3678940" y="1049712"/>
            <a:ext cx="53303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Comment calculer rapidement :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B617012-6AB2-4AB6-A72C-02BBB0EFAEC2}"/>
              </a:ext>
            </a:extLst>
          </p:cNvPr>
          <p:cNvSpPr txBox="1"/>
          <p:nvPr/>
        </p:nvSpPr>
        <p:spPr>
          <a:xfrm>
            <a:off x="4352688" y="2298394"/>
            <a:ext cx="37914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</a:rPr>
              <a:t>111 + 109 + 73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F9452AD-5D4A-46D7-BD7B-873C3A52E1E5}"/>
              </a:ext>
            </a:extLst>
          </p:cNvPr>
          <p:cNvSpPr/>
          <p:nvPr/>
        </p:nvSpPr>
        <p:spPr>
          <a:xfrm>
            <a:off x="6096000" y="4784651"/>
            <a:ext cx="496186" cy="3827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218" name="Picture 2" descr="RÃ©sultat de recherche d'images pour &quot;image je rÃ©flÃ©chis&quot;">
            <a:extLst>
              <a:ext uri="{FF2B5EF4-FFF2-40B4-BE49-F238E27FC236}">
                <a16:creationId xmlns:a16="http://schemas.microsoft.com/office/drawing/2014/main" id="{B3EDC06F-FE23-470B-BCBA-A6692520D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567" y="3947336"/>
            <a:ext cx="1719973" cy="1594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D69D6E-4AC9-48A3-8416-34802D0A45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33523" y="950673"/>
            <a:ext cx="1833190" cy="12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29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57684D-C82B-45B8-8E57-1DA0B6EBD800}"/>
              </a:ext>
            </a:extLst>
          </p:cNvPr>
          <p:cNvSpPr txBox="1"/>
          <p:nvPr/>
        </p:nvSpPr>
        <p:spPr>
          <a:xfrm>
            <a:off x="3678940" y="1049712"/>
            <a:ext cx="53303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Comment calculer rapidement :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B617012-6AB2-4AB6-A72C-02BBB0EFAEC2}"/>
              </a:ext>
            </a:extLst>
          </p:cNvPr>
          <p:cNvSpPr txBox="1"/>
          <p:nvPr/>
        </p:nvSpPr>
        <p:spPr>
          <a:xfrm>
            <a:off x="4352688" y="2298394"/>
            <a:ext cx="37914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</a:rPr>
              <a:t>24 + 139 + 56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F9452AD-5D4A-46D7-BD7B-873C3A52E1E5}"/>
              </a:ext>
            </a:extLst>
          </p:cNvPr>
          <p:cNvSpPr/>
          <p:nvPr/>
        </p:nvSpPr>
        <p:spPr>
          <a:xfrm>
            <a:off x="6096000" y="4784651"/>
            <a:ext cx="496186" cy="3827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218" name="Picture 2" descr="RÃ©sultat de recherche d'images pour &quot;image je rÃ©flÃ©chis&quot;">
            <a:extLst>
              <a:ext uri="{FF2B5EF4-FFF2-40B4-BE49-F238E27FC236}">
                <a16:creationId xmlns:a16="http://schemas.microsoft.com/office/drawing/2014/main" id="{B3EDC06F-FE23-470B-BCBA-A6692520D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567" y="3947336"/>
            <a:ext cx="1719973" cy="1594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D69D6E-4AC9-48A3-8416-34802D0A45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33523" y="950673"/>
            <a:ext cx="1833190" cy="12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76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1281" y="75855"/>
            <a:ext cx="7142347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Résolution de problèmes</a:t>
            </a:r>
            <a:endParaRPr lang="fr-FR" sz="16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B0EA4F27-F919-41F1-81A8-804B987A53FF}"/>
              </a:ext>
            </a:extLst>
          </p:cNvPr>
          <p:cNvSpPr txBox="1"/>
          <p:nvPr/>
        </p:nvSpPr>
        <p:spPr>
          <a:xfrm>
            <a:off x="1187627" y="1876792"/>
            <a:ext cx="103666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c Sans MS" panose="030F0702030302020204" pitchFamily="66" charset="0"/>
              </a:rPr>
              <a:t>La maîtresse a acheté 50 cahiers pour la classe.</a:t>
            </a:r>
          </a:p>
          <a:p>
            <a:r>
              <a:rPr lang="fr-FR" sz="3200" dirty="0">
                <a:latin typeface="Comic Sans MS" panose="030F0702030302020204" pitchFamily="66" charset="0"/>
              </a:rPr>
              <a:t>Après avoir donné un cahier à chaque élève, il lui reste 26 cahiers.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Combien de cahiers a-t-elle distribué?</a:t>
            </a:r>
          </a:p>
        </p:txBody>
      </p:sp>
    </p:spTree>
    <p:extLst>
      <p:ext uri="{BB962C8B-B14F-4D97-AF65-F5344CB8AC3E}">
        <p14:creationId xmlns:p14="http://schemas.microsoft.com/office/powerpoint/2010/main" val="15635097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9EDE816C-51D5-403C-B309-6B8391D58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604" y="295305"/>
            <a:ext cx="1072558" cy="709584"/>
          </a:xfrm>
          <a:prstGeom prst="rect">
            <a:avLst/>
          </a:prstGeom>
        </p:spPr>
      </p:pic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3657767" y="635557"/>
            <a:ext cx="510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accent6"/>
                </a:solidFill>
                <a:latin typeface="Comic Sans MS" panose="030F0702030302020204" pitchFamily="66" charset="0"/>
              </a:rPr>
              <a:t>Comment reconnaître un angle droit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30D94D-8B0D-413F-A38D-B47430958A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795"/>
          <a:stretch/>
        </p:blipFill>
        <p:spPr>
          <a:xfrm>
            <a:off x="2739593" y="1408752"/>
            <a:ext cx="6944885" cy="388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5334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9EDE816C-51D5-403C-B309-6B8391D58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604" y="295305"/>
            <a:ext cx="1072558" cy="709584"/>
          </a:xfrm>
          <a:prstGeom prst="rect">
            <a:avLst/>
          </a:prstGeom>
        </p:spPr>
      </p:pic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3657767" y="635557"/>
            <a:ext cx="510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accent6"/>
                </a:solidFill>
                <a:latin typeface="Comic Sans MS" panose="030F0702030302020204" pitchFamily="66" charset="0"/>
              </a:rPr>
              <a:t>Comment reconnaître un angle droit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A64B18-3E0A-4A3E-9851-5F4B25882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729" y="2029902"/>
            <a:ext cx="10776613" cy="306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7364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9EDE816C-51D5-403C-B309-6B8391D58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604" y="295305"/>
            <a:ext cx="1072558" cy="709584"/>
          </a:xfrm>
          <a:prstGeom prst="rect">
            <a:avLst/>
          </a:prstGeom>
        </p:spPr>
      </p:pic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3657767" y="635557"/>
            <a:ext cx="510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accent6"/>
                </a:solidFill>
                <a:latin typeface="Comic Sans MS" panose="030F0702030302020204" pitchFamily="66" charset="0"/>
              </a:rPr>
              <a:t>Comment reconnaître un angle droit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30D94D-8B0D-413F-A38D-B47430958A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932"/>
          <a:stretch/>
        </p:blipFill>
        <p:spPr>
          <a:xfrm>
            <a:off x="2617933" y="1565563"/>
            <a:ext cx="7482423" cy="428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265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3541730" y="623005"/>
            <a:ext cx="5108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accent6"/>
                </a:solidFill>
                <a:latin typeface="Comic Sans MS" panose="030F0702030302020204" pitchFamily="66" charset="0"/>
              </a:rPr>
              <a:t>Fiche sur les angles droits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F8E42B-EC2C-44BC-8299-4C5F6F515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3" y="1340070"/>
            <a:ext cx="3413752" cy="4894925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E943EA32-C84F-4A6A-9873-80F56984995A}"/>
              </a:ext>
            </a:extLst>
          </p:cNvPr>
          <p:cNvSpPr/>
          <p:nvPr/>
        </p:nvSpPr>
        <p:spPr>
          <a:xfrm>
            <a:off x="8860457" y="1658435"/>
            <a:ext cx="822960" cy="7670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P21</a:t>
            </a:r>
          </a:p>
        </p:txBody>
      </p:sp>
    </p:spTree>
    <p:extLst>
      <p:ext uri="{BB962C8B-B14F-4D97-AF65-F5344CB8AC3E}">
        <p14:creationId xmlns:p14="http://schemas.microsoft.com/office/powerpoint/2010/main" val="18565635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10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7</a:t>
            </a:r>
          </a:p>
        </p:txBody>
      </p:sp>
    </p:spTree>
    <p:extLst>
      <p:ext uri="{BB962C8B-B14F-4D97-AF65-F5344CB8AC3E}">
        <p14:creationId xmlns:p14="http://schemas.microsoft.com/office/powerpoint/2010/main" val="13483296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2431274" y="635633"/>
            <a:ext cx="8430690" cy="66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Encadre les centaines : </a:t>
            </a:r>
            <a:endParaRPr lang="fr-FR" sz="28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358810" y="152399"/>
            <a:ext cx="1833190" cy="124308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982166" y="1600932"/>
            <a:ext cx="5328906" cy="787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.... &lt; 457 &lt; ....</a:t>
            </a:r>
          </a:p>
          <a:p>
            <a:pPr algn="ctr">
              <a:lnSpc>
                <a:spcPct val="150000"/>
              </a:lnSpc>
            </a:pPr>
            <a:r>
              <a:rPr lang="fr-FR" altLang="fr-FR" sz="4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.... &lt; 396 &lt; .... </a:t>
            </a:r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altLang="fr-FR" sz="4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.... &lt; 546 &lt; .... </a:t>
            </a:r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altLang="fr-FR" sz="4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.... &lt; 276 &lt; ....</a:t>
            </a:r>
          </a:p>
          <a:p>
            <a:pPr algn="ctr">
              <a:lnSpc>
                <a:spcPct val="150000"/>
              </a:lnSpc>
            </a:pPr>
            <a:r>
              <a:rPr lang="fr-FR" altLang="fr-FR" sz="4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.... &lt; 311 &lt; .... </a:t>
            </a:r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altLang="fr-FR" sz="4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altLang="fr-FR" sz="4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44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1281" y="75855"/>
            <a:ext cx="7142347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Résolution de problèmes</a:t>
            </a:r>
            <a:endParaRPr lang="fr-FR" sz="16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B0EA4F27-F919-41F1-81A8-804B987A53FF}"/>
              </a:ext>
            </a:extLst>
          </p:cNvPr>
          <p:cNvSpPr txBox="1"/>
          <p:nvPr/>
        </p:nvSpPr>
        <p:spPr>
          <a:xfrm>
            <a:off x="-1490214" y="1546862"/>
            <a:ext cx="10366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Comic Sans MS" panose="030F0702030302020204" pitchFamily="66" charset="0"/>
              </a:rPr>
              <a:t>Fais 2 problèmes du fichier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50549B-2EC9-47B9-8A44-8B628B2720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8922"/>
          <a:stretch/>
        </p:blipFill>
        <p:spPr>
          <a:xfrm>
            <a:off x="1398528" y="2429527"/>
            <a:ext cx="3962686" cy="11741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14996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3FEE1944-6CAF-48B1-B5E6-5C30D73A8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392D277-AA68-4F59-9C1B-3E615467E52C}"/>
              </a:ext>
            </a:extLst>
          </p:cNvPr>
          <p:cNvSpPr txBox="1"/>
          <p:nvPr/>
        </p:nvSpPr>
        <p:spPr>
          <a:xfrm>
            <a:off x="-1833842" y="2213453"/>
            <a:ext cx="10366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Comic Sans MS" panose="030F0702030302020204" pitchFamily="66" charset="0"/>
              </a:rPr>
              <a:t>Fais 2 problèmes du fichier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6759675-F584-4525-8EF2-CE184D55D9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8922"/>
          <a:stretch/>
        </p:blipFill>
        <p:spPr>
          <a:xfrm>
            <a:off x="1054900" y="3096118"/>
            <a:ext cx="3962686" cy="1174199"/>
          </a:xfrm>
          <a:prstGeom prst="rect">
            <a:avLst/>
          </a:prstGeom>
          <a:ln>
            <a:noFill/>
          </a:ln>
        </p:spPr>
      </p:pic>
      <p:sp>
        <p:nvSpPr>
          <p:cNvPr id="2" name="Signe Plus 1">
            <a:extLst>
              <a:ext uri="{FF2B5EF4-FFF2-40B4-BE49-F238E27FC236}">
                <a16:creationId xmlns:a16="http://schemas.microsoft.com/office/drawing/2014/main" id="{DB6A68AA-F32B-4D22-BB3E-C2A1F5C13054}"/>
              </a:ext>
            </a:extLst>
          </p:cNvPr>
          <p:cNvSpPr/>
          <p:nvPr/>
        </p:nvSpPr>
        <p:spPr>
          <a:xfrm>
            <a:off x="5615503" y="3015329"/>
            <a:ext cx="960993" cy="920527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E716D34-CEDB-438F-BF95-1EF7646C7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8795" y="2873964"/>
            <a:ext cx="4902362" cy="183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463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1143</Words>
  <Application>Microsoft Office PowerPoint</Application>
  <PresentationFormat>Grand écran</PresentationFormat>
  <Paragraphs>369</Paragraphs>
  <Slides>51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51</vt:i4>
      </vt:variant>
    </vt:vector>
  </HeadingPairs>
  <TitlesOfParts>
    <vt:vector size="60" baseType="lpstr">
      <vt:lpstr>Arial</vt:lpstr>
      <vt:lpstr>Calibri</vt:lpstr>
      <vt:lpstr>Calibri Light</vt:lpstr>
      <vt:lpstr>Comic Sans MS</vt:lpstr>
      <vt:lpstr>Cursive standard</vt:lpstr>
      <vt:lpstr>Sketch Nice</vt:lpstr>
      <vt:lpstr>Times New Roman</vt:lpstr>
      <vt:lpstr>Wingdings</vt:lpstr>
      <vt:lpstr>Thème Office</vt:lpstr>
      <vt:lpstr>Module 10 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10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10  séance 3</vt:lpstr>
      <vt:lpstr>Présentation PowerPoint</vt:lpstr>
      <vt:lpstr>Présentation PowerPoint</vt:lpstr>
      <vt:lpstr>Présentation PowerPoint</vt:lpstr>
      <vt:lpstr>Présentation PowerPoint</vt:lpstr>
      <vt:lpstr>Module 10  séance 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10  séance 5</vt:lpstr>
      <vt:lpstr>Présentation PowerPoint</vt:lpstr>
      <vt:lpstr>Présentation PowerPoint</vt:lpstr>
      <vt:lpstr>Présentation PowerPoint</vt:lpstr>
      <vt:lpstr>Présentation PowerPoint</vt:lpstr>
      <vt:lpstr>Module 10  séance 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10  séance 7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Laetitia</dc:creator>
  <cp:lastModifiedBy>Solène Ezingeard</cp:lastModifiedBy>
  <cp:revision>198</cp:revision>
  <dcterms:created xsi:type="dcterms:W3CDTF">2018-07-28T07:30:27Z</dcterms:created>
  <dcterms:modified xsi:type="dcterms:W3CDTF">2021-11-07T11:57:34Z</dcterms:modified>
</cp:coreProperties>
</file>