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75" r:id="rId2"/>
    <p:sldId id="663" r:id="rId3"/>
    <p:sldId id="666" r:id="rId4"/>
    <p:sldId id="667" r:id="rId5"/>
    <p:sldId id="668" r:id="rId6"/>
    <p:sldId id="794" r:id="rId7"/>
    <p:sldId id="427" r:id="rId8"/>
    <p:sldId id="678" r:id="rId9"/>
    <p:sldId id="276" r:id="rId10"/>
    <p:sldId id="793" r:id="rId11"/>
    <p:sldId id="687" r:id="rId12"/>
    <p:sldId id="688" r:id="rId13"/>
    <p:sldId id="689" r:id="rId14"/>
    <p:sldId id="795" r:id="rId15"/>
    <p:sldId id="700" r:id="rId16"/>
    <p:sldId id="709" r:id="rId17"/>
    <p:sldId id="284" r:id="rId18"/>
    <p:sldId id="629" r:id="rId19"/>
    <p:sldId id="789" r:id="rId20"/>
    <p:sldId id="717" r:id="rId21"/>
    <p:sldId id="787" r:id="rId22"/>
    <p:sldId id="788" r:id="rId23"/>
    <p:sldId id="287" r:id="rId24"/>
    <p:sldId id="630" r:id="rId25"/>
    <p:sldId id="796" r:id="rId26"/>
    <p:sldId id="720" r:id="rId27"/>
    <p:sldId id="721" r:id="rId28"/>
    <p:sldId id="786" r:id="rId29"/>
    <p:sldId id="797" r:id="rId30"/>
    <p:sldId id="716" r:id="rId31"/>
    <p:sldId id="638" r:id="rId32"/>
    <p:sldId id="293" r:id="rId33"/>
    <p:sldId id="798" r:id="rId34"/>
    <p:sldId id="749" r:id="rId35"/>
    <p:sldId id="756" r:id="rId36"/>
    <p:sldId id="649" r:id="rId37"/>
    <p:sldId id="790" r:id="rId38"/>
    <p:sldId id="752" r:id="rId39"/>
    <p:sldId id="800" r:id="rId40"/>
    <p:sldId id="779" r:id="rId41"/>
    <p:sldId id="767" r:id="rId42"/>
    <p:sldId id="799" r:id="rId43"/>
    <p:sldId id="776" r:id="rId4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66FF"/>
    <a:srgbClr val="FF6600"/>
    <a:srgbClr val="9933FF"/>
    <a:srgbClr val="00FF00"/>
    <a:srgbClr val="0033CC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40" autoAdjust="0"/>
    <p:restoredTop sz="95407" autoAdjust="0"/>
  </p:normalViewPr>
  <p:slideViewPr>
    <p:cSldViewPr snapToGrid="0">
      <p:cViewPr>
        <p:scale>
          <a:sx n="94" d="100"/>
          <a:sy n="94" d="100"/>
        </p:scale>
        <p:origin x="117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12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3431547" y="864730"/>
            <a:ext cx="5328906" cy="1139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cherche la dizaine qui vient après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61D9C4-4E4F-495A-84B0-E12B2B33B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129214" y="581691"/>
            <a:ext cx="1833190" cy="124308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2F761F7-3952-489F-8E51-26B329DACC44}"/>
              </a:ext>
            </a:extLst>
          </p:cNvPr>
          <p:cNvSpPr txBox="1"/>
          <p:nvPr/>
        </p:nvSpPr>
        <p:spPr>
          <a:xfrm>
            <a:off x="510921" y="1976266"/>
            <a:ext cx="5328906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57&lt;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284&lt;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291&lt;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467&lt;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040D94-1850-4CB9-8D6E-7F17987FFEF5}"/>
              </a:ext>
            </a:extLst>
          </p:cNvPr>
          <p:cNvSpPr txBox="1"/>
          <p:nvPr/>
        </p:nvSpPr>
        <p:spPr>
          <a:xfrm>
            <a:off x="5004254" y="2037009"/>
            <a:ext cx="5328906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37&lt;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564&lt;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741&lt;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357&lt;</a:t>
            </a:r>
          </a:p>
        </p:txBody>
      </p:sp>
    </p:spTree>
    <p:extLst>
      <p:ext uri="{BB962C8B-B14F-4D97-AF65-F5344CB8AC3E}">
        <p14:creationId xmlns:p14="http://schemas.microsoft.com/office/powerpoint/2010/main" val="96244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-47297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3647908" y="1597255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Combien de jetons manque-t-il 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61D9C4-4E4F-495A-84B0-E12B2B33B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4122" y="70550"/>
            <a:ext cx="1833190" cy="124308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2F761F7-3952-489F-8E51-26B329DACC44}"/>
              </a:ext>
            </a:extLst>
          </p:cNvPr>
          <p:cNvSpPr txBox="1"/>
          <p:nvPr/>
        </p:nvSpPr>
        <p:spPr>
          <a:xfrm>
            <a:off x="3583947" y="4848536"/>
            <a:ext cx="5328906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Pour faire 50</a:t>
            </a:r>
            <a:endParaRPr lang="fr-FR" altLang="fr-FR" sz="4000" b="1" u="sng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645348-749E-4EC5-A987-E36A7598CCA8}"/>
              </a:ext>
            </a:extLst>
          </p:cNvPr>
          <p:cNvSpPr/>
          <p:nvPr/>
        </p:nvSpPr>
        <p:spPr>
          <a:xfrm>
            <a:off x="4157330" y="2211204"/>
            <a:ext cx="3976577" cy="178663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D221D53-C8E2-472C-B1B8-D0723CDA849B}"/>
              </a:ext>
            </a:extLst>
          </p:cNvPr>
          <p:cNvSpPr/>
          <p:nvPr/>
        </p:nvSpPr>
        <p:spPr>
          <a:xfrm>
            <a:off x="4486940" y="2578533"/>
            <a:ext cx="360000" cy="36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D78A13B-B137-4641-A5E4-94996D31E851}"/>
              </a:ext>
            </a:extLst>
          </p:cNvPr>
          <p:cNvSpPr/>
          <p:nvPr/>
        </p:nvSpPr>
        <p:spPr>
          <a:xfrm>
            <a:off x="4520414" y="3332627"/>
            <a:ext cx="360000" cy="360000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E6CAFFF-9443-440D-9A2E-3860D59AAA67}"/>
              </a:ext>
            </a:extLst>
          </p:cNvPr>
          <p:cNvSpPr/>
          <p:nvPr/>
        </p:nvSpPr>
        <p:spPr>
          <a:xfrm>
            <a:off x="5459924" y="3084259"/>
            <a:ext cx="360000" cy="360000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DB5107CB-222D-4D0B-A3AD-D971AF911EE6}"/>
              </a:ext>
            </a:extLst>
          </p:cNvPr>
          <p:cNvSpPr/>
          <p:nvPr/>
        </p:nvSpPr>
        <p:spPr>
          <a:xfrm>
            <a:off x="5772738" y="2738012"/>
            <a:ext cx="360000" cy="3600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75AC617-6433-4959-A81B-70AC49F8954B}"/>
              </a:ext>
            </a:extLst>
          </p:cNvPr>
          <p:cNvSpPr/>
          <p:nvPr/>
        </p:nvSpPr>
        <p:spPr>
          <a:xfrm>
            <a:off x="6552137" y="3144665"/>
            <a:ext cx="360000" cy="360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3686555-6129-43C1-95D4-0C1880629007}"/>
              </a:ext>
            </a:extLst>
          </p:cNvPr>
          <p:cNvSpPr/>
          <p:nvPr/>
        </p:nvSpPr>
        <p:spPr>
          <a:xfrm>
            <a:off x="7336467" y="2470653"/>
            <a:ext cx="360000" cy="360000"/>
          </a:xfrm>
          <a:prstGeom prst="ellipse">
            <a:avLst/>
          </a:prstGeom>
          <a:solidFill>
            <a:srgbClr val="CC66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486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3647908" y="1597255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Combien de jetons manque-t-il 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61D9C4-4E4F-495A-84B0-E12B2B33B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80922" y="174920"/>
            <a:ext cx="1833190" cy="124308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2F761F7-3952-489F-8E51-26B329DACC44}"/>
              </a:ext>
            </a:extLst>
          </p:cNvPr>
          <p:cNvSpPr txBox="1"/>
          <p:nvPr/>
        </p:nvSpPr>
        <p:spPr>
          <a:xfrm>
            <a:off x="3583947" y="4524650"/>
            <a:ext cx="5328906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Pour faire 50</a:t>
            </a:r>
            <a:endParaRPr lang="fr-FR" altLang="fr-FR" sz="4000" b="1" u="sng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645348-749E-4EC5-A987-E36A7598CCA8}"/>
              </a:ext>
            </a:extLst>
          </p:cNvPr>
          <p:cNvSpPr/>
          <p:nvPr/>
        </p:nvSpPr>
        <p:spPr>
          <a:xfrm>
            <a:off x="4157330" y="2211204"/>
            <a:ext cx="3976577" cy="178663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D221D53-C8E2-472C-B1B8-D0723CDA849B}"/>
              </a:ext>
            </a:extLst>
          </p:cNvPr>
          <p:cNvSpPr/>
          <p:nvPr/>
        </p:nvSpPr>
        <p:spPr>
          <a:xfrm>
            <a:off x="4486940" y="2578533"/>
            <a:ext cx="360000" cy="36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D78A13B-B137-4641-A5E4-94996D31E851}"/>
              </a:ext>
            </a:extLst>
          </p:cNvPr>
          <p:cNvSpPr/>
          <p:nvPr/>
        </p:nvSpPr>
        <p:spPr>
          <a:xfrm>
            <a:off x="4520414" y="3332627"/>
            <a:ext cx="360000" cy="360000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DB5107CB-222D-4D0B-A3AD-D971AF911EE6}"/>
              </a:ext>
            </a:extLst>
          </p:cNvPr>
          <p:cNvSpPr/>
          <p:nvPr/>
        </p:nvSpPr>
        <p:spPr>
          <a:xfrm>
            <a:off x="5772738" y="2738012"/>
            <a:ext cx="360000" cy="3600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75AC617-6433-4959-A81B-70AC49F8954B}"/>
              </a:ext>
            </a:extLst>
          </p:cNvPr>
          <p:cNvSpPr/>
          <p:nvPr/>
        </p:nvSpPr>
        <p:spPr>
          <a:xfrm>
            <a:off x="6552137" y="3144665"/>
            <a:ext cx="360000" cy="360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76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3647908" y="1597255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Combien de jetons manque-t-il 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61D9C4-4E4F-495A-84B0-E12B2B33B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354412" y="381000"/>
            <a:ext cx="1833190" cy="124308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2F761F7-3952-489F-8E51-26B329DACC44}"/>
              </a:ext>
            </a:extLst>
          </p:cNvPr>
          <p:cNvSpPr txBox="1"/>
          <p:nvPr/>
        </p:nvSpPr>
        <p:spPr>
          <a:xfrm>
            <a:off x="3887684" y="4556369"/>
            <a:ext cx="5328906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Pour faire 50</a:t>
            </a:r>
            <a:endParaRPr lang="fr-FR" altLang="fr-FR" sz="4000" b="1" u="sng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645348-749E-4EC5-A987-E36A7598CCA8}"/>
              </a:ext>
            </a:extLst>
          </p:cNvPr>
          <p:cNvSpPr/>
          <p:nvPr/>
        </p:nvSpPr>
        <p:spPr>
          <a:xfrm>
            <a:off x="4157330" y="2211204"/>
            <a:ext cx="3976577" cy="178663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D221D53-C8E2-472C-B1B8-D0723CDA849B}"/>
              </a:ext>
            </a:extLst>
          </p:cNvPr>
          <p:cNvSpPr/>
          <p:nvPr/>
        </p:nvSpPr>
        <p:spPr>
          <a:xfrm>
            <a:off x="4486940" y="2578533"/>
            <a:ext cx="360000" cy="36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75AC617-6433-4959-A81B-70AC49F8954B}"/>
              </a:ext>
            </a:extLst>
          </p:cNvPr>
          <p:cNvSpPr/>
          <p:nvPr/>
        </p:nvSpPr>
        <p:spPr>
          <a:xfrm>
            <a:off x="6552137" y="3144665"/>
            <a:ext cx="360000" cy="360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4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CBCD127-59C9-4157-A343-69C5F231E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650" y="0"/>
            <a:ext cx="9546699" cy="6858000"/>
          </a:xfrm>
          <a:prstGeom prst="rect">
            <a:avLst/>
          </a:prstGeom>
        </p:spPr>
      </p:pic>
      <p:grpSp>
        <p:nvGrpSpPr>
          <p:cNvPr id="6" name="Group 6357">
            <a:extLst>
              <a:ext uri="{FF2B5EF4-FFF2-40B4-BE49-F238E27FC236}">
                <a16:creationId xmlns:a16="http://schemas.microsoft.com/office/drawing/2014/main" id="{B6CB65A4-4CF6-42A7-AFE6-401CAD604A0E}"/>
              </a:ext>
            </a:extLst>
          </p:cNvPr>
          <p:cNvGrpSpPr/>
          <p:nvPr/>
        </p:nvGrpSpPr>
        <p:grpSpPr>
          <a:xfrm>
            <a:off x="0" y="-47297"/>
            <a:ext cx="2051685" cy="1764030"/>
            <a:chOff x="0" y="0"/>
            <a:chExt cx="2052011" cy="1764030"/>
          </a:xfrm>
        </p:grpSpPr>
        <p:sp>
          <p:nvSpPr>
            <p:cNvPr id="7" name="Shape 19">
              <a:extLst>
                <a:ext uri="{FF2B5EF4-FFF2-40B4-BE49-F238E27FC236}">
                  <a16:creationId xmlns:a16="http://schemas.microsoft.com/office/drawing/2014/main" id="{4933657F-106B-4B22-A286-3847E77BC384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8" name="Shape 21">
              <a:extLst>
                <a:ext uri="{FF2B5EF4-FFF2-40B4-BE49-F238E27FC236}">
                  <a16:creationId xmlns:a16="http://schemas.microsoft.com/office/drawing/2014/main" id="{8DEA5D97-5E9C-43A9-B31A-775C26F19F0E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287F101D-1A9C-460B-BC0A-619A702072E9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62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122815" y="0"/>
            <a:ext cx="5169414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57EB1F-2F81-490D-A432-4E321BDDDCB3}"/>
              </a:ext>
            </a:extLst>
          </p:cNvPr>
          <p:cNvSpPr/>
          <p:nvPr/>
        </p:nvSpPr>
        <p:spPr>
          <a:xfrm>
            <a:off x="5046600" y="2431950"/>
            <a:ext cx="1701209" cy="320984"/>
          </a:xfrm>
          <a:prstGeom prst="rect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FF0066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08C168D-20DA-4E3D-8542-11762A59262B}"/>
              </a:ext>
            </a:extLst>
          </p:cNvPr>
          <p:cNvSpPr/>
          <p:nvPr/>
        </p:nvSpPr>
        <p:spPr>
          <a:xfrm>
            <a:off x="5046600" y="2866197"/>
            <a:ext cx="2622225" cy="320984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CF5E11F-AE87-476C-A370-31DB5F40AAD8}"/>
              </a:ext>
            </a:extLst>
          </p:cNvPr>
          <p:cNvSpPr/>
          <p:nvPr/>
        </p:nvSpPr>
        <p:spPr>
          <a:xfrm>
            <a:off x="5046599" y="3311786"/>
            <a:ext cx="1338047" cy="320984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7F5D63C8-C414-4369-B218-E0F5147CE8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35"/>
          <a:stretch/>
        </p:blipFill>
        <p:spPr>
          <a:xfrm>
            <a:off x="9906000" y="403855"/>
            <a:ext cx="1579790" cy="1236633"/>
          </a:xfrm>
          <a:prstGeom prst="rect">
            <a:avLst/>
          </a:prstGeom>
        </p:spPr>
      </p:pic>
      <p:sp>
        <p:nvSpPr>
          <p:cNvPr id="57" name="ZoneTexte 56">
            <a:extLst>
              <a:ext uri="{FF2B5EF4-FFF2-40B4-BE49-F238E27FC236}">
                <a16:creationId xmlns:a16="http://schemas.microsoft.com/office/drawing/2014/main" id="{824FA8BA-C379-4B81-840C-A4B8589D4DCC}"/>
              </a:ext>
            </a:extLst>
          </p:cNvPr>
          <p:cNvSpPr txBox="1"/>
          <p:nvPr/>
        </p:nvSpPr>
        <p:spPr>
          <a:xfrm>
            <a:off x="3372389" y="990604"/>
            <a:ext cx="5439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6"/>
                </a:solidFill>
                <a:latin typeface="Comic Sans MS" panose="030F0702030302020204" pitchFamily="66" charset="0"/>
              </a:rPr>
              <a:t>Pour chaque bande de couleur, fait </a:t>
            </a:r>
          </a:p>
          <a:p>
            <a:r>
              <a:rPr lang="fr-FR" sz="2400" dirty="0">
                <a:solidFill>
                  <a:schemeClr val="accent6"/>
                </a:solidFill>
                <a:latin typeface="Comic Sans MS" panose="030F0702030302020204" pitchFamily="66" charset="0"/>
              </a:rPr>
              <a:t>une bande qui mesure </a:t>
            </a:r>
            <a:r>
              <a:rPr lang="fr-FR" sz="24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le double </a:t>
            </a:r>
          </a:p>
          <a:p>
            <a:r>
              <a:rPr lang="fr-FR" sz="2400" dirty="0">
                <a:solidFill>
                  <a:schemeClr val="accent6"/>
                </a:solidFill>
                <a:latin typeface="Comic Sans MS" panose="030F0702030302020204" pitchFamily="66" charset="0"/>
              </a:rPr>
              <a:t>et une bande qui mesure </a:t>
            </a:r>
            <a:r>
              <a:rPr lang="fr-FR" sz="24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la moitié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8EE721CB-49A5-4C1F-A820-F867B4ED4535}"/>
              </a:ext>
            </a:extLst>
          </p:cNvPr>
          <p:cNvSpPr txBox="1"/>
          <p:nvPr/>
        </p:nvSpPr>
        <p:spPr>
          <a:xfrm>
            <a:off x="3220894" y="3970085"/>
            <a:ext cx="54392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</a:rPr>
              <a:t>Tu n’as pas le droit de mesurer !</a:t>
            </a:r>
            <a:endParaRPr lang="fr-FR" sz="3200" b="1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463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22DF2B-94FF-4848-B184-DFC191BCB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648" y="1099151"/>
            <a:ext cx="3905250" cy="55054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7DA71D4-7523-454E-990B-E3B23DA747CB}"/>
              </a:ext>
            </a:extLst>
          </p:cNvPr>
          <p:cNvSpPr/>
          <p:nvPr/>
        </p:nvSpPr>
        <p:spPr>
          <a:xfrm>
            <a:off x="-247506" y="46698"/>
            <a:ext cx="5169414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569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12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3431547" y="864730"/>
            <a:ext cx="5328906" cy="1139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cherche la dizaine qui vient après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2F761F7-3952-489F-8E51-26B329DACC44}"/>
              </a:ext>
            </a:extLst>
          </p:cNvPr>
          <p:cNvSpPr txBox="1"/>
          <p:nvPr/>
        </p:nvSpPr>
        <p:spPr>
          <a:xfrm>
            <a:off x="510921" y="1976266"/>
            <a:ext cx="5328906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97&lt;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288&lt;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207&lt;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468&lt;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040D94-1850-4CB9-8D6E-7F17987FFEF5}"/>
              </a:ext>
            </a:extLst>
          </p:cNvPr>
          <p:cNvSpPr txBox="1"/>
          <p:nvPr/>
        </p:nvSpPr>
        <p:spPr>
          <a:xfrm>
            <a:off x="5004254" y="2037009"/>
            <a:ext cx="5328906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07&lt;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544&lt;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742&lt;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377&lt;</a:t>
            </a:r>
          </a:p>
        </p:txBody>
      </p:sp>
    </p:spTree>
    <p:extLst>
      <p:ext uri="{BB962C8B-B14F-4D97-AF65-F5344CB8AC3E}">
        <p14:creationId xmlns:p14="http://schemas.microsoft.com/office/powerpoint/2010/main" val="186768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61D9C4-4E4F-495A-84B0-E12B2B33B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14630" y="359849"/>
            <a:ext cx="1833190" cy="124308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2F761F7-3952-489F-8E51-26B329DACC44}"/>
              </a:ext>
            </a:extLst>
          </p:cNvPr>
          <p:cNvSpPr txBox="1"/>
          <p:nvPr/>
        </p:nvSpPr>
        <p:spPr>
          <a:xfrm>
            <a:off x="3753410" y="4391936"/>
            <a:ext cx="5328906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Pour faire 50</a:t>
            </a:r>
            <a:endParaRPr lang="fr-FR" altLang="fr-FR" sz="4000" b="1" u="sng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645348-749E-4EC5-A987-E36A7598CCA8}"/>
              </a:ext>
            </a:extLst>
          </p:cNvPr>
          <p:cNvSpPr/>
          <p:nvPr/>
        </p:nvSpPr>
        <p:spPr>
          <a:xfrm>
            <a:off x="4157330" y="2211204"/>
            <a:ext cx="3976577" cy="178663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D221D53-C8E2-472C-B1B8-D0723CDA849B}"/>
              </a:ext>
            </a:extLst>
          </p:cNvPr>
          <p:cNvSpPr/>
          <p:nvPr/>
        </p:nvSpPr>
        <p:spPr>
          <a:xfrm>
            <a:off x="4486940" y="2578533"/>
            <a:ext cx="360000" cy="36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D78A13B-B137-4641-A5E4-94996D31E851}"/>
              </a:ext>
            </a:extLst>
          </p:cNvPr>
          <p:cNvSpPr/>
          <p:nvPr/>
        </p:nvSpPr>
        <p:spPr>
          <a:xfrm>
            <a:off x="4520414" y="3332627"/>
            <a:ext cx="360000" cy="360000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3686555-6129-43C1-95D4-0C1880629007}"/>
              </a:ext>
            </a:extLst>
          </p:cNvPr>
          <p:cNvSpPr/>
          <p:nvPr/>
        </p:nvSpPr>
        <p:spPr>
          <a:xfrm>
            <a:off x="7336467" y="2470653"/>
            <a:ext cx="360000" cy="360000"/>
          </a:xfrm>
          <a:prstGeom prst="ellipse">
            <a:avLst/>
          </a:prstGeom>
          <a:solidFill>
            <a:srgbClr val="CC66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6409F3E-E16C-49AE-A2F1-B9EDB9DB1938}"/>
              </a:ext>
            </a:extLst>
          </p:cNvPr>
          <p:cNvSpPr txBox="1"/>
          <p:nvPr/>
        </p:nvSpPr>
        <p:spPr>
          <a:xfrm>
            <a:off x="3647908" y="1597255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Combien de jetons manque-t-il ?</a:t>
            </a:r>
          </a:p>
        </p:txBody>
      </p:sp>
    </p:spTree>
    <p:extLst>
      <p:ext uri="{BB962C8B-B14F-4D97-AF65-F5344CB8AC3E}">
        <p14:creationId xmlns:p14="http://schemas.microsoft.com/office/powerpoint/2010/main" val="3525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3647908" y="1597255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Combien de jetons manque-t-il 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61D9C4-4E4F-495A-84B0-E12B2B33B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39321" y="312497"/>
            <a:ext cx="1833190" cy="124308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2F761F7-3952-489F-8E51-26B329DACC44}"/>
              </a:ext>
            </a:extLst>
          </p:cNvPr>
          <p:cNvSpPr txBox="1"/>
          <p:nvPr/>
        </p:nvSpPr>
        <p:spPr>
          <a:xfrm>
            <a:off x="3702154" y="4655891"/>
            <a:ext cx="5328906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Pour faire 50</a:t>
            </a:r>
            <a:endParaRPr lang="fr-FR" altLang="fr-FR" sz="4000" b="1" u="sng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645348-749E-4EC5-A987-E36A7598CCA8}"/>
              </a:ext>
            </a:extLst>
          </p:cNvPr>
          <p:cNvSpPr/>
          <p:nvPr/>
        </p:nvSpPr>
        <p:spPr>
          <a:xfrm>
            <a:off x="4157330" y="2211204"/>
            <a:ext cx="3976577" cy="178663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D221D53-C8E2-472C-B1B8-D0723CDA849B}"/>
              </a:ext>
            </a:extLst>
          </p:cNvPr>
          <p:cNvSpPr/>
          <p:nvPr/>
        </p:nvSpPr>
        <p:spPr>
          <a:xfrm>
            <a:off x="4486940" y="2578533"/>
            <a:ext cx="360000" cy="36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D78A13B-B137-4641-A5E4-94996D31E851}"/>
              </a:ext>
            </a:extLst>
          </p:cNvPr>
          <p:cNvSpPr/>
          <p:nvPr/>
        </p:nvSpPr>
        <p:spPr>
          <a:xfrm>
            <a:off x="4520414" y="3332627"/>
            <a:ext cx="360000" cy="360000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DB5107CB-222D-4D0B-A3AD-D971AF911EE6}"/>
              </a:ext>
            </a:extLst>
          </p:cNvPr>
          <p:cNvSpPr/>
          <p:nvPr/>
        </p:nvSpPr>
        <p:spPr>
          <a:xfrm>
            <a:off x="5772738" y="2738012"/>
            <a:ext cx="360000" cy="3600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75AC617-6433-4959-A81B-70AC49F8954B}"/>
              </a:ext>
            </a:extLst>
          </p:cNvPr>
          <p:cNvSpPr/>
          <p:nvPr/>
        </p:nvSpPr>
        <p:spPr>
          <a:xfrm>
            <a:off x="6552137" y="3144665"/>
            <a:ext cx="360000" cy="360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22B23636-44DB-45DC-BF54-5B41957BC53B}"/>
              </a:ext>
            </a:extLst>
          </p:cNvPr>
          <p:cNvSpPr/>
          <p:nvPr/>
        </p:nvSpPr>
        <p:spPr>
          <a:xfrm>
            <a:off x="5459924" y="3084259"/>
            <a:ext cx="360000" cy="360000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69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3647908" y="1597255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Combien de jetons manque-t-il 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61D9C4-4E4F-495A-84B0-E12B2B33B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48654" y="354173"/>
            <a:ext cx="1833190" cy="124308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2F761F7-3952-489F-8E51-26B329DACC44}"/>
              </a:ext>
            </a:extLst>
          </p:cNvPr>
          <p:cNvSpPr txBox="1"/>
          <p:nvPr/>
        </p:nvSpPr>
        <p:spPr>
          <a:xfrm>
            <a:off x="3583947" y="4218857"/>
            <a:ext cx="5328906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Pour faire 50</a:t>
            </a:r>
            <a:endParaRPr lang="fr-FR" altLang="fr-FR" sz="4000" b="1" u="sng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645348-749E-4EC5-A987-E36A7598CCA8}"/>
              </a:ext>
            </a:extLst>
          </p:cNvPr>
          <p:cNvSpPr/>
          <p:nvPr/>
        </p:nvSpPr>
        <p:spPr>
          <a:xfrm>
            <a:off x="4157330" y="2211204"/>
            <a:ext cx="3976577" cy="178663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75AC617-6433-4959-A81B-70AC49F8954B}"/>
              </a:ext>
            </a:extLst>
          </p:cNvPr>
          <p:cNvSpPr/>
          <p:nvPr/>
        </p:nvSpPr>
        <p:spPr>
          <a:xfrm>
            <a:off x="6552137" y="3144665"/>
            <a:ext cx="360000" cy="360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624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357">
            <a:extLst>
              <a:ext uri="{FF2B5EF4-FFF2-40B4-BE49-F238E27FC236}">
                <a16:creationId xmlns:a16="http://schemas.microsoft.com/office/drawing/2014/main" id="{B6CB65A4-4CF6-42A7-AFE6-401CAD604A0E}"/>
              </a:ext>
            </a:extLst>
          </p:cNvPr>
          <p:cNvGrpSpPr/>
          <p:nvPr/>
        </p:nvGrpSpPr>
        <p:grpSpPr>
          <a:xfrm>
            <a:off x="0" y="-47297"/>
            <a:ext cx="2051685" cy="1764030"/>
            <a:chOff x="0" y="0"/>
            <a:chExt cx="2052011" cy="1764030"/>
          </a:xfrm>
        </p:grpSpPr>
        <p:sp>
          <p:nvSpPr>
            <p:cNvPr id="7" name="Shape 19">
              <a:extLst>
                <a:ext uri="{FF2B5EF4-FFF2-40B4-BE49-F238E27FC236}">
                  <a16:creationId xmlns:a16="http://schemas.microsoft.com/office/drawing/2014/main" id="{4933657F-106B-4B22-A286-3847E77BC384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8" name="Shape 21">
              <a:extLst>
                <a:ext uri="{FF2B5EF4-FFF2-40B4-BE49-F238E27FC236}">
                  <a16:creationId xmlns:a16="http://schemas.microsoft.com/office/drawing/2014/main" id="{8DEA5D97-5E9C-43A9-B31A-775C26F19F0E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287F101D-1A9C-460B-BC0A-619A702072E9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8DDA59-1C05-4051-8CC8-D847CA1A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136" y="609220"/>
            <a:ext cx="8737984" cy="613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177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0" y="27745"/>
            <a:ext cx="5135872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82BDB1-2172-4718-A6FB-B4F8AE9AC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31" y="1848817"/>
            <a:ext cx="5135872" cy="3449932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517606A8-29E6-41E4-B657-159E9C833AB7}"/>
              </a:ext>
            </a:extLst>
          </p:cNvPr>
          <p:cNvSpPr/>
          <p:nvPr/>
        </p:nvSpPr>
        <p:spPr>
          <a:xfrm>
            <a:off x="10071977" y="323050"/>
            <a:ext cx="995680" cy="92519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 et 3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B1BF93F-8341-4C99-9EE3-5BB6E4D8B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479" y="664173"/>
            <a:ext cx="4153771" cy="552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68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164872" y="13579"/>
            <a:ext cx="5063089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82BDB1-2172-4718-A6FB-B4F8AE9AC1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7042" b="70957"/>
          <a:stretch/>
        </p:blipFill>
        <p:spPr>
          <a:xfrm>
            <a:off x="2843087" y="2513448"/>
            <a:ext cx="7040941" cy="3197575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5BDBDB8C-AFC4-4A01-B1A0-B36FBD1D0EC7}"/>
              </a:ext>
            </a:extLst>
          </p:cNvPr>
          <p:cNvSpPr txBox="1"/>
          <p:nvPr/>
        </p:nvSpPr>
        <p:spPr>
          <a:xfrm>
            <a:off x="3319859" y="1074223"/>
            <a:ext cx="532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Fiche multiplications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6AA638B-0755-46A2-AF31-004728D3446E}"/>
              </a:ext>
            </a:extLst>
          </p:cNvPr>
          <p:cNvSpPr txBox="1"/>
          <p:nvPr/>
        </p:nvSpPr>
        <p:spPr>
          <a:xfrm>
            <a:off x="3623914" y="2055853"/>
            <a:ext cx="5328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Explications</a:t>
            </a:r>
          </a:p>
        </p:txBody>
      </p:sp>
    </p:spTree>
    <p:extLst>
      <p:ext uri="{BB962C8B-B14F-4D97-AF65-F5344CB8AC3E}">
        <p14:creationId xmlns:p14="http://schemas.microsoft.com/office/powerpoint/2010/main" val="236924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12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solidFill>
              <a:schemeClr val="accent2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90604" y="0"/>
            <a:ext cx="6402791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Rallye maths</a:t>
            </a:r>
          </a:p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2</a:t>
            </a:r>
            <a:r>
              <a:rPr lang="fr-FR" sz="3200" baseline="300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ème</a:t>
            </a: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séance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131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solidFill>
              <a:schemeClr val="accent2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90604" y="0"/>
            <a:ext cx="6402791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Rallye maths</a:t>
            </a:r>
          </a:p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2</a:t>
            </a:r>
            <a:r>
              <a:rPr lang="fr-FR" sz="3200" baseline="300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ème</a:t>
            </a: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séance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0645EF-FC10-4689-9FF2-BC721EC88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363962"/>
            <a:ext cx="12072938" cy="230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818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solidFill>
              <a:schemeClr val="accent2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90604" y="0"/>
            <a:ext cx="6402791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Rallye maths</a:t>
            </a:r>
          </a:p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2</a:t>
            </a:r>
            <a:r>
              <a:rPr lang="fr-FR" sz="3200" baseline="300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ème</a:t>
            </a: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séance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0556885-49D9-4E4C-BA48-2E94083AE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176" y="1763395"/>
            <a:ext cx="9909647" cy="380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13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solidFill>
              <a:schemeClr val="accent2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90604" y="0"/>
            <a:ext cx="6402791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Rallye maths</a:t>
            </a:r>
          </a:p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2</a:t>
            </a:r>
            <a:r>
              <a:rPr lang="fr-FR" sz="3200" baseline="300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ème</a:t>
            </a: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séance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EB41DA-F740-46BC-8CF6-C141DB6A9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846" y="1763395"/>
            <a:ext cx="11554154" cy="43959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FD0152-6DAA-4F24-BC97-8A3AD4B071B6}"/>
              </a:ext>
            </a:extLst>
          </p:cNvPr>
          <p:cNvSpPr/>
          <p:nvPr/>
        </p:nvSpPr>
        <p:spPr>
          <a:xfrm>
            <a:off x="228600" y="5686425"/>
            <a:ext cx="2700338" cy="642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802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solidFill>
              <a:schemeClr val="accent2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90604" y="0"/>
            <a:ext cx="6402791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Rallye maths</a:t>
            </a:r>
          </a:p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2</a:t>
            </a:r>
            <a:r>
              <a:rPr lang="fr-FR" sz="3200" baseline="300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ème</a:t>
            </a: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séance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F93B94-E7F0-4B57-951F-90D21E620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3" y="1869859"/>
            <a:ext cx="11870936" cy="441664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3598625-B3B3-4E74-8173-1D6EAF32D5C0}"/>
              </a:ext>
            </a:extLst>
          </p:cNvPr>
          <p:cNvSpPr/>
          <p:nvPr/>
        </p:nvSpPr>
        <p:spPr>
          <a:xfrm>
            <a:off x="7886700" y="1548390"/>
            <a:ext cx="2528888" cy="642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3BC2DC-3B15-461E-953B-F7BDD9DE1CE0}"/>
              </a:ext>
            </a:extLst>
          </p:cNvPr>
          <p:cNvSpPr/>
          <p:nvPr/>
        </p:nvSpPr>
        <p:spPr>
          <a:xfrm>
            <a:off x="9663112" y="4988141"/>
            <a:ext cx="2528888" cy="642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6D5C78-01CB-46E6-B2E7-5962FDC93617}"/>
              </a:ext>
            </a:extLst>
          </p:cNvPr>
          <p:cNvSpPr/>
          <p:nvPr/>
        </p:nvSpPr>
        <p:spPr>
          <a:xfrm>
            <a:off x="61507" y="2683093"/>
            <a:ext cx="467131" cy="642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0787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12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4051143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28B007E-F3D2-46D2-85C4-9F025B8BC892}"/>
              </a:ext>
            </a:extLst>
          </p:cNvPr>
          <p:cNvSpPr txBox="1"/>
          <p:nvPr/>
        </p:nvSpPr>
        <p:spPr>
          <a:xfrm>
            <a:off x="3117959" y="1764030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Compter de 10 en 10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6AEC8020-157D-4289-938B-CA7C1B7B6323}"/>
              </a:ext>
            </a:extLst>
          </p:cNvPr>
          <p:cNvSpPr/>
          <p:nvPr/>
        </p:nvSpPr>
        <p:spPr>
          <a:xfrm>
            <a:off x="6814379" y="3376211"/>
            <a:ext cx="584791" cy="5628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1C8517B-EFAA-4AC6-A947-2ED87918077F}"/>
              </a:ext>
            </a:extLst>
          </p:cNvPr>
          <p:cNvSpPr txBox="1"/>
          <p:nvPr/>
        </p:nvSpPr>
        <p:spPr>
          <a:xfrm>
            <a:off x="3223080" y="2875566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partir de 320</a:t>
            </a:r>
          </a:p>
        </p:txBody>
      </p:sp>
    </p:spTree>
    <p:extLst>
      <p:ext uri="{BB962C8B-B14F-4D97-AF65-F5344CB8AC3E}">
        <p14:creationId xmlns:p14="http://schemas.microsoft.com/office/powerpoint/2010/main" val="263285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357">
            <a:extLst>
              <a:ext uri="{FF2B5EF4-FFF2-40B4-BE49-F238E27FC236}">
                <a16:creationId xmlns:a16="http://schemas.microsoft.com/office/drawing/2014/main" id="{B6CB65A4-4CF6-42A7-AFE6-401CAD604A0E}"/>
              </a:ext>
            </a:extLst>
          </p:cNvPr>
          <p:cNvGrpSpPr/>
          <p:nvPr/>
        </p:nvGrpSpPr>
        <p:grpSpPr>
          <a:xfrm>
            <a:off x="0" y="-47297"/>
            <a:ext cx="2051685" cy="1764030"/>
            <a:chOff x="0" y="0"/>
            <a:chExt cx="2052011" cy="1764030"/>
          </a:xfrm>
        </p:grpSpPr>
        <p:sp>
          <p:nvSpPr>
            <p:cNvPr id="7" name="Shape 19">
              <a:extLst>
                <a:ext uri="{FF2B5EF4-FFF2-40B4-BE49-F238E27FC236}">
                  <a16:creationId xmlns:a16="http://schemas.microsoft.com/office/drawing/2014/main" id="{4933657F-106B-4B22-A286-3847E77BC384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8" name="Shape 21">
              <a:extLst>
                <a:ext uri="{FF2B5EF4-FFF2-40B4-BE49-F238E27FC236}">
                  <a16:creationId xmlns:a16="http://schemas.microsoft.com/office/drawing/2014/main" id="{8DEA5D97-5E9C-43A9-B31A-775C26F19F0E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287F101D-1A9C-460B-BC0A-619A702072E9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F971C3-26F1-4B50-A98B-C08A88666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696" y="652494"/>
            <a:ext cx="8168144" cy="594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498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8168B79-F9EA-491C-88E2-77D071A41D84}"/>
              </a:ext>
            </a:extLst>
          </p:cNvPr>
          <p:cNvSpPr txBox="1"/>
          <p:nvPr/>
        </p:nvSpPr>
        <p:spPr>
          <a:xfrm>
            <a:off x="3416947" y="1448484"/>
            <a:ext cx="59907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Dessine l’argent que tu vas donner </a:t>
            </a:r>
          </a:p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pour acheter cet objet :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C7387CA-8866-4E37-B75F-B3FEDD7707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691509" y="205402"/>
            <a:ext cx="1833190" cy="1243082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138ABCE8-0F7D-42B5-856C-6A1E8F223635}"/>
              </a:ext>
            </a:extLst>
          </p:cNvPr>
          <p:cNvSpPr txBox="1"/>
          <p:nvPr/>
        </p:nvSpPr>
        <p:spPr>
          <a:xfrm>
            <a:off x="3753123" y="3918863"/>
            <a:ext cx="5218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Voici l’argent dont tu disposes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0D155D7-4945-4368-BAAC-38187847B7E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2184" y="4255228"/>
            <a:ext cx="3367807" cy="2266950"/>
          </a:xfrm>
          <a:prstGeom prst="rect">
            <a:avLst/>
          </a:prstGeom>
        </p:spPr>
      </p:pic>
      <p:pic>
        <p:nvPicPr>
          <p:cNvPr id="20482" name="Picture 2" descr="RÃ©sultat de recherche d'images pour &quot;tÃ©lÃ©phone&quot;">
            <a:extLst>
              <a:ext uri="{FF2B5EF4-FFF2-40B4-BE49-F238E27FC236}">
                <a16:creationId xmlns:a16="http://schemas.microsoft.com/office/drawing/2014/main" id="{63134D91-1EEC-437D-B6EB-71D163D7B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449" y="2261260"/>
            <a:ext cx="934059" cy="1825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RÃ©sultat de recherche d'images pour &quot;Ã©tiquette prix&quot;">
            <a:extLst>
              <a:ext uri="{FF2B5EF4-FFF2-40B4-BE49-F238E27FC236}">
                <a16:creationId xmlns:a16="http://schemas.microsoft.com/office/drawing/2014/main" id="{9A5E702A-BCEE-4876-ABFF-04D0C13F5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753">
            <a:off x="4068766" y="1894516"/>
            <a:ext cx="1835503" cy="234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47CCB68F-BD1C-47E0-B2D4-7E83B448AEC4}"/>
              </a:ext>
            </a:extLst>
          </p:cNvPr>
          <p:cNvSpPr txBox="1"/>
          <p:nvPr/>
        </p:nvSpPr>
        <p:spPr>
          <a:xfrm rot="99555">
            <a:off x="3899708" y="3183807"/>
            <a:ext cx="1170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232 €</a:t>
            </a:r>
          </a:p>
        </p:txBody>
      </p:sp>
    </p:spTree>
    <p:extLst>
      <p:ext uri="{BB962C8B-B14F-4D97-AF65-F5344CB8AC3E}">
        <p14:creationId xmlns:p14="http://schemas.microsoft.com/office/powerpoint/2010/main" val="336643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F97CBA7-CF44-4FEB-85AE-319EC5B55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067" y="2220400"/>
            <a:ext cx="1339140" cy="1778705"/>
          </a:xfrm>
          <a:prstGeom prst="rect">
            <a:avLst/>
          </a:prstGeom>
        </p:spPr>
      </p:pic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8168B79-F9EA-491C-88E2-77D071A41D84}"/>
              </a:ext>
            </a:extLst>
          </p:cNvPr>
          <p:cNvSpPr txBox="1"/>
          <p:nvPr/>
        </p:nvSpPr>
        <p:spPr>
          <a:xfrm>
            <a:off x="3723997" y="1376687"/>
            <a:ext cx="59907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Dessine l’argent que tu vas donner </a:t>
            </a:r>
          </a:p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pour acheter cet objet :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C7387CA-8866-4E37-B75F-B3FEDD7707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691509" y="205402"/>
            <a:ext cx="1833190" cy="1243082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138ABCE8-0F7D-42B5-856C-6A1E8F223635}"/>
              </a:ext>
            </a:extLst>
          </p:cNvPr>
          <p:cNvSpPr txBox="1"/>
          <p:nvPr/>
        </p:nvSpPr>
        <p:spPr>
          <a:xfrm>
            <a:off x="4060173" y="3847066"/>
            <a:ext cx="5218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Voici l’argent dont tu disposes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0D155D7-4945-4368-BAAC-38187847B7E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79234" y="4183431"/>
            <a:ext cx="3367807" cy="2266950"/>
          </a:xfrm>
          <a:prstGeom prst="rect">
            <a:avLst/>
          </a:prstGeom>
        </p:spPr>
      </p:pic>
      <p:pic>
        <p:nvPicPr>
          <p:cNvPr id="23" name="Picture 2" descr="RÃ©sultat de recherche d'images pour &quot;Ã©tiquette prix&quot;">
            <a:extLst>
              <a:ext uri="{FF2B5EF4-FFF2-40B4-BE49-F238E27FC236}">
                <a16:creationId xmlns:a16="http://schemas.microsoft.com/office/drawing/2014/main" id="{9A5E702A-BCEE-4876-ABFF-04D0C13F5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753">
            <a:off x="4343764" y="1863520"/>
            <a:ext cx="1835503" cy="234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47CCB68F-BD1C-47E0-B2D4-7E83B448AEC4}"/>
              </a:ext>
            </a:extLst>
          </p:cNvPr>
          <p:cNvSpPr txBox="1"/>
          <p:nvPr/>
        </p:nvSpPr>
        <p:spPr>
          <a:xfrm rot="99555">
            <a:off x="4206758" y="3112010"/>
            <a:ext cx="1170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333 €</a:t>
            </a:r>
          </a:p>
        </p:txBody>
      </p:sp>
    </p:spTree>
    <p:extLst>
      <p:ext uri="{BB962C8B-B14F-4D97-AF65-F5344CB8AC3E}">
        <p14:creationId xmlns:p14="http://schemas.microsoft.com/office/powerpoint/2010/main" val="22471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1F353A-245E-41A5-8BBD-262FDB8B6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146" y="700117"/>
            <a:ext cx="4114017" cy="5800356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DC4F9E4-34A6-4A70-8A58-A826E7AD7C92}"/>
              </a:ext>
            </a:extLst>
          </p:cNvPr>
          <p:cNvSpPr/>
          <p:nvPr/>
        </p:nvSpPr>
        <p:spPr>
          <a:xfrm>
            <a:off x="10071977" y="323050"/>
            <a:ext cx="995680" cy="92519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p4</a:t>
            </a:r>
          </a:p>
        </p:txBody>
      </p:sp>
    </p:spTree>
    <p:extLst>
      <p:ext uri="{BB962C8B-B14F-4D97-AF65-F5344CB8AC3E}">
        <p14:creationId xmlns:p14="http://schemas.microsoft.com/office/powerpoint/2010/main" val="4080016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DC4F9E4-34A6-4A70-8A58-A826E7AD7C92}"/>
              </a:ext>
            </a:extLst>
          </p:cNvPr>
          <p:cNvSpPr/>
          <p:nvPr/>
        </p:nvSpPr>
        <p:spPr>
          <a:xfrm>
            <a:off x="10071977" y="323050"/>
            <a:ext cx="995680" cy="92519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p4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27D9DA-B9F8-47C4-8D7F-51F4FEA03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614" y="652494"/>
            <a:ext cx="4703866" cy="618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4431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A8ABBA5-EB2D-4DB2-AA92-0FBF4074B90F}"/>
              </a:ext>
            </a:extLst>
          </p:cNvPr>
          <p:cNvSpPr txBox="1"/>
          <p:nvPr/>
        </p:nvSpPr>
        <p:spPr>
          <a:xfrm>
            <a:off x="5413330" y="9319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Recherche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353CA79-1E97-4F25-B511-2F8774598B79}"/>
              </a:ext>
            </a:extLst>
          </p:cNvPr>
          <p:cNvSpPr txBox="1"/>
          <p:nvPr/>
        </p:nvSpPr>
        <p:spPr>
          <a:xfrm>
            <a:off x="73339" y="1927742"/>
            <a:ext cx="29434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Comic Sans MS" panose="030F0702030302020204" pitchFamily="66" charset="0"/>
              </a:rPr>
              <a:t>Entoure la deuxième semaine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DF0469C-5017-44D5-9AEA-FED40DAB13F5}"/>
              </a:ext>
            </a:extLst>
          </p:cNvPr>
          <p:cNvSpPr txBox="1"/>
          <p:nvPr/>
        </p:nvSpPr>
        <p:spPr>
          <a:xfrm>
            <a:off x="73339" y="2291151"/>
            <a:ext cx="29290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Comic Sans MS" panose="030F0702030302020204" pitchFamily="66" charset="0"/>
              </a:rPr>
              <a:t>Colorie le troisième vendredi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3F2CA21-8C93-4DBC-850B-FD5FC68FDA5B}"/>
              </a:ext>
            </a:extLst>
          </p:cNvPr>
          <p:cNvSpPr txBox="1"/>
          <p:nvPr/>
        </p:nvSpPr>
        <p:spPr>
          <a:xfrm>
            <a:off x="73338" y="2852540"/>
            <a:ext cx="3817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Comic Sans MS" panose="030F0702030302020204" pitchFamily="66" charset="0"/>
              </a:rPr>
              <a:t>Combien y a-t-il de mardis en février?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7000FEE-97FC-4588-9397-CE061F72FA3A}"/>
              </a:ext>
            </a:extLst>
          </p:cNvPr>
          <p:cNvSpPr txBox="1"/>
          <p:nvPr/>
        </p:nvSpPr>
        <p:spPr>
          <a:xfrm>
            <a:off x="73338" y="3257514"/>
            <a:ext cx="27318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Comic Sans MS" panose="030F0702030302020204" pitchFamily="66" charset="0"/>
              </a:rPr>
              <a:t>Quel jour sera le 1</a:t>
            </a:r>
            <a:r>
              <a:rPr lang="fr-FR" sz="1600" baseline="30000" dirty="0">
                <a:latin typeface="Comic Sans MS" panose="030F0702030302020204" pitchFamily="66" charset="0"/>
              </a:rPr>
              <a:t>er</a:t>
            </a:r>
            <a:r>
              <a:rPr lang="fr-FR" sz="1600" dirty="0">
                <a:latin typeface="Comic Sans MS" panose="030F0702030302020204" pitchFamily="66" charset="0"/>
              </a:rPr>
              <a:t> mars?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115DC33-B59D-461D-9FA8-F8E6E6C6EFB4}"/>
              </a:ext>
            </a:extLst>
          </p:cNvPr>
          <p:cNvSpPr txBox="1"/>
          <p:nvPr/>
        </p:nvSpPr>
        <p:spPr>
          <a:xfrm>
            <a:off x="73338" y="3620923"/>
            <a:ext cx="21964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Comic Sans MS" panose="030F0702030302020204" pitchFamily="66" charset="0"/>
              </a:rPr>
              <a:t>Entoure le 17 février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F0B4B8C-E3E1-4E86-99BF-B3AC721AEBD6}"/>
              </a:ext>
            </a:extLst>
          </p:cNvPr>
          <p:cNvSpPr txBox="1"/>
          <p:nvPr/>
        </p:nvSpPr>
        <p:spPr>
          <a:xfrm>
            <a:off x="77492" y="4022523"/>
            <a:ext cx="35750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Comic Sans MS" panose="030F0702030302020204" pitchFamily="66" charset="0"/>
              </a:rPr>
              <a:t>Colorie en rouge les vacances : elles</a:t>
            </a:r>
          </a:p>
          <a:p>
            <a:r>
              <a:rPr lang="fr-FR" sz="1600" dirty="0">
                <a:latin typeface="Comic Sans MS" panose="030F0702030302020204" pitchFamily="66" charset="0"/>
              </a:rPr>
              <a:t>commencent le 9 février </a:t>
            </a:r>
          </a:p>
          <a:p>
            <a:r>
              <a:rPr lang="fr-FR" sz="1600" dirty="0">
                <a:latin typeface="Comic Sans MS" panose="030F0702030302020204" pitchFamily="66" charset="0"/>
              </a:rPr>
              <a:t>et se terminent le 24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248ADF-C680-406B-8996-2FD4F56DA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409" y="724536"/>
            <a:ext cx="8211915" cy="5423171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684C9A1C-05A0-4932-B9B5-25CC68257B5B}"/>
              </a:ext>
            </a:extLst>
          </p:cNvPr>
          <p:cNvSpPr/>
          <p:nvPr/>
        </p:nvSpPr>
        <p:spPr>
          <a:xfrm>
            <a:off x="10071977" y="323050"/>
            <a:ext cx="995680" cy="92519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p5</a:t>
            </a:r>
          </a:p>
        </p:txBody>
      </p:sp>
    </p:spTree>
    <p:extLst>
      <p:ext uri="{BB962C8B-B14F-4D97-AF65-F5344CB8AC3E}">
        <p14:creationId xmlns:p14="http://schemas.microsoft.com/office/powerpoint/2010/main" val="221406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317442" y="85694"/>
            <a:ext cx="5055349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EBF8DD-C5DD-4514-9F9E-BE3A1A3A4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56" y="1553991"/>
            <a:ext cx="6841464" cy="462355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E2A75FF1-98E6-49C2-8D65-2381B851490F}"/>
              </a:ext>
            </a:extLst>
          </p:cNvPr>
          <p:cNvSpPr/>
          <p:nvPr/>
        </p:nvSpPr>
        <p:spPr>
          <a:xfrm>
            <a:off x="5598160" y="724370"/>
            <a:ext cx="995680" cy="92519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p6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116096D-B8FB-41E0-9989-3B758FECE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176" y="1493520"/>
            <a:ext cx="3416218" cy="424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762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12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2705248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28B007E-F3D2-46D2-85C4-9F025B8BC892}"/>
              </a:ext>
            </a:extLst>
          </p:cNvPr>
          <p:cNvSpPr txBox="1"/>
          <p:nvPr/>
        </p:nvSpPr>
        <p:spPr>
          <a:xfrm>
            <a:off x="3117959" y="1764030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Compter de 10 en 10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6AEC8020-157D-4289-938B-CA7C1B7B6323}"/>
              </a:ext>
            </a:extLst>
          </p:cNvPr>
          <p:cNvSpPr/>
          <p:nvPr/>
        </p:nvSpPr>
        <p:spPr>
          <a:xfrm>
            <a:off x="6814379" y="3376211"/>
            <a:ext cx="584791" cy="5628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1C8517B-EFAA-4AC6-A947-2ED87918077F}"/>
              </a:ext>
            </a:extLst>
          </p:cNvPr>
          <p:cNvSpPr txBox="1"/>
          <p:nvPr/>
        </p:nvSpPr>
        <p:spPr>
          <a:xfrm>
            <a:off x="3223080" y="2875566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partir de 420</a:t>
            </a:r>
          </a:p>
        </p:txBody>
      </p:sp>
    </p:spTree>
    <p:extLst>
      <p:ext uri="{BB962C8B-B14F-4D97-AF65-F5344CB8AC3E}">
        <p14:creationId xmlns:p14="http://schemas.microsoft.com/office/powerpoint/2010/main" val="426574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57684D-C82B-45B8-8E57-1DA0B6EBD800}"/>
              </a:ext>
            </a:extLst>
          </p:cNvPr>
          <p:cNvSpPr txBox="1"/>
          <p:nvPr/>
        </p:nvSpPr>
        <p:spPr>
          <a:xfrm>
            <a:off x="4601349" y="714377"/>
            <a:ext cx="2722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Calcule en ligne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E58BA23-0EE8-41AB-B278-5C0E9F3452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691509" y="161858"/>
            <a:ext cx="1833190" cy="1243082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CB61832-2C4B-49D6-BEDC-09D005979E28}"/>
              </a:ext>
            </a:extLst>
          </p:cNvPr>
          <p:cNvSpPr txBox="1"/>
          <p:nvPr/>
        </p:nvSpPr>
        <p:spPr>
          <a:xfrm rot="19657802">
            <a:off x="927241" y="5690808"/>
            <a:ext cx="950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61 €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863FC8B-FE9F-4335-8E9F-F1EE286E9530}"/>
              </a:ext>
            </a:extLst>
          </p:cNvPr>
          <p:cNvSpPr txBox="1"/>
          <p:nvPr/>
        </p:nvSpPr>
        <p:spPr>
          <a:xfrm>
            <a:off x="1221050" y="1737793"/>
            <a:ext cx="391806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</a:rPr>
              <a:t>125 + 205 =</a:t>
            </a:r>
          </a:p>
          <a:p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</a:rPr>
              <a:t>311 + 143 =</a:t>
            </a:r>
          </a:p>
          <a:p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</a:rPr>
              <a:t>265 + 312 =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31469E-B2DA-4211-8BEB-CA0897CCA870}"/>
              </a:ext>
            </a:extLst>
          </p:cNvPr>
          <p:cNvSpPr txBox="1"/>
          <p:nvPr/>
        </p:nvSpPr>
        <p:spPr>
          <a:xfrm>
            <a:off x="6605850" y="1626033"/>
            <a:ext cx="391806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</a:rPr>
              <a:t>343 + 321 =</a:t>
            </a:r>
          </a:p>
          <a:p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</a:rPr>
              <a:t>443 + 122 =</a:t>
            </a:r>
          </a:p>
          <a:p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</a:rPr>
              <a:t>523 + 114 =</a:t>
            </a:r>
          </a:p>
        </p:txBody>
      </p:sp>
    </p:spTree>
    <p:extLst>
      <p:ext uri="{BB962C8B-B14F-4D97-AF65-F5344CB8AC3E}">
        <p14:creationId xmlns:p14="http://schemas.microsoft.com/office/powerpoint/2010/main" val="35474569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05">
            <a:extLst>
              <a:ext uri="{FF2B5EF4-FFF2-40B4-BE49-F238E27FC236}">
                <a16:creationId xmlns:a16="http://schemas.microsoft.com/office/drawing/2014/main" id="{4ACA8DB8-B27F-40A2-8526-DD081D921113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26C179A6-AE0C-4019-AA94-53FACE2F1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E40304-82AD-41D4-A1CB-DB17594871C4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CB94F63-D7F9-4BA8-9F20-69EA875E5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6895" y="379443"/>
            <a:ext cx="1604384" cy="1061430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C893C554-7CDF-4B65-A01F-A9DEA77238DB}"/>
              </a:ext>
            </a:extLst>
          </p:cNvPr>
          <p:cNvSpPr txBox="1"/>
          <p:nvPr/>
        </p:nvSpPr>
        <p:spPr>
          <a:xfrm>
            <a:off x="3692734" y="1225636"/>
            <a:ext cx="510853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dirty="0">
                <a:solidFill>
                  <a:schemeClr val="accent6"/>
                </a:solidFill>
                <a:latin typeface="Comic Sans MS" panose="030F0702030302020204" pitchFamily="66" charset="0"/>
              </a:rPr>
              <a:t>Trouve la moitié de :</a:t>
            </a:r>
          </a:p>
          <a:p>
            <a:pPr algn="ctr"/>
            <a:r>
              <a:rPr lang="fr-FR" sz="2600" dirty="0">
                <a:solidFill>
                  <a:schemeClr val="accent6"/>
                </a:solidFill>
                <a:latin typeface="Comic Sans MS" panose="030F0702030302020204" pitchFamily="66" charset="0"/>
              </a:rPr>
              <a:t>Correction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841DE38-D529-4612-AE4D-3A9AC9F503BB}"/>
              </a:ext>
            </a:extLst>
          </p:cNvPr>
          <p:cNvSpPr txBox="1"/>
          <p:nvPr/>
        </p:nvSpPr>
        <p:spPr>
          <a:xfrm>
            <a:off x="3360731" y="2815404"/>
            <a:ext cx="5108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</a:rPr>
              <a:t>La moitié de 64 est</a:t>
            </a:r>
            <a:endParaRPr lang="fr-FR" sz="3600" u="sng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75C37E1-7E48-4CDD-9F86-603DEE0E47C6}"/>
              </a:ext>
            </a:extLst>
          </p:cNvPr>
          <p:cNvSpPr txBox="1"/>
          <p:nvPr/>
        </p:nvSpPr>
        <p:spPr>
          <a:xfrm>
            <a:off x="3636749" y="3482654"/>
            <a:ext cx="4832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</a:rPr>
              <a:t>La moitié de 182 est</a:t>
            </a:r>
            <a:endParaRPr lang="fr-FR" sz="3600" u="sng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0073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406527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57684D-C82B-45B8-8E57-1DA0B6EBD800}"/>
              </a:ext>
            </a:extLst>
          </p:cNvPr>
          <p:cNvSpPr txBox="1"/>
          <p:nvPr/>
        </p:nvSpPr>
        <p:spPr>
          <a:xfrm>
            <a:off x="3585537" y="881720"/>
            <a:ext cx="5020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Construction de la table du 2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E58BA23-0EE8-41AB-B278-5C0E9F3452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18625" y="169481"/>
            <a:ext cx="1833190" cy="1243082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CB61832-2C4B-49D6-BEDC-09D005979E28}"/>
              </a:ext>
            </a:extLst>
          </p:cNvPr>
          <p:cNvSpPr txBox="1"/>
          <p:nvPr/>
        </p:nvSpPr>
        <p:spPr>
          <a:xfrm rot="19657802">
            <a:off x="927241" y="5690808"/>
            <a:ext cx="950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61 €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311902E-4941-41BE-89BB-BCEE75FD47D4}"/>
              </a:ext>
            </a:extLst>
          </p:cNvPr>
          <p:cNvSpPr txBox="1"/>
          <p:nvPr/>
        </p:nvSpPr>
        <p:spPr>
          <a:xfrm>
            <a:off x="2452335" y="1726487"/>
            <a:ext cx="1502334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1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2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3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4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5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6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7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8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9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10 =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F13756B3-ED18-4A36-A0CD-EE3F4940C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715" y="61883"/>
            <a:ext cx="1382326" cy="72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1691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406527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57684D-C82B-45B8-8E57-1DA0B6EBD800}"/>
              </a:ext>
            </a:extLst>
          </p:cNvPr>
          <p:cNvSpPr txBox="1"/>
          <p:nvPr/>
        </p:nvSpPr>
        <p:spPr>
          <a:xfrm>
            <a:off x="2975937" y="862894"/>
            <a:ext cx="5957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Fabrication de la leçon à manipuler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CB61832-2C4B-49D6-BEDC-09D005979E28}"/>
              </a:ext>
            </a:extLst>
          </p:cNvPr>
          <p:cNvSpPr txBox="1"/>
          <p:nvPr/>
        </p:nvSpPr>
        <p:spPr>
          <a:xfrm rot="19657802">
            <a:off x="927241" y="5690808"/>
            <a:ext cx="950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61 €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11B589-C953-40E4-9A61-F2193A9DD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547" y="1639408"/>
            <a:ext cx="4844733" cy="48788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737AEE0-A122-4D25-921D-B10057E8478E}"/>
              </a:ext>
            </a:extLst>
          </p:cNvPr>
          <p:cNvSpPr txBox="1"/>
          <p:nvPr/>
        </p:nvSpPr>
        <p:spPr>
          <a:xfrm>
            <a:off x="947239" y="1763395"/>
            <a:ext cx="1941558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1 =2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2 =4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3 =6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4 =8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5 =10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6 =12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7 =14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8 =16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9 =18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 x 10 =20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08CC69-C870-439F-A0D9-74C8BA05C25E}"/>
              </a:ext>
            </a:extLst>
          </p:cNvPr>
          <p:cNvSpPr txBox="1"/>
          <p:nvPr/>
        </p:nvSpPr>
        <p:spPr>
          <a:xfrm>
            <a:off x="8745584" y="1970455"/>
            <a:ext cx="27838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Les roues ici :</a:t>
            </a:r>
          </a:p>
          <a:p>
            <a:r>
              <a:rPr lang="fr-FR" sz="1200" dirty="0"/>
              <a:t>https://www.tablettesetpirouettes.com/lecon-a-manipuler-sur-les-tables-de-multiplications/</a:t>
            </a:r>
          </a:p>
        </p:txBody>
      </p:sp>
    </p:spTree>
    <p:extLst>
      <p:ext uri="{BB962C8B-B14F-4D97-AF65-F5344CB8AC3E}">
        <p14:creationId xmlns:p14="http://schemas.microsoft.com/office/powerpoint/2010/main" val="2068834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12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7</a:t>
            </a:r>
          </a:p>
        </p:txBody>
      </p:sp>
    </p:spTree>
    <p:extLst>
      <p:ext uri="{BB962C8B-B14F-4D97-AF65-F5344CB8AC3E}">
        <p14:creationId xmlns:p14="http://schemas.microsoft.com/office/powerpoint/2010/main" val="2054031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28B007E-F3D2-46D2-85C4-9F025B8BC892}"/>
              </a:ext>
            </a:extLst>
          </p:cNvPr>
          <p:cNvSpPr txBox="1"/>
          <p:nvPr/>
        </p:nvSpPr>
        <p:spPr>
          <a:xfrm>
            <a:off x="3117959" y="1764030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Compter de 10 en 10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6AEC8020-157D-4289-938B-CA7C1B7B6323}"/>
              </a:ext>
            </a:extLst>
          </p:cNvPr>
          <p:cNvSpPr/>
          <p:nvPr/>
        </p:nvSpPr>
        <p:spPr>
          <a:xfrm>
            <a:off x="6814379" y="3376211"/>
            <a:ext cx="584791" cy="5628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1C8517B-EFAA-4AC6-A947-2ED87918077F}"/>
              </a:ext>
            </a:extLst>
          </p:cNvPr>
          <p:cNvSpPr txBox="1"/>
          <p:nvPr/>
        </p:nvSpPr>
        <p:spPr>
          <a:xfrm>
            <a:off x="3223080" y="2875566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partir de 244</a:t>
            </a:r>
          </a:p>
        </p:txBody>
      </p:sp>
    </p:spTree>
    <p:extLst>
      <p:ext uri="{BB962C8B-B14F-4D97-AF65-F5344CB8AC3E}">
        <p14:creationId xmlns:p14="http://schemas.microsoft.com/office/powerpoint/2010/main" val="286862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CB61832-2C4B-49D6-BEDC-09D005979E28}"/>
              </a:ext>
            </a:extLst>
          </p:cNvPr>
          <p:cNvSpPr txBox="1"/>
          <p:nvPr/>
        </p:nvSpPr>
        <p:spPr>
          <a:xfrm rot="19657802">
            <a:off x="927241" y="5690808"/>
            <a:ext cx="950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61 €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1F357B3-7F8A-4EC4-84AD-71C35142B95C}"/>
              </a:ext>
            </a:extLst>
          </p:cNvPr>
          <p:cNvSpPr txBox="1"/>
          <p:nvPr/>
        </p:nvSpPr>
        <p:spPr>
          <a:xfrm>
            <a:off x="3721748" y="1975285"/>
            <a:ext cx="5314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Pose et effectue ces additions</a:t>
            </a:r>
            <a:endParaRPr lang="fr-FR" sz="2800" u="sng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AEF2F97-75F5-4206-A23E-64CD98146E2E}"/>
              </a:ext>
            </a:extLst>
          </p:cNvPr>
          <p:cNvSpPr txBox="1"/>
          <p:nvPr/>
        </p:nvSpPr>
        <p:spPr>
          <a:xfrm>
            <a:off x="4490267" y="3874125"/>
            <a:ext cx="14253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   45 </a:t>
            </a:r>
          </a:p>
          <a:p>
            <a:pPr algn="r"/>
            <a:r>
              <a:rPr lang="fr-FR" sz="4000" u="sng" dirty="0">
                <a:solidFill>
                  <a:schemeClr val="accent6"/>
                </a:solidFill>
                <a:latin typeface="Comic Sans MS" panose="030F0702030302020204" pitchFamily="66" charset="0"/>
              </a:rPr>
              <a:t>+ 31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541C3A-DB89-4592-AC48-E46EF30739D9}"/>
              </a:ext>
            </a:extLst>
          </p:cNvPr>
          <p:cNvSpPr txBox="1"/>
          <p:nvPr/>
        </p:nvSpPr>
        <p:spPr>
          <a:xfrm>
            <a:off x="7542184" y="3783609"/>
            <a:ext cx="12500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</a:rPr>
              <a:t>67 </a:t>
            </a:r>
          </a:p>
          <a:p>
            <a:pPr algn="r"/>
            <a:r>
              <a:rPr lang="fr-FR" sz="4000" u="sng" dirty="0">
                <a:solidFill>
                  <a:schemeClr val="accent6"/>
                </a:solidFill>
                <a:latin typeface="Comic Sans MS" panose="030F0702030302020204" pitchFamily="66" charset="0"/>
              </a:rPr>
              <a:t>+ 24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44560E4-3796-4016-A720-31A6961928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35"/>
          <a:stretch/>
        </p:blipFill>
        <p:spPr>
          <a:xfrm>
            <a:off x="9986196" y="150524"/>
            <a:ext cx="1737608" cy="13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895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57684D-C82B-45B8-8E57-1DA0B6EBD800}"/>
              </a:ext>
            </a:extLst>
          </p:cNvPr>
          <p:cNvSpPr txBox="1"/>
          <p:nvPr/>
        </p:nvSpPr>
        <p:spPr>
          <a:xfrm>
            <a:off x="2890475" y="1464226"/>
            <a:ext cx="5020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Construction de la table du 3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E58BA23-0EE8-41AB-B278-5C0E9F3452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691509" y="161858"/>
            <a:ext cx="1833190" cy="1243082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CB61832-2C4B-49D6-BEDC-09D005979E28}"/>
              </a:ext>
            </a:extLst>
          </p:cNvPr>
          <p:cNvSpPr txBox="1"/>
          <p:nvPr/>
        </p:nvSpPr>
        <p:spPr>
          <a:xfrm rot="19657802">
            <a:off x="927241" y="5690808"/>
            <a:ext cx="950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61 €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F13756B3-ED18-4A36-A0CD-EE3F4940C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199" y="1404940"/>
            <a:ext cx="1382326" cy="72913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945C970-36AC-42FE-9B2F-AD4C8BB20A16}"/>
              </a:ext>
            </a:extLst>
          </p:cNvPr>
          <p:cNvSpPr txBox="1"/>
          <p:nvPr/>
        </p:nvSpPr>
        <p:spPr>
          <a:xfrm>
            <a:off x="2627366" y="2026720"/>
            <a:ext cx="1502335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1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2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3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4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5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6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7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8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9 =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10 =</a:t>
            </a:r>
          </a:p>
        </p:txBody>
      </p:sp>
    </p:spTree>
    <p:extLst>
      <p:ext uri="{BB962C8B-B14F-4D97-AF65-F5344CB8AC3E}">
        <p14:creationId xmlns:p14="http://schemas.microsoft.com/office/powerpoint/2010/main" val="23629801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406527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57684D-C82B-45B8-8E57-1DA0B6EBD800}"/>
              </a:ext>
            </a:extLst>
          </p:cNvPr>
          <p:cNvSpPr txBox="1"/>
          <p:nvPr/>
        </p:nvSpPr>
        <p:spPr>
          <a:xfrm>
            <a:off x="2975937" y="862894"/>
            <a:ext cx="5957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Fabrication de la leçon à manipuler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CB61832-2C4B-49D6-BEDC-09D005979E28}"/>
              </a:ext>
            </a:extLst>
          </p:cNvPr>
          <p:cNvSpPr txBox="1"/>
          <p:nvPr/>
        </p:nvSpPr>
        <p:spPr>
          <a:xfrm rot="19657802">
            <a:off x="927241" y="5690808"/>
            <a:ext cx="950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61 €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08CC69-C870-439F-A0D9-74C8BA05C25E}"/>
              </a:ext>
            </a:extLst>
          </p:cNvPr>
          <p:cNvSpPr txBox="1"/>
          <p:nvPr/>
        </p:nvSpPr>
        <p:spPr>
          <a:xfrm>
            <a:off x="8745584" y="1970455"/>
            <a:ext cx="27838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Les roues ici :</a:t>
            </a:r>
          </a:p>
          <a:p>
            <a:r>
              <a:rPr lang="fr-FR" sz="1200" dirty="0"/>
              <a:t>https://www.tablettesetpirouettes.com/lecon-a-manipuler-sur-les-tables-de-multiplications/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0DBE-2F84-4E71-9BA7-D47D38FC1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917" y="1514549"/>
            <a:ext cx="4859120" cy="489889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929E0E4-5A17-43EE-A8D4-8847CA89BA55}"/>
              </a:ext>
            </a:extLst>
          </p:cNvPr>
          <p:cNvSpPr txBox="1"/>
          <p:nvPr/>
        </p:nvSpPr>
        <p:spPr>
          <a:xfrm>
            <a:off x="606576" y="1551213"/>
            <a:ext cx="2048959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1 = 3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2 = 6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3 = 9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4 = 12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5 = 15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6 = 18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7 = 21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8 = 24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9 = 27</a:t>
            </a:r>
          </a:p>
          <a:p>
            <a:pPr algn="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 x 10 = 30</a:t>
            </a:r>
          </a:p>
        </p:txBody>
      </p:sp>
    </p:spTree>
    <p:extLst>
      <p:ext uri="{BB962C8B-B14F-4D97-AF65-F5344CB8AC3E}">
        <p14:creationId xmlns:p14="http://schemas.microsoft.com/office/powerpoint/2010/main" val="26288672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9B21E03-090C-4B7A-BC3B-D26291103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495" y="635872"/>
            <a:ext cx="4514065" cy="6135767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6EFDBD00-70BB-4A0D-B4BF-3C565D16D412}"/>
              </a:ext>
            </a:extLst>
          </p:cNvPr>
          <p:cNvSpPr/>
          <p:nvPr/>
        </p:nvSpPr>
        <p:spPr>
          <a:xfrm>
            <a:off x="10071977" y="323050"/>
            <a:ext cx="995680" cy="92519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p7</a:t>
            </a:r>
          </a:p>
        </p:txBody>
      </p:sp>
    </p:spTree>
    <p:extLst>
      <p:ext uri="{BB962C8B-B14F-4D97-AF65-F5344CB8AC3E}">
        <p14:creationId xmlns:p14="http://schemas.microsoft.com/office/powerpoint/2010/main" val="4046716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672</Words>
  <Application>Microsoft Office PowerPoint</Application>
  <PresentationFormat>Grand écran</PresentationFormat>
  <Paragraphs>207</Paragraphs>
  <Slides>43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Comic Sans MS</vt:lpstr>
      <vt:lpstr>Thème Office</vt:lpstr>
      <vt:lpstr>Module 12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12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12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12  séance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12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12  séance 7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270</cp:revision>
  <dcterms:created xsi:type="dcterms:W3CDTF">2018-07-28T07:30:27Z</dcterms:created>
  <dcterms:modified xsi:type="dcterms:W3CDTF">2022-01-24T13:30:32Z</dcterms:modified>
</cp:coreProperties>
</file>