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75" r:id="rId2"/>
    <p:sldId id="652" r:id="rId3"/>
    <p:sldId id="513" r:id="rId4"/>
    <p:sldId id="803" r:id="rId5"/>
    <p:sldId id="800" r:id="rId6"/>
    <p:sldId id="786" r:id="rId7"/>
    <p:sldId id="787" r:id="rId8"/>
    <p:sldId id="788" r:id="rId9"/>
    <p:sldId id="653" r:id="rId10"/>
    <p:sldId id="276" r:id="rId11"/>
    <p:sldId id="802" r:id="rId12"/>
    <p:sldId id="657" r:id="rId13"/>
    <p:sldId id="805" r:id="rId14"/>
    <p:sldId id="658" r:id="rId15"/>
    <p:sldId id="798" r:id="rId16"/>
    <p:sldId id="712" r:id="rId17"/>
    <p:sldId id="284" r:id="rId18"/>
    <p:sldId id="806" r:id="rId19"/>
    <p:sldId id="801" r:id="rId20"/>
    <p:sldId id="662" r:id="rId21"/>
    <p:sldId id="661" r:id="rId22"/>
    <p:sldId id="804" r:id="rId23"/>
    <p:sldId id="663" r:id="rId24"/>
    <p:sldId id="287" r:id="rId25"/>
    <p:sldId id="807" r:id="rId26"/>
    <p:sldId id="665" r:id="rId27"/>
    <p:sldId id="668" r:id="rId28"/>
    <p:sldId id="669" r:id="rId29"/>
    <p:sldId id="666" r:id="rId30"/>
    <p:sldId id="667" r:id="rId31"/>
    <p:sldId id="670" r:id="rId32"/>
    <p:sldId id="293" r:id="rId33"/>
    <p:sldId id="808" r:id="rId34"/>
    <p:sldId id="684" r:id="rId35"/>
    <p:sldId id="680" r:id="rId36"/>
    <p:sldId id="681" r:id="rId37"/>
    <p:sldId id="682" r:id="rId38"/>
    <p:sldId id="683" r:id="rId39"/>
    <p:sldId id="809" r:id="rId40"/>
    <p:sldId id="686" r:id="rId41"/>
    <p:sldId id="752" r:id="rId42"/>
    <p:sldId id="810" r:id="rId43"/>
    <p:sldId id="690" r:id="rId44"/>
    <p:sldId id="688" r:id="rId45"/>
    <p:sldId id="698" r:id="rId46"/>
    <p:sldId id="700" r:id="rId47"/>
    <p:sldId id="702" r:id="rId48"/>
    <p:sldId id="811" r:id="rId49"/>
    <p:sldId id="701" r:id="rId50"/>
    <p:sldId id="707" r:id="rId51"/>
    <p:sldId id="706" r:id="rId52"/>
    <p:sldId id="709" r:id="rId53"/>
    <p:sldId id="710" r:id="rId54"/>
    <p:sldId id="708" r:id="rId5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0066"/>
    <a:srgbClr val="CC66FF"/>
    <a:srgbClr val="FF6600"/>
    <a:srgbClr val="9933FF"/>
    <a:srgbClr val="0033CC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11" autoAdjust="0"/>
    <p:restoredTop sz="95407" autoAdjust="0"/>
  </p:normalViewPr>
  <p:slideViewPr>
    <p:cSldViewPr snapToGrid="0">
      <p:cViewPr varScale="1">
        <p:scale>
          <a:sx n="91" d="100"/>
          <a:sy n="91" d="100"/>
        </p:scale>
        <p:origin x="135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01B9-6BB7-406D-9B13-9519143CD41C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5FB-DD48-4839-976B-91993B0CA9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FF217-12A7-4EEB-A87D-39421C4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B0D682-99C3-404A-9B55-B0EDB763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D1FE5-DCD5-442B-91EF-495398AE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46FAD-A964-4AE6-9BFC-0EA1B48A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4CDFF-11A5-423A-A3A4-798F50B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1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D2F2-5F4A-4800-B7FF-085E859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39B51-ED64-4E76-AF73-F3490953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35532-33CD-460D-8F81-58B6BFA3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7A0FE-61A8-44B9-84A6-2380C2D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E69B1-9C18-4D48-86EF-064450BF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C622-AF3E-44BE-89C3-1C286831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9506B-CA9D-47B9-8F83-5B121707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13DA7-0CF8-4F08-95C4-12EB094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69D26-B318-4A1E-BE5B-B4EEECB5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DAFD-3EFD-492F-9725-971C293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22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A138-BBE1-478B-962E-4868E93B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7C592-D2F5-4B71-A4C1-3C080158E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CC46E8-ECC3-4311-9475-B5A2720FE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837DA2-DB47-46EA-960E-1ECD86A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DB679-3212-4D96-BAD4-C8F7F2F6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064E1-6753-4806-ABA0-DDA06CD1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E85EF-E2A3-48D0-BA9B-8EC9AC00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029C8-40B9-4BBC-A4BE-8D5A0A03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3306D-F452-464B-8A5E-179B79D9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7D1BF7-B52B-4497-A5DD-00CB0636A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345DD-9907-4727-88B0-188804BA8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ADDBC0-7EEE-4FBA-A279-DFB0234F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E36355-8973-4BE4-BC67-F39BBAB2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D0037-9B0D-4D25-BD1F-3E4B2391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0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619AC-D66D-497B-875D-FDD6AC6C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6CEC54-9C38-47C9-8C42-8AD479B2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EDFB55-3929-4E11-BB4B-B17D5727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FF35C-B58E-456B-952E-5BDB700C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5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40F451-B973-4029-925C-207B29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F2F5E-9D14-4DC1-AE9A-9433C411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3F8B68-7E9F-4BC2-81EE-0AC8CB87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0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4D605-BA5A-4C63-A881-7C95B019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98BE7B-D98E-47E7-80A3-F73C695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6C86DC-0AB7-487C-8748-BC84B67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AA718-8B4B-4504-A3E5-8CBB7840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94152-4D78-4308-A7AF-682FEA2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2DF173-6F9A-4225-9E74-7E039A1E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5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65F75-7DF2-4F8F-9AD2-EFC64468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6C54F8-B611-41A9-B77C-0D0F558A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307A8-2323-4F18-8438-BD6E0E41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FE131B-9EFC-4741-B33F-AED6166A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6B9C83-6141-42E3-BE21-B62AF638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EC9895-7D7A-42DC-A0C8-AE7B64D1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65BD-9992-4902-B05E-0138CCB4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316A92-0319-4F63-8C86-30F0C4040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733FA-52A9-4418-8410-88B62C1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018959-2499-4EA8-9BA2-196A33C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0C1B-FE07-4884-9BA9-A7A9C48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B93DDF-FFF3-4049-9079-485FADFFE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39418-0C31-4A1D-A317-6DC2AAC08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77959-5514-4968-B846-B1131E6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4D1FE4-474D-46D9-90F5-08EEB415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24A66-6612-41A5-8C15-15783BAA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31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A9F402-D99D-456A-B8A3-F34EFAA0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1E11B-C52B-4EA7-82C0-DC449B58F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97EB5B-ACF9-460A-9BEE-D0A581F13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E2530-3019-4648-9044-467A6E8D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B677B-9A7C-4458-9EFB-6F8105F7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13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20488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5D7A004-2FB9-4420-BEBF-787918C02066}"/>
              </a:ext>
            </a:extLst>
          </p:cNvPr>
          <p:cNvSpPr txBox="1"/>
          <p:nvPr/>
        </p:nvSpPr>
        <p:spPr>
          <a:xfrm>
            <a:off x="3288143" y="915393"/>
            <a:ext cx="5108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Ecris en lettres: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15C8A53-D08D-4E00-B34F-F7F900762D47}"/>
              </a:ext>
            </a:extLst>
          </p:cNvPr>
          <p:cNvSpPr txBox="1"/>
          <p:nvPr/>
        </p:nvSpPr>
        <p:spPr>
          <a:xfrm>
            <a:off x="2329539" y="1721907"/>
            <a:ext cx="649389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128: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dirty="0">
              <a:solidFill>
                <a:srgbClr val="70AD47"/>
              </a:solidFill>
              <a:latin typeface="Comic Sans MS" panose="030F0702030302020204" pitchFamily="66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249: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346 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456 :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58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507747" y="2605619"/>
            <a:ext cx="532890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342 : …. dizaines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418: …. Dizaines</a:t>
            </a:r>
          </a:p>
          <a:p>
            <a:pPr algn="ctr">
              <a:defRPr/>
            </a:pPr>
            <a:r>
              <a:rPr lang="fr-FR" sz="48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231</a:t>
            </a: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: …. Dizaines</a:t>
            </a:r>
          </a:p>
          <a:p>
            <a:pPr algn="ctr"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356</a:t>
            </a: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: …. Dizaines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C5DA81-F869-4B49-B6AB-19AFF929AAB1}"/>
              </a:ext>
            </a:extLst>
          </p:cNvPr>
          <p:cNvSpPr txBox="1"/>
          <p:nvPr/>
        </p:nvSpPr>
        <p:spPr>
          <a:xfrm>
            <a:off x="1016000" y="1597255"/>
            <a:ext cx="10312400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400" b="1" dirty="0">
                <a:solidFill>
                  <a:prstClr val="black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Combien de dizaines ont ces nombres ?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12780" y="1362537"/>
            <a:ext cx="1833190" cy="124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6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07B11EA-8A6D-46EB-8721-AB345287E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586" y="806073"/>
            <a:ext cx="8420020" cy="589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688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D83EDDB-3DB8-4FB3-8D68-CEE2FABFC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250401" y="1876098"/>
            <a:ext cx="5691198" cy="3875524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6716FC86-1C98-411B-9962-50A498F08433}"/>
              </a:ext>
            </a:extLst>
          </p:cNvPr>
          <p:cNvSpPr/>
          <p:nvPr/>
        </p:nvSpPr>
        <p:spPr>
          <a:xfrm>
            <a:off x="9112469" y="467710"/>
            <a:ext cx="951186" cy="98271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p8</a:t>
            </a:r>
          </a:p>
        </p:txBody>
      </p:sp>
    </p:spTree>
    <p:extLst>
      <p:ext uri="{BB962C8B-B14F-4D97-AF65-F5344CB8AC3E}">
        <p14:creationId xmlns:p14="http://schemas.microsoft.com/office/powerpoint/2010/main" val="2632127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E338711-043D-4D41-AFE6-361077C1F47B}"/>
              </a:ext>
            </a:extLst>
          </p:cNvPr>
          <p:cNvSpPr txBox="1"/>
          <p:nvPr/>
        </p:nvSpPr>
        <p:spPr>
          <a:xfrm>
            <a:off x="2498457" y="609600"/>
            <a:ext cx="78002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Comic Sans MS" panose="030F0702030302020204" pitchFamily="66" charset="0"/>
              </a:rPr>
              <a:t>La guerre du potager </a:t>
            </a:r>
          </a:p>
          <a:p>
            <a:pPr algn="ctr"/>
            <a:r>
              <a:rPr lang="fr-FR" sz="2800" dirty="0">
                <a:latin typeface="Comic Sans MS" panose="030F0702030302020204" pitchFamily="66" charset="0"/>
              </a:rPr>
              <a:t>Voici la fiche que tu vas avoir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7017AB7-EE23-4190-8D33-5A4D61C07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9274" y="1563707"/>
            <a:ext cx="3533576" cy="513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779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E338711-043D-4D41-AFE6-361077C1F47B}"/>
              </a:ext>
            </a:extLst>
          </p:cNvPr>
          <p:cNvSpPr txBox="1"/>
          <p:nvPr/>
        </p:nvSpPr>
        <p:spPr>
          <a:xfrm>
            <a:off x="2498456" y="738473"/>
            <a:ext cx="78002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Comic Sans MS" panose="030F0702030302020204" pitchFamily="66" charset="0"/>
              </a:rPr>
              <a:t>Sur la partie haute de la fiche, indique où tu places les légumes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7017AB7-EE23-4190-8D33-5A4D61C074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228"/>
          <a:stretch/>
        </p:blipFill>
        <p:spPr>
          <a:xfrm>
            <a:off x="3643507" y="2010138"/>
            <a:ext cx="6235875" cy="441799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6BC0CB3-3C7F-4139-BEB3-08AA0283EF2D}"/>
              </a:ext>
            </a:extLst>
          </p:cNvPr>
          <p:cNvSpPr txBox="1"/>
          <p:nvPr/>
        </p:nvSpPr>
        <p:spPr>
          <a:xfrm>
            <a:off x="4753749" y="197713"/>
            <a:ext cx="7800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omic Sans MS" panose="030F0702030302020204" pitchFamily="66" charset="0"/>
              </a:rPr>
              <a:t>Explications</a:t>
            </a:r>
          </a:p>
        </p:txBody>
      </p:sp>
    </p:spTree>
    <p:extLst>
      <p:ext uri="{BB962C8B-B14F-4D97-AF65-F5344CB8AC3E}">
        <p14:creationId xmlns:p14="http://schemas.microsoft.com/office/powerpoint/2010/main" val="377437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E338711-043D-4D41-AFE6-361077C1F47B}"/>
              </a:ext>
            </a:extLst>
          </p:cNvPr>
          <p:cNvSpPr txBox="1"/>
          <p:nvPr/>
        </p:nvSpPr>
        <p:spPr>
          <a:xfrm>
            <a:off x="2498456" y="738473"/>
            <a:ext cx="78002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Comic Sans MS" panose="030F0702030302020204" pitchFamily="66" charset="0"/>
              </a:rPr>
              <a:t>Tu poseras ensuite des questions à ton camarade pour essayer de deviner où sont ses légumes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BC0CB3-3C7F-4139-BEB3-08AA0283EF2D}"/>
              </a:ext>
            </a:extLst>
          </p:cNvPr>
          <p:cNvSpPr txBox="1"/>
          <p:nvPr/>
        </p:nvSpPr>
        <p:spPr>
          <a:xfrm>
            <a:off x="4753749" y="197713"/>
            <a:ext cx="7800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omic Sans MS" panose="030F0702030302020204" pitchFamily="66" charset="0"/>
              </a:rPr>
              <a:t>Explications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3F80854-8831-40B3-B03E-87F021F29D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516"/>
          <a:stretch/>
        </p:blipFill>
        <p:spPr>
          <a:xfrm>
            <a:off x="6159967" y="2080573"/>
            <a:ext cx="4987003" cy="358475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62DF5BE-3970-428D-A0D9-C650FD4FA8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746"/>
          <a:stretch/>
        </p:blipFill>
        <p:spPr>
          <a:xfrm>
            <a:off x="1321869" y="2123467"/>
            <a:ext cx="4880484" cy="342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383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5D7A004-2FB9-4420-BEBF-787918C02066}"/>
              </a:ext>
            </a:extLst>
          </p:cNvPr>
          <p:cNvSpPr txBox="1"/>
          <p:nvPr/>
        </p:nvSpPr>
        <p:spPr>
          <a:xfrm>
            <a:off x="3575544" y="1036487"/>
            <a:ext cx="5108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solidFill>
                  <a:srgbClr val="70AD47"/>
                </a:solidFill>
                <a:latin typeface="Comic Sans MS" panose="030F0702030302020204" pitchFamily="66" charset="0"/>
              </a:rPr>
              <a:t>Joue à la guerre du potager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46DB7C5-534B-4258-A6F9-DBA78DB33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0671" y="1763395"/>
            <a:ext cx="2914251" cy="423333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5B95BEE-A4AC-4C11-9159-EB46F339D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9932" y="1825683"/>
            <a:ext cx="1105685" cy="58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466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13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2572532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5D7A004-2FB9-4420-BEBF-787918C02066}"/>
              </a:ext>
            </a:extLst>
          </p:cNvPr>
          <p:cNvSpPr txBox="1"/>
          <p:nvPr/>
        </p:nvSpPr>
        <p:spPr>
          <a:xfrm>
            <a:off x="3288143" y="915393"/>
            <a:ext cx="5108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Ecris en lettres: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15C8A53-D08D-4E00-B34F-F7F900762D47}"/>
              </a:ext>
            </a:extLst>
          </p:cNvPr>
          <p:cNvSpPr txBox="1"/>
          <p:nvPr/>
        </p:nvSpPr>
        <p:spPr>
          <a:xfrm>
            <a:off x="2329539" y="1721907"/>
            <a:ext cx="649389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104: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dirty="0">
              <a:solidFill>
                <a:srgbClr val="70AD47"/>
              </a:solidFill>
              <a:latin typeface="Comic Sans MS" panose="030F0702030302020204" pitchFamily="66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207: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309 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476 :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449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A7AD1F8-1B5F-426D-A398-A2DCA49C13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555447" y="964953"/>
            <a:ext cx="3912153" cy="561595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8527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CC5F24-F608-4DC6-BE49-A3CF4C20E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329" y="609600"/>
            <a:ext cx="8220368" cy="567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386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5D7A004-2FB9-4420-BEBF-787918C02066}"/>
              </a:ext>
            </a:extLst>
          </p:cNvPr>
          <p:cNvSpPr txBox="1"/>
          <p:nvPr/>
        </p:nvSpPr>
        <p:spPr>
          <a:xfrm>
            <a:off x="3541730" y="653783"/>
            <a:ext cx="5108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Lobster Two" panose="02000506000000020003" pitchFamily="50" charset="0"/>
              </a:rPr>
              <a:t>Leçon 10: La multiplication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obster Two" panose="02000506000000020003" pitchFamily="50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94ABAFF-1D8A-422B-A692-FCC45D826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62" b="79177"/>
          <a:stretch/>
        </p:blipFill>
        <p:spPr>
          <a:xfrm>
            <a:off x="2757055" y="1556926"/>
            <a:ext cx="7296148" cy="122783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026C4AF-58FC-4CC7-8B18-14B28FF2A112}"/>
              </a:ext>
            </a:extLst>
          </p:cNvPr>
          <p:cNvSpPr txBox="1"/>
          <p:nvPr/>
        </p:nvSpPr>
        <p:spPr>
          <a:xfrm>
            <a:off x="3541729" y="3092061"/>
            <a:ext cx="5108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Lobster Two" panose="02000506000000020003" pitchFamily="50" charset="0"/>
              </a:rPr>
              <a:t>Il y a ....... paquets de  ..... étoiles. 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obster Two" panose="02000506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843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5D7A004-2FB9-4420-BEBF-787918C02066}"/>
              </a:ext>
            </a:extLst>
          </p:cNvPr>
          <p:cNvSpPr txBox="1"/>
          <p:nvPr/>
        </p:nvSpPr>
        <p:spPr>
          <a:xfrm>
            <a:off x="3541730" y="653783"/>
            <a:ext cx="5108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Lobster Two" panose="02000506000000020003" pitchFamily="50" charset="0"/>
              </a:rPr>
              <a:t>Leçon 10: La multiplication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obster Two" panose="02000506000000020003" pitchFamily="50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94ABAFF-1D8A-422B-A692-FCC45D826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129" b="23745"/>
          <a:stretch/>
        </p:blipFill>
        <p:spPr>
          <a:xfrm>
            <a:off x="2051685" y="1357744"/>
            <a:ext cx="8065625" cy="373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293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5D7A004-2FB9-4420-BEBF-787918C02066}"/>
              </a:ext>
            </a:extLst>
          </p:cNvPr>
          <p:cNvSpPr txBox="1"/>
          <p:nvPr/>
        </p:nvSpPr>
        <p:spPr>
          <a:xfrm>
            <a:off x="3239649" y="520711"/>
            <a:ext cx="59901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solidFill>
                  <a:srgbClr val="70AD47"/>
                </a:solidFill>
                <a:latin typeface="Comic Sans MS" panose="030F0702030302020204" pitchFamily="66" charset="0"/>
              </a:rPr>
              <a:t>Recherche : la multiplication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Fabriquons l</a:t>
            </a:r>
            <a:r>
              <a:rPr lang="fr-FR" sz="2800" dirty="0">
                <a:solidFill>
                  <a:srgbClr val="70AD47"/>
                </a:solidFill>
                <a:latin typeface="Comic Sans MS" panose="030F0702030302020204" pitchFamily="66" charset="0"/>
              </a:rPr>
              <a:t>es tables de 4 et 5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05B75-546A-4A20-B24E-6C1148D9B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842" y="1474818"/>
            <a:ext cx="3712611" cy="536554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A12CDFE-9B22-470D-B881-55B301CE4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4087" y="1690099"/>
            <a:ext cx="3172011" cy="322094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A4AB7B0-0162-454C-847A-28B93E8FBA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507" y="2776591"/>
            <a:ext cx="3433756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73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13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989714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5D7A004-2FB9-4420-BEBF-787918C02066}"/>
              </a:ext>
            </a:extLst>
          </p:cNvPr>
          <p:cNvSpPr txBox="1"/>
          <p:nvPr/>
        </p:nvSpPr>
        <p:spPr>
          <a:xfrm>
            <a:off x="3288143" y="915393"/>
            <a:ext cx="5108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Ecris en lettres: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15C8A53-D08D-4E00-B34F-F7F900762D47}"/>
              </a:ext>
            </a:extLst>
          </p:cNvPr>
          <p:cNvSpPr txBox="1"/>
          <p:nvPr/>
        </p:nvSpPr>
        <p:spPr>
          <a:xfrm>
            <a:off x="2329539" y="1721907"/>
            <a:ext cx="649389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130: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dirty="0">
              <a:solidFill>
                <a:srgbClr val="70AD47"/>
              </a:solidFill>
              <a:latin typeface="Comic Sans MS" panose="030F0702030302020204" pitchFamily="66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220: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310 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460 :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1827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507747" y="2605619"/>
            <a:ext cx="532890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455</a:t>
            </a:r>
            <a:r>
              <a:rPr lang="fr-FR" sz="48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: …. dizaines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988</a:t>
            </a:r>
            <a:r>
              <a:rPr kumimoji="0" lang="fr-FR" sz="4800" b="0" i="0" u="none" strike="noStrike" kern="1200" cap="none" spc="0" normalizeH="0" baseline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: …. Dizaines</a:t>
            </a:r>
          </a:p>
          <a:p>
            <a:pPr algn="ctr"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807: …. Dizaines</a:t>
            </a:r>
          </a:p>
          <a:p>
            <a:pPr algn="ctr"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381: …. Dizaines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C5DA81-F869-4B49-B6AB-19AFF929AAB1}"/>
              </a:ext>
            </a:extLst>
          </p:cNvPr>
          <p:cNvSpPr txBox="1"/>
          <p:nvPr/>
        </p:nvSpPr>
        <p:spPr>
          <a:xfrm>
            <a:off x="1016000" y="1597255"/>
            <a:ext cx="10312400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400" b="1" dirty="0">
                <a:solidFill>
                  <a:prstClr val="black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Combien de dizaines ont ces nombres ?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12780" y="1362537"/>
            <a:ext cx="1833190" cy="124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42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Trouver 17 avec: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E338711-043D-4D41-AFE6-361077C1F47B}"/>
              </a:ext>
            </a:extLst>
          </p:cNvPr>
          <p:cNvSpPr txBox="1"/>
          <p:nvPr/>
        </p:nvSpPr>
        <p:spPr>
          <a:xfrm>
            <a:off x="3502266" y="1537507"/>
            <a:ext cx="549226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</a:rPr>
              <a:t>Calcule en ligne:</a:t>
            </a:r>
          </a:p>
          <a:p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</a:rPr>
              <a:t>78 + 57 =</a:t>
            </a:r>
          </a:p>
          <a:p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</a:rPr>
              <a:t>113 + 79 =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2AB7448-19B2-4B05-8AAC-0C9731BD0D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868432" y="294425"/>
            <a:ext cx="1833190" cy="124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20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583947" y="3876902"/>
            <a:ext cx="53289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60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C5DA81-F869-4B49-B6AB-19AFF929AAB1}"/>
              </a:ext>
            </a:extLst>
          </p:cNvPr>
          <p:cNvSpPr txBox="1"/>
          <p:nvPr/>
        </p:nvSpPr>
        <p:spPr>
          <a:xfrm>
            <a:off x="1016000" y="1597255"/>
            <a:ext cx="10312400" cy="1139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400" b="1" dirty="0">
                <a:solidFill>
                  <a:prstClr val="black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Trouve deux décompositions possibles</a:t>
            </a:r>
            <a:r>
              <a:rPr lang="fr-FR" altLang="fr-FR" sz="2400" b="1" noProof="0" dirty="0">
                <a:solidFill>
                  <a:prstClr val="black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altLang="fr-FR" sz="2400" b="1" dirty="0">
                <a:solidFill>
                  <a:prstClr val="black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du</a:t>
            </a:r>
            <a:r>
              <a:rPr lang="fr-FR" altLang="fr-FR" sz="2400" b="1" noProof="0" dirty="0">
                <a:solidFill>
                  <a:prstClr val="black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nombre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400" b="1" noProof="0" dirty="0">
                <a:solidFill>
                  <a:prstClr val="black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suivant: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995592" y="1372757"/>
            <a:ext cx="1833190" cy="124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97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116290-2CF2-439C-86DD-F606AB05B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692" y="700117"/>
            <a:ext cx="8101349" cy="565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283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5383469-45DE-4E8C-B35B-03BBB70C9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351" y="507735"/>
            <a:ext cx="4250957" cy="6124261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029AA996-11F3-462B-B354-E941DEC571B4}"/>
              </a:ext>
            </a:extLst>
          </p:cNvPr>
          <p:cNvSpPr/>
          <p:nvPr/>
        </p:nvSpPr>
        <p:spPr>
          <a:xfrm>
            <a:off x="10856649" y="325664"/>
            <a:ext cx="951186" cy="98271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P9, 10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1EE1ED9-3FD0-417E-BAAF-46BFADE92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0731" y="99251"/>
            <a:ext cx="4687966" cy="65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4178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13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40511436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5D7A004-2FB9-4420-BEBF-787918C02066}"/>
              </a:ext>
            </a:extLst>
          </p:cNvPr>
          <p:cNvSpPr txBox="1"/>
          <p:nvPr/>
        </p:nvSpPr>
        <p:spPr>
          <a:xfrm>
            <a:off x="3288143" y="915393"/>
            <a:ext cx="5108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Ecris en lettres: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15C8A53-D08D-4E00-B34F-F7F900762D47}"/>
              </a:ext>
            </a:extLst>
          </p:cNvPr>
          <p:cNvSpPr txBox="1"/>
          <p:nvPr/>
        </p:nvSpPr>
        <p:spPr>
          <a:xfrm>
            <a:off x="2329539" y="1721907"/>
            <a:ext cx="649389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101: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dirty="0">
              <a:solidFill>
                <a:srgbClr val="70AD47"/>
              </a:solidFill>
              <a:latin typeface="Comic Sans MS" panose="030F0702030302020204" pitchFamily="66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250: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374 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498 :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36962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431547" y="2455203"/>
            <a:ext cx="532890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918</a:t>
            </a:r>
            <a:r>
              <a:rPr lang="fr-FR" sz="48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 …. dizaines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862</a:t>
            </a:r>
            <a:r>
              <a:rPr kumimoji="0" lang="fr-FR" sz="4800" b="0" i="0" u="none" strike="noStrike" kern="1200" cap="none" spc="0" normalizeH="0" baseline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: …. Dizaines</a:t>
            </a:r>
          </a:p>
          <a:p>
            <a:pPr lvl="0" algn="ctr">
              <a:defRPr/>
            </a:pPr>
            <a:r>
              <a:rPr lang="fr-FR" sz="48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321</a:t>
            </a: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 …. Dizaines</a:t>
            </a:r>
            <a:endParaRPr lang="fr-FR" sz="4800" noProof="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634 : …. Dizaines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C5DA81-F869-4B49-B6AB-19AFF929AAB1}"/>
              </a:ext>
            </a:extLst>
          </p:cNvPr>
          <p:cNvSpPr txBox="1"/>
          <p:nvPr/>
        </p:nvSpPr>
        <p:spPr>
          <a:xfrm>
            <a:off x="1016000" y="1597255"/>
            <a:ext cx="10312400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400" b="1" dirty="0">
                <a:solidFill>
                  <a:prstClr val="black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Combien de dizaines ont ces nombres ?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495210" y="81322"/>
            <a:ext cx="1833190" cy="124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6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2AB7448-19B2-4B05-8AAC-0C9731BD0D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868432" y="294425"/>
            <a:ext cx="1833190" cy="124308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E373716-74BF-458C-B105-EF6230982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265" y="2643349"/>
            <a:ext cx="5046063" cy="349960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AB5858B-B91A-4E50-A02B-DBDA6F82D620}"/>
              </a:ext>
            </a:extLst>
          </p:cNvPr>
          <p:cNvSpPr txBox="1"/>
          <p:nvPr/>
        </p:nvSpPr>
        <p:spPr>
          <a:xfrm>
            <a:off x="393720" y="1234577"/>
            <a:ext cx="59487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Dessine l’argent que tu vas donner </a:t>
            </a:r>
          </a:p>
          <a:p>
            <a:pPr algn="ct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pour acheter cet objet :</a:t>
            </a:r>
          </a:p>
        </p:txBody>
      </p:sp>
      <p:pic>
        <p:nvPicPr>
          <p:cNvPr id="17" name="Picture 2" descr="RÃ©sultat de recherche d'images pour &quot;Ã©tiquette prix&quot;">
            <a:extLst>
              <a:ext uri="{FF2B5EF4-FFF2-40B4-BE49-F238E27FC236}">
                <a16:creationId xmlns:a16="http://schemas.microsoft.com/office/drawing/2014/main" id="{E5DF73BF-D834-4AEA-AB1C-B32D23820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4487">
            <a:off x="1276171" y="2019588"/>
            <a:ext cx="2041630" cy="2603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1157420-DF84-4C7F-964C-D26EEC034089}"/>
              </a:ext>
            </a:extLst>
          </p:cNvPr>
          <p:cNvSpPr txBox="1"/>
          <p:nvPr/>
        </p:nvSpPr>
        <p:spPr>
          <a:xfrm>
            <a:off x="7517014" y="1507351"/>
            <a:ext cx="44533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Voici l’argent dont tu disposes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8BC467-CEF5-4D0C-85DA-3CACE0CD7D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6175" y="2467923"/>
            <a:ext cx="2409825" cy="183832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FAFC938-F2DE-45EB-8178-21BB52D340D9}"/>
              </a:ext>
            </a:extLst>
          </p:cNvPr>
          <p:cNvSpPr txBox="1"/>
          <p:nvPr/>
        </p:nvSpPr>
        <p:spPr>
          <a:xfrm>
            <a:off x="1059002" y="3342913"/>
            <a:ext cx="1224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631 €</a:t>
            </a:r>
          </a:p>
        </p:txBody>
      </p:sp>
    </p:spTree>
    <p:extLst>
      <p:ext uri="{BB962C8B-B14F-4D97-AF65-F5344CB8AC3E}">
        <p14:creationId xmlns:p14="http://schemas.microsoft.com/office/powerpoint/2010/main" val="251060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868204" y="2463631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2AB7448-19B2-4B05-8AAC-0C9731BD0D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868432" y="294425"/>
            <a:ext cx="1833190" cy="124308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AB5858B-B91A-4E50-A02B-DBDA6F82D620}"/>
              </a:ext>
            </a:extLst>
          </p:cNvPr>
          <p:cNvSpPr txBox="1"/>
          <p:nvPr/>
        </p:nvSpPr>
        <p:spPr>
          <a:xfrm>
            <a:off x="545119" y="1537507"/>
            <a:ext cx="59487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Dessine l’argent que tu vas donner </a:t>
            </a:r>
          </a:p>
          <a:p>
            <a:pPr algn="ct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pour acheter cet objet :</a:t>
            </a:r>
          </a:p>
        </p:txBody>
      </p:sp>
      <p:pic>
        <p:nvPicPr>
          <p:cNvPr id="17" name="Picture 2" descr="RÃ©sultat de recherche d'images pour &quot;Ã©tiquette prix&quot;">
            <a:extLst>
              <a:ext uri="{FF2B5EF4-FFF2-40B4-BE49-F238E27FC236}">
                <a16:creationId xmlns:a16="http://schemas.microsoft.com/office/drawing/2014/main" id="{E5DF73BF-D834-4AEA-AB1C-B32D23820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4487">
            <a:off x="912386" y="1898699"/>
            <a:ext cx="2041630" cy="2603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FAFC938-F2DE-45EB-8178-21BB52D340D9}"/>
              </a:ext>
            </a:extLst>
          </p:cNvPr>
          <p:cNvSpPr txBox="1"/>
          <p:nvPr/>
        </p:nvSpPr>
        <p:spPr>
          <a:xfrm>
            <a:off x="798376" y="3297126"/>
            <a:ext cx="1224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725 €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618D422-D349-41EC-843A-DE6EE38D5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6795" y="2429821"/>
            <a:ext cx="1390650" cy="181927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A225EAF-82BE-4D1F-8CDA-21C6C0F493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4265" y="2643349"/>
            <a:ext cx="5046063" cy="3499607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A161436F-05D2-45DC-88FB-06C4455E6D82}"/>
              </a:ext>
            </a:extLst>
          </p:cNvPr>
          <p:cNvSpPr txBox="1"/>
          <p:nvPr/>
        </p:nvSpPr>
        <p:spPr>
          <a:xfrm>
            <a:off x="7517014" y="1507351"/>
            <a:ext cx="44533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Voici l’argent dont tu disposes</a:t>
            </a:r>
          </a:p>
        </p:txBody>
      </p:sp>
    </p:spTree>
    <p:extLst>
      <p:ext uri="{BB962C8B-B14F-4D97-AF65-F5344CB8AC3E}">
        <p14:creationId xmlns:p14="http://schemas.microsoft.com/office/powerpoint/2010/main" val="332995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334212" y="3681110"/>
            <a:ext cx="53289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100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C5DA81-F869-4B49-B6AB-19AFF929AAB1}"/>
              </a:ext>
            </a:extLst>
          </p:cNvPr>
          <p:cNvSpPr txBox="1"/>
          <p:nvPr/>
        </p:nvSpPr>
        <p:spPr>
          <a:xfrm>
            <a:off x="1016000" y="1597255"/>
            <a:ext cx="10312400" cy="1139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400" b="1" dirty="0">
                <a:solidFill>
                  <a:prstClr val="black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Trouve deux décompositions possibles</a:t>
            </a:r>
            <a:r>
              <a:rPr lang="fr-FR" altLang="fr-FR" sz="2400" b="1" noProof="0" dirty="0">
                <a:solidFill>
                  <a:prstClr val="black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altLang="fr-FR" sz="2400" b="1" dirty="0">
                <a:solidFill>
                  <a:prstClr val="black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fr-FR" altLang="fr-FR" sz="2400" b="1" noProof="0" dirty="0">
                <a:solidFill>
                  <a:prstClr val="black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 nombres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400" b="1" noProof="0" dirty="0">
                <a:solidFill>
                  <a:prstClr val="black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suivants: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857954" y="354172"/>
            <a:ext cx="1833190" cy="124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7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C5DA81-F869-4B49-B6AB-19AFF929AAB1}"/>
              </a:ext>
            </a:extLst>
          </p:cNvPr>
          <p:cNvSpPr txBox="1"/>
          <p:nvPr/>
        </p:nvSpPr>
        <p:spPr>
          <a:xfrm>
            <a:off x="599787" y="667561"/>
            <a:ext cx="10312400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Complète</a:t>
            </a:r>
            <a:r>
              <a:rPr kumimoji="0" lang="fr-FR" altLang="fr-FR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 carte de 100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620225" y="381000"/>
            <a:ext cx="1833190" cy="124308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741E65-29D8-49F2-A0C8-4A8C3A7F7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630934" y="761811"/>
            <a:ext cx="4706471" cy="615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01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2A3F567-86CE-45B1-B924-5F7C08AE0ACB}"/>
              </a:ext>
            </a:extLst>
          </p:cNvPr>
          <p:cNvGrpSpPr/>
          <p:nvPr/>
        </p:nvGrpSpPr>
        <p:grpSpPr>
          <a:xfrm>
            <a:off x="6482310" y="1105550"/>
            <a:ext cx="5108539" cy="5523595"/>
            <a:chOff x="3209991" y="1007946"/>
            <a:chExt cx="5108539" cy="5523595"/>
          </a:xfrm>
        </p:grpSpPr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85D7A004-2FB9-4420-BEBF-787918C02066}"/>
                </a:ext>
              </a:extLst>
            </p:cNvPr>
            <p:cNvSpPr txBox="1"/>
            <p:nvPr/>
          </p:nvSpPr>
          <p:spPr>
            <a:xfrm>
              <a:off x="3209991" y="1007946"/>
              <a:ext cx="51085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dirty="0">
                  <a:solidFill>
                    <a:srgbClr val="70AD47"/>
                  </a:solidFill>
                  <a:latin typeface="Comic Sans MS" panose="030F0702030302020204" pitchFamily="66" charset="0"/>
                </a:rPr>
                <a:t>Fichier </a:t>
              </a:r>
              <a:r>
                <a:rPr lang="fr-FR" sz="2800" dirty="0" err="1">
                  <a:solidFill>
                    <a:srgbClr val="70AD47"/>
                  </a:solidFill>
                  <a:latin typeface="Comic Sans MS" panose="030F0702030302020204" pitchFamily="66" charset="0"/>
                </a:rPr>
                <a:t>Quadrillo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endParaRP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AAF131C-B2AF-4943-8FD5-595843F5F4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05786" y="1531166"/>
              <a:ext cx="3569632" cy="5000375"/>
            </a:xfrm>
            <a:prstGeom prst="rect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F92D98F8-A24A-4A33-A972-961A13C1B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505" y="1012304"/>
            <a:ext cx="4488458" cy="5616841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E4933648-5D13-4A97-B939-935840A5B135}"/>
              </a:ext>
            </a:extLst>
          </p:cNvPr>
          <p:cNvSpPr/>
          <p:nvPr/>
        </p:nvSpPr>
        <p:spPr>
          <a:xfrm>
            <a:off x="5083227" y="646052"/>
            <a:ext cx="951186" cy="98271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p11</a:t>
            </a:r>
          </a:p>
        </p:txBody>
      </p:sp>
    </p:spTree>
    <p:extLst>
      <p:ext uri="{BB962C8B-B14F-4D97-AF65-F5344CB8AC3E}">
        <p14:creationId xmlns:p14="http://schemas.microsoft.com/office/powerpoint/2010/main" val="23174437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13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6</a:t>
            </a:r>
          </a:p>
        </p:txBody>
      </p:sp>
    </p:spTree>
    <p:extLst>
      <p:ext uri="{BB962C8B-B14F-4D97-AF65-F5344CB8AC3E}">
        <p14:creationId xmlns:p14="http://schemas.microsoft.com/office/powerpoint/2010/main" val="2705248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5D7A004-2FB9-4420-BEBF-787918C02066}"/>
              </a:ext>
            </a:extLst>
          </p:cNvPr>
          <p:cNvSpPr txBox="1"/>
          <p:nvPr/>
        </p:nvSpPr>
        <p:spPr>
          <a:xfrm>
            <a:off x="3288143" y="915393"/>
            <a:ext cx="5108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Ecris en lettres: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15C8A53-D08D-4E00-B34F-F7F900762D47}"/>
              </a:ext>
            </a:extLst>
          </p:cNvPr>
          <p:cNvSpPr txBox="1"/>
          <p:nvPr/>
        </p:nvSpPr>
        <p:spPr>
          <a:xfrm>
            <a:off x="2329539" y="1721907"/>
            <a:ext cx="649389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404: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dirty="0">
              <a:solidFill>
                <a:srgbClr val="70AD47"/>
              </a:solidFill>
              <a:latin typeface="Comic Sans MS" panose="030F0702030302020204" pitchFamily="66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546: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614 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722 :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4740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5D7A004-2FB9-4420-BEBF-787918C02066}"/>
              </a:ext>
            </a:extLst>
          </p:cNvPr>
          <p:cNvSpPr txBox="1"/>
          <p:nvPr/>
        </p:nvSpPr>
        <p:spPr>
          <a:xfrm>
            <a:off x="2454129" y="1491582"/>
            <a:ext cx="756981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Ecris et complète les opérations suivantes: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800" dirty="0">
              <a:solidFill>
                <a:srgbClr val="70AD47"/>
              </a:solidFill>
              <a:latin typeface="Comic Sans MS" panose="030F0702030302020204" pitchFamily="66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87 + …. = 90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solidFill>
                  <a:srgbClr val="70AD47"/>
                </a:solidFill>
                <a:latin typeface="Comic Sans MS" panose="030F0702030302020204" pitchFamily="66" charset="0"/>
              </a:rPr>
              <a:t>154 + … = 160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800" dirty="0">
              <a:solidFill>
                <a:srgbClr val="70AD47"/>
              </a:solidFill>
              <a:latin typeface="Comic Sans MS" panose="030F0702030302020204" pitchFamily="66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748 + … = 750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FB1E9EC-662A-41B2-BE11-639240C2B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1595" y="550277"/>
            <a:ext cx="1620021" cy="107177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3C96E06-E88D-4059-85CD-F3932CB35603}"/>
              </a:ext>
            </a:extLst>
          </p:cNvPr>
          <p:cNvSpPr/>
          <p:nvPr/>
        </p:nvSpPr>
        <p:spPr>
          <a:xfrm>
            <a:off x="-539410" y="204303"/>
            <a:ext cx="5402355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2929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2AB7448-19B2-4B05-8AAC-0C9731BD0D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868432" y="243625"/>
            <a:ext cx="1833190" cy="124308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1157420-DF84-4C7F-964C-D26EEC034089}"/>
              </a:ext>
            </a:extLst>
          </p:cNvPr>
          <p:cNvSpPr txBox="1"/>
          <p:nvPr/>
        </p:nvSpPr>
        <p:spPr>
          <a:xfrm>
            <a:off x="5177505" y="286111"/>
            <a:ext cx="18333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>
                <a:latin typeface="Comic Sans MS" panose="030F0702030302020204" pitchFamily="66" charset="0"/>
              </a:rPr>
              <a:t>Jeu de la cible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C74804F-5C89-4680-BB33-2C1185799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1531" y="1763395"/>
            <a:ext cx="3732207" cy="3283997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A421073E-36C1-46CA-9334-D6FADEDE8B3B}"/>
              </a:ext>
            </a:extLst>
          </p:cNvPr>
          <p:cNvSpPr/>
          <p:nvPr/>
        </p:nvSpPr>
        <p:spPr>
          <a:xfrm>
            <a:off x="3367604" y="4156952"/>
            <a:ext cx="478841" cy="48275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664D3FF0-735D-4B62-B6AB-D5C064CBE07B}"/>
              </a:ext>
            </a:extLst>
          </p:cNvPr>
          <p:cNvSpPr/>
          <p:nvPr/>
        </p:nvSpPr>
        <p:spPr>
          <a:xfrm>
            <a:off x="3365847" y="3194019"/>
            <a:ext cx="478841" cy="4827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89F8D3D3-762E-4CA3-8BDD-AF99C24D163F}"/>
              </a:ext>
            </a:extLst>
          </p:cNvPr>
          <p:cNvSpPr/>
          <p:nvPr/>
        </p:nvSpPr>
        <p:spPr>
          <a:xfrm>
            <a:off x="3336262" y="2128911"/>
            <a:ext cx="478841" cy="4827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1002D50-9C58-475E-912F-7A85F150E7B4}"/>
              </a:ext>
            </a:extLst>
          </p:cNvPr>
          <p:cNvSpPr txBox="1"/>
          <p:nvPr/>
        </p:nvSpPr>
        <p:spPr>
          <a:xfrm>
            <a:off x="3396500" y="2128913"/>
            <a:ext cx="205168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Comic Sans MS" panose="030F0702030302020204" pitchFamily="66" charset="0"/>
              </a:rPr>
              <a:t>    </a:t>
            </a:r>
            <a:r>
              <a:rPr lang="fr-FR" sz="3200" dirty="0">
                <a:latin typeface="Comic Sans MS" panose="030F0702030302020204" pitchFamily="66" charset="0"/>
              </a:rPr>
              <a:t>= 100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CE23E81-93F7-45CA-B454-146302FFAA19}"/>
              </a:ext>
            </a:extLst>
          </p:cNvPr>
          <p:cNvSpPr txBox="1"/>
          <p:nvPr/>
        </p:nvSpPr>
        <p:spPr>
          <a:xfrm>
            <a:off x="4004390" y="5538126"/>
            <a:ext cx="5069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Comic Sans MS" panose="030F0702030302020204" pitchFamily="66" charset="0"/>
              </a:rPr>
              <a:t>Total des points</a:t>
            </a:r>
            <a:r>
              <a:rPr lang="fr-FR" dirty="0"/>
              <a:t>:</a:t>
            </a: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2CCD4F3F-3E49-480C-953D-4A53DF1F207C}"/>
              </a:ext>
            </a:extLst>
          </p:cNvPr>
          <p:cNvSpPr/>
          <p:nvPr/>
        </p:nvSpPr>
        <p:spPr>
          <a:xfrm>
            <a:off x="6538973" y="2122177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9A01D812-B047-4611-9E32-2C880C5FAF6C}"/>
              </a:ext>
            </a:extLst>
          </p:cNvPr>
          <p:cNvSpPr/>
          <p:nvPr/>
        </p:nvSpPr>
        <p:spPr>
          <a:xfrm>
            <a:off x="6990397" y="2420944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1EB0B4F9-B6EE-444C-84C2-2CE9B23BDCDF}"/>
              </a:ext>
            </a:extLst>
          </p:cNvPr>
          <p:cNvSpPr/>
          <p:nvPr/>
        </p:nvSpPr>
        <p:spPr>
          <a:xfrm>
            <a:off x="7205753" y="3318551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568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2AB7448-19B2-4B05-8AAC-0C9731BD0D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868432" y="243625"/>
            <a:ext cx="1833190" cy="124308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1157420-DF84-4C7F-964C-D26EEC034089}"/>
              </a:ext>
            </a:extLst>
          </p:cNvPr>
          <p:cNvSpPr txBox="1"/>
          <p:nvPr/>
        </p:nvSpPr>
        <p:spPr>
          <a:xfrm>
            <a:off x="5177505" y="286111"/>
            <a:ext cx="18333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>
                <a:latin typeface="Comic Sans MS" panose="030F0702030302020204" pitchFamily="66" charset="0"/>
              </a:rPr>
              <a:t>Jeu de la cible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C74804F-5C89-4680-BB33-2C1185799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7505" y="1763395"/>
            <a:ext cx="3732207" cy="3283997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A421073E-36C1-46CA-9334-D6FADEDE8B3B}"/>
              </a:ext>
            </a:extLst>
          </p:cNvPr>
          <p:cNvSpPr/>
          <p:nvPr/>
        </p:nvSpPr>
        <p:spPr>
          <a:xfrm>
            <a:off x="3263578" y="4156952"/>
            <a:ext cx="478841" cy="48275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664D3FF0-735D-4B62-B6AB-D5C064CBE07B}"/>
              </a:ext>
            </a:extLst>
          </p:cNvPr>
          <p:cNvSpPr/>
          <p:nvPr/>
        </p:nvSpPr>
        <p:spPr>
          <a:xfrm>
            <a:off x="3261821" y="3194019"/>
            <a:ext cx="478841" cy="4827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89F8D3D3-762E-4CA3-8BDD-AF99C24D163F}"/>
              </a:ext>
            </a:extLst>
          </p:cNvPr>
          <p:cNvSpPr/>
          <p:nvPr/>
        </p:nvSpPr>
        <p:spPr>
          <a:xfrm>
            <a:off x="3232236" y="2128911"/>
            <a:ext cx="478841" cy="4827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1002D50-9C58-475E-912F-7A85F150E7B4}"/>
              </a:ext>
            </a:extLst>
          </p:cNvPr>
          <p:cNvSpPr txBox="1"/>
          <p:nvPr/>
        </p:nvSpPr>
        <p:spPr>
          <a:xfrm>
            <a:off x="3292474" y="2128913"/>
            <a:ext cx="205168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Comic Sans MS" panose="030F0702030302020204" pitchFamily="66" charset="0"/>
              </a:rPr>
              <a:t>    </a:t>
            </a:r>
            <a:r>
              <a:rPr lang="fr-FR" sz="3200" dirty="0">
                <a:latin typeface="Comic Sans MS" panose="030F0702030302020204" pitchFamily="66" charset="0"/>
              </a:rPr>
              <a:t>= 100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CE23E81-93F7-45CA-B454-146302FFAA19}"/>
              </a:ext>
            </a:extLst>
          </p:cNvPr>
          <p:cNvSpPr txBox="1"/>
          <p:nvPr/>
        </p:nvSpPr>
        <p:spPr>
          <a:xfrm>
            <a:off x="3900364" y="5538126"/>
            <a:ext cx="5069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Comic Sans MS" panose="030F0702030302020204" pitchFamily="66" charset="0"/>
              </a:rPr>
              <a:t>Total des points</a:t>
            </a:r>
            <a:r>
              <a:rPr lang="fr-FR" dirty="0"/>
              <a:t>:</a:t>
            </a: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60C9F2C5-3864-4CBA-AFC6-80CEFF288626}"/>
              </a:ext>
            </a:extLst>
          </p:cNvPr>
          <p:cNvSpPr/>
          <p:nvPr/>
        </p:nvSpPr>
        <p:spPr>
          <a:xfrm>
            <a:off x="6563552" y="4092786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D1FF4DF1-05C3-4081-91FB-F845CDC09605}"/>
              </a:ext>
            </a:extLst>
          </p:cNvPr>
          <p:cNvSpPr/>
          <p:nvPr/>
        </p:nvSpPr>
        <p:spPr>
          <a:xfrm>
            <a:off x="6425462" y="2611664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D6F86369-9656-4B7C-9E00-15A9E0C9382D}"/>
              </a:ext>
            </a:extLst>
          </p:cNvPr>
          <p:cNvSpPr/>
          <p:nvPr/>
        </p:nvSpPr>
        <p:spPr>
          <a:xfrm>
            <a:off x="6789257" y="3354356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5E1CC859-52B7-41C7-A3DC-9D0BE682C6AD}"/>
              </a:ext>
            </a:extLst>
          </p:cNvPr>
          <p:cNvSpPr/>
          <p:nvPr/>
        </p:nvSpPr>
        <p:spPr>
          <a:xfrm>
            <a:off x="7849484" y="3435395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8B5A9DAB-6C79-4EDA-8186-7B199BE8C294}"/>
              </a:ext>
            </a:extLst>
          </p:cNvPr>
          <p:cNvSpPr/>
          <p:nvPr/>
        </p:nvSpPr>
        <p:spPr>
          <a:xfrm flipV="1">
            <a:off x="7417940" y="2082811"/>
            <a:ext cx="15653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CCD4E234-4BB8-4EB2-A34E-8DEC379E5CC4}"/>
              </a:ext>
            </a:extLst>
          </p:cNvPr>
          <p:cNvSpPr/>
          <p:nvPr/>
        </p:nvSpPr>
        <p:spPr>
          <a:xfrm>
            <a:off x="5678986" y="3535462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56664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2AB7448-19B2-4B05-8AAC-0C9731BD0D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868432" y="243625"/>
            <a:ext cx="1833190" cy="124308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1157420-DF84-4C7F-964C-D26EEC034089}"/>
              </a:ext>
            </a:extLst>
          </p:cNvPr>
          <p:cNvSpPr txBox="1"/>
          <p:nvPr/>
        </p:nvSpPr>
        <p:spPr>
          <a:xfrm>
            <a:off x="5177505" y="286111"/>
            <a:ext cx="18333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>
                <a:latin typeface="Comic Sans MS" panose="030F0702030302020204" pitchFamily="66" charset="0"/>
              </a:rPr>
              <a:t>Jeu de la cible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C74804F-5C89-4680-BB33-2C1185799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3095" y="1617223"/>
            <a:ext cx="3732207" cy="3283997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A421073E-36C1-46CA-9334-D6FADEDE8B3B}"/>
              </a:ext>
            </a:extLst>
          </p:cNvPr>
          <p:cNvSpPr/>
          <p:nvPr/>
        </p:nvSpPr>
        <p:spPr>
          <a:xfrm>
            <a:off x="3409168" y="4010780"/>
            <a:ext cx="478841" cy="48275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664D3FF0-735D-4B62-B6AB-D5C064CBE07B}"/>
              </a:ext>
            </a:extLst>
          </p:cNvPr>
          <p:cNvSpPr/>
          <p:nvPr/>
        </p:nvSpPr>
        <p:spPr>
          <a:xfrm>
            <a:off x="3407411" y="3047847"/>
            <a:ext cx="478841" cy="4827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89F8D3D3-762E-4CA3-8BDD-AF99C24D163F}"/>
              </a:ext>
            </a:extLst>
          </p:cNvPr>
          <p:cNvSpPr/>
          <p:nvPr/>
        </p:nvSpPr>
        <p:spPr>
          <a:xfrm>
            <a:off x="3377826" y="1982739"/>
            <a:ext cx="478841" cy="4827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1002D50-9C58-475E-912F-7A85F150E7B4}"/>
              </a:ext>
            </a:extLst>
          </p:cNvPr>
          <p:cNvSpPr txBox="1"/>
          <p:nvPr/>
        </p:nvSpPr>
        <p:spPr>
          <a:xfrm>
            <a:off x="3438064" y="1982741"/>
            <a:ext cx="205168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Comic Sans MS" panose="030F0702030302020204" pitchFamily="66" charset="0"/>
              </a:rPr>
              <a:t>    </a:t>
            </a:r>
            <a:r>
              <a:rPr lang="fr-FR" sz="3200" dirty="0">
                <a:latin typeface="Comic Sans MS" panose="030F0702030302020204" pitchFamily="66" charset="0"/>
              </a:rPr>
              <a:t>= 100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CE23E81-93F7-45CA-B454-146302FFAA19}"/>
              </a:ext>
            </a:extLst>
          </p:cNvPr>
          <p:cNvSpPr txBox="1"/>
          <p:nvPr/>
        </p:nvSpPr>
        <p:spPr>
          <a:xfrm>
            <a:off x="4045954" y="5391954"/>
            <a:ext cx="5069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Comic Sans MS" panose="030F0702030302020204" pitchFamily="66" charset="0"/>
              </a:rPr>
              <a:t>Total des points</a:t>
            </a:r>
            <a:r>
              <a:rPr lang="fr-FR" dirty="0"/>
              <a:t>:</a:t>
            </a: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2AE0FAD7-D5E4-45A6-A096-58EE412FC540}"/>
              </a:ext>
            </a:extLst>
          </p:cNvPr>
          <p:cNvSpPr/>
          <p:nvPr/>
        </p:nvSpPr>
        <p:spPr>
          <a:xfrm>
            <a:off x="6263808" y="3049609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180FD7F2-3B71-4695-BDB6-6C04989952DC}"/>
              </a:ext>
            </a:extLst>
          </p:cNvPr>
          <p:cNvSpPr/>
          <p:nvPr/>
        </p:nvSpPr>
        <p:spPr>
          <a:xfrm>
            <a:off x="6130944" y="4043369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F7AB3101-7A06-46D9-B2C4-545463CB96DA}"/>
              </a:ext>
            </a:extLst>
          </p:cNvPr>
          <p:cNvSpPr/>
          <p:nvPr/>
        </p:nvSpPr>
        <p:spPr>
          <a:xfrm>
            <a:off x="6834514" y="1936640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52794ADA-EF5E-4AB3-9E0A-92D9A53396CA}"/>
              </a:ext>
            </a:extLst>
          </p:cNvPr>
          <p:cNvSpPr/>
          <p:nvPr/>
        </p:nvSpPr>
        <p:spPr>
          <a:xfrm>
            <a:off x="7227765" y="3172379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0BC13163-828E-4D66-9B4F-6C58BA7D9C93}"/>
              </a:ext>
            </a:extLst>
          </p:cNvPr>
          <p:cNvSpPr/>
          <p:nvPr/>
        </p:nvSpPr>
        <p:spPr>
          <a:xfrm>
            <a:off x="7682064" y="2081261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2E428CBD-9F3C-4881-8530-D2B9DB6FA437}"/>
              </a:ext>
            </a:extLst>
          </p:cNvPr>
          <p:cNvSpPr/>
          <p:nvPr/>
        </p:nvSpPr>
        <p:spPr>
          <a:xfrm>
            <a:off x="6786745" y="2996471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216FAD5C-9CA5-423D-9825-DA7A75FC3A2C}"/>
              </a:ext>
            </a:extLst>
          </p:cNvPr>
          <p:cNvSpPr/>
          <p:nvPr/>
        </p:nvSpPr>
        <p:spPr>
          <a:xfrm>
            <a:off x="7120153" y="4010780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68267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2AB7448-19B2-4B05-8AAC-0C9731BD0D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868432" y="243625"/>
            <a:ext cx="1833190" cy="124308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1157420-DF84-4C7F-964C-D26EEC034089}"/>
              </a:ext>
            </a:extLst>
          </p:cNvPr>
          <p:cNvSpPr txBox="1"/>
          <p:nvPr/>
        </p:nvSpPr>
        <p:spPr>
          <a:xfrm>
            <a:off x="5177505" y="286111"/>
            <a:ext cx="18333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>
                <a:latin typeface="Comic Sans MS" panose="030F0702030302020204" pitchFamily="66" charset="0"/>
              </a:rPr>
              <a:t>Jeu de la cible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C74804F-5C89-4680-BB33-2C1185799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659" y="1644932"/>
            <a:ext cx="3732207" cy="3283997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A421073E-36C1-46CA-9334-D6FADEDE8B3B}"/>
              </a:ext>
            </a:extLst>
          </p:cNvPr>
          <p:cNvSpPr/>
          <p:nvPr/>
        </p:nvSpPr>
        <p:spPr>
          <a:xfrm>
            <a:off x="3450732" y="4038489"/>
            <a:ext cx="478841" cy="48275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664D3FF0-735D-4B62-B6AB-D5C064CBE07B}"/>
              </a:ext>
            </a:extLst>
          </p:cNvPr>
          <p:cNvSpPr/>
          <p:nvPr/>
        </p:nvSpPr>
        <p:spPr>
          <a:xfrm>
            <a:off x="3448975" y="3075556"/>
            <a:ext cx="478841" cy="4827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89F8D3D3-762E-4CA3-8BDD-AF99C24D163F}"/>
              </a:ext>
            </a:extLst>
          </p:cNvPr>
          <p:cNvSpPr/>
          <p:nvPr/>
        </p:nvSpPr>
        <p:spPr>
          <a:xfrm>
            <a:off x="3419390" y="2010448"/>
            <a:ext cx="478841" cy="4827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1002D50-9C58-475E-912F-7A85F150E7B4}"/>
              </a:ext>
            </a:extLst>
          </p:cNvPr>
          <p:cNvSpPr txBox="1"/>
          <p:nvPr/>
        </p:nvSpPr>
        <p:spPr>
          <a:xfrm>
            <a:off x="3479628" y="2010450"/>
            <a:ext cx="205168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Comic Sans MS" panose="030F0702030302020204" pitchFamily="66" charset="0"/>
              </a:rPr>
              <a:t>    </a:t>
            </a:r>
            <a:r>
              <a:rPr lang="fr-FR" sz="3200" dirty="0">
                <a:latin typeface="Comic Sans MS" panose="030F0702030302020204" pitchFamily="66" charset="0"/>
              </a:rPr>
              <a:t>= 100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10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    = 1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CE23E81-93F7-45CA-B454-146302FFAA19}"/>
              </a:ext>
            </a:extLst>
          </p:cNvPr>
          <p:cNvSpPr txBox="1"/>
          <p:nvPr/>
        </p:nvSpPr>
        <p:spPr>
          <a:xfrm>
            <a:off x="4087518" y="5419663"/>
            <a:ext cx="5069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Comic Sans MS" panose="030F0702030302020204" pitchFamily="66" charset="0"/>
              </a:rPr>
              <a:t>Total des points</a:t>
            </a:r>
            <a:r>
              <a:rPr lang="fr-FR" dirty="0"/>
              <a:t>:</a:t>
            </a: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889A68C0-D9DB-4A88-9377-3439BEDD5BC8}"/>
              </a:ext>
            </a:extLst>
          </p:cNvPr>
          <p:cNvSpPr/>
          <p:nvPr/>
        </p:nvSpPr>
        <p:spPr>
          <a:xfrm>
            <a:off x="6283353" y="2061104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64A65C1C-9012-4CF2-A31E-4181691C32DE}"/>
              </a:ext>
            </a:extLst>
          </p:cNvPr>
          <p:cNvSpPr/>
          <p:nvPr/>
        </p:nvSpPr>
        <p:spPr>
          <a:xfrm>
            <a:off x="5885366" y="3700248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494264AE-1F17-4675-9EFE-C5E2CCCA8123}"/>
              </a:ext>
            </a:extLst>
          </p:cNvPr>
          <p:cNvSpPr/>
          <p:nvPr/>
        </p:nvSpPr>
        <p:spPr>
          <a:xfrm>
            <a:off x="6852394" y="3075555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96E03252-BC32-41EE-8DB6-C9A228F701BD}"/>
              </a:ext>
            </a:extLst>
          </p:cNvPr>
          <p:cNvSpPr/>
          <p:nvPr/>
        </p:nvSpPr>
        <p:spPr>
          <a:xfrm>
            <a:off x="6796658" y="3929931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275A6835-B104-423D-9A2B-D657F8C94EE3}"/>
              </a:ext>
            </a:extLst>
          </p:cNvPr>
          <p:cNvSpPr/>
          <p:nvPr/>
        </p:nvSpPr>
        <p:spPr>
          <a:xfrm>
            <a:off x="6239958" y="3075554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D08F877E-1245-4082-8ED0-1B0D167CCF23}"/>
              </a:ext>
            </a:extLst>
          </p:cNvPr>
          <p:cNvSpPr/>
          <p:nvPr/>
        </p:nvSpPr>
        <p:spPr>
          <a:xfrm>
            <a:off x="7161717" y="3456972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0703615F-5795-4E86-838D-1316A05E933D}"/>
              </a:ext>
            </a:extLst>
          </p:cNvPr>
          <p:cNvSpPr/>
          <p:nvPr/>
        </p:nvSpPr>
        <p:spPr>
          <a:xfrm>
            <a:off x="7961513" y="3485998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30C532E9-8A1E-43B6-A79D-E0C5E92195CB}"/>
              </a:ext>
            </a:extLst>
          </p:cNvPr>
          <p:cNvSpPr/>
          <p:nvPr/>
        </p:nvSpPr>
        <p:spPr>
          <a:xfrm>
            <a:off x="7792673" y="4408077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512529B0-191B-465C-AF77-9C769F112726}"/>
              </a:ext>
            </a:extLst>
          </p:cNvPr>
          <p:cNvSpPr/>
          <p:nvPr/>
        </p:nvSpPr>
        <p:spPr>
          <a:xfrm>
            <a:off x="7347299" y="4024866"/>
            <a:ext cx="138090" cy="1446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4420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CA4069-319D-4438-BE9A-FC8760414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570" y="789568"/>
            <a:ext cx="8217981" cy="595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9807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0E9B17A-1003-4557-9360-7F6F838B299B}"/>
              </a:ext>
            </a:extLst>
          </p:cNvPr>
          <p:cNvSpPr txBox="1"/>
          <p:nvPr/>
        </p:nvSpPr>
        <p:spPr>
          <a:xfrm>
            <a:off x="7627499" y="881697"/>
            <a:ext cx="4511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fichier pyramide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47CC077-804E-45B6-8776-C14FCB4F3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8260" y="1624505"/>
            <a:ext cx="3493741" cy="46918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165A43-0915-44CD-94C6-CA12760F2233}"/>
              </a:ext>
            </a:extLst>
          </p:cNvPr>
          <p:cNvSpPr/>
          <p:nvPr/>
        </p:nvSpPr>
        <p:spPr>
          <a:xfrm>
            <a:off x="-539410" y="204303"/>
            <a:ext cx="5402355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5ABECB3-02CC-4486-B287-61376C670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721" y="794914"/>
            <a:ext cx="4183922" cy="5963238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AA5AD21C-4D9E-418E-8397-E7A15C2D78F5}"/>
              </a:ext>
            </a:extLst>
          </p:cNvPr>
          <p:cNvSpPr/>
          <p:nvPr/>
        </p:nvSpPr>
        <p:spPr>
          <a:xfrm>
            <a:off x="5565765" y="381000"/>
            <a:ext cx="951186" cy="98271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p12</a:t>
            </a:r>
          </a:p>
        </p:txBody>
      </p:sp>
    </p:spTree>
    <p:extLst>
      <p:ext uri="{BB962C8B-B14F-4D97-AF65-F5344CB8AC3E}">
        <p14:creationId xmlns:p14="http://schemas.microsoft.com/office/powerpoint/2010/main" val="5673097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13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7</a:t>
            </a:r>
          </a:p>
        </p:txBody>
      </p:sp>
    </p:spTree>
    <p:extLst>
      <p:ext uri="{BB962C8B-B14F-4D97-AF65-F5344CB8AC3E}">
        <p14:creationId xmlns:p14="http://schemas.microsoft.com/office/powerpoint/2010/main" val="20540313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5D7A004-2FB9-4420-BEBF-787918C02066}"/>
              </a:ext>
            </a:extLst>
          </p:cNvPr>
          <p:cNvSpPr txBox="1"/>
          <p:nvPr/>
        </p:nvSpPr>
        <p:spPr>
          <a:xfrm>
            <a:off x="3288143" y="915393"/>
            <a:ext cx="5108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Ecris en lettres: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15C8A53-D08D-4E00-B34F-F7F900762D47}"/>
              </a:ext>
            </a:extLst>
          </p:cNvPr>
          <p:cNvSpPr txBox="1"/>
          <p:nvPr/>
        </p:nvSpPr>
        <p:spPr>
          <a:xfrm>
            <a:off x="2329539" y="1721907"/>
            <a:ext cx="649389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490: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dirty="0">
              <a:solidFill>
                <a:srgbClr val="70AD47"/>
              </a:solidFill>
              <a:latin typeface="Comic Sans MS" panose="030F0702030302020204" pitchFamily="66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540: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610 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</a:rPr>
              <a:t>720 :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2494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Trouver 17 avec: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E338711-043D-4D41-AFE6-361077C1F47B}"/>
              </a:ext>
            </a:extLst>
          </p:cNvPr>
          <p:cNvSpPr txBox="1"/>
          <p:nvPr/>
        </p:nvSpPr>
        <p:spPr>
          <a:xfrm>
            <a:off x="4601349" y="882953"/>
            <a:ext cx="46525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800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fr-FR" sz="2800" dirty="0">
                <a:solidFill>
                  <a:srgbClr val="00B050"/>
                </a:solidFill>
                <a:latin typeface="Comic Sans MS" panose="030F0702030302020204" pitchFamily="66" charset="0"/>
              </a:rPr>
              <a:t>Calcule en ligne:</a:t>
            </a:r>
          </a:p>
          <a:p>
            <a:endParaRPr lang="fr-FR" sz="28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39FE15F-21B0-438E-AC9C-8FD75AE0F6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946886"/>
              </p:ext>
            </p:extLst>
          </p:nvPr>
        </p:nvGraphicFramePr>
        <p:xfrm>
          <a:off x="5139154" y="2267948"/>
          <a:ext cx="1996812" cy="29761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6812">
                  <a:extLst>
                    <a:ext uri="{9D8B030D-6E8A-4147-A177-3AD203B41FA5}">
                      <a16:colId xmlns:a16="http://schemas.microsoft.com/office/drawing/2014/main" val="17111258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</a:rPr>
                        <a:t>Calcule en ligne :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chemeClr val="tx1"/>
                          </a:solidFill>
                          <a:effectLst/>
                        </a:rPr>
                        <a:t>72 + 7 =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chemeClr val="tx1"/>
                          </a:solidFill>
                          <a:effectLst/>
                        </a:rPr>
                        <a:t>25 + 9 = 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chemeClr val="tx1"/>
                          </a:solidFill>
                          <a:effectLst/>
                        </a:rPr>
                        <a:t>43 + 6 =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chemeClr val="tx1"/>
                          </a:solidFill>
                          <a:effectLst/>
                        </a:rPr>
                        <a:t>64 + 5 =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chemeClr val="tx1"/>
                          </a:solidFill>
                          <a:effectLst/>
                        </a:rPr>
                        <a:t>37 + 8 = 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275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305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6506903" y="2419907"/>
            <a:ext cx="532890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158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329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232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391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480922" y="492083"/>
            <a:ext cx="1833190" cy="124308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38F2F03-E0DF-489A-BAAA-5E450A20F4FB}"/>
              </a:ext>
            </a:extLst>
          </p:cNvPr>
          <p:cNvSpPr txBox="1"/>
          <p:nvPr/>
        </p:nvSpPr>
        <p:spPr>
          <a:xfrm>
            <a:off x="338501" y="1847961"/>
            <a:ext cx="108544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Comic Sans MS" panose="030F0702030302020204" pitchFamily="66" charset="0"/>
              </a:rPr>
              <a:t>Ecrire les nombres dictés sous cette forme:</a:t>
            </a:r>
          </a:p>
          <a:p>
            <a:endParaRPr lang="fr-FR" sz="28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267 : 2C 6D 7U</a:t>
            </a:r>
          </a:p>
          <a:p>
            <a:endParaRPr lang="fr-FR" sz="28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3B138D22-C5C0-4C1B-A60D-D7E4103248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131218"/>
              </p:ext>
            </p:extLst>
          </p:nvPr>
        </p:nvGraphicFramePr>
        <p:xfrm>
          <a:off x="356191" y="2661626"/>
          <a:ext cx="3583464" cy="378825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94488">
                  <a:extLst>
                    <a:ext uri="{9D8B030D-6E8A-4147-A177-3AD203B41FA5}">
                      <a16:colId xmlns:a16="http://schemas.microsoft.com/office/drawing/2014/main" val="4062201828"/>
                    </a:ext>
                  </a:extLst>
                </a:gridCol>
                <a:gridCol w="1194488">
                  <a:extLst>
                    <a:ext uri="{9D8B030D-6E8A-4147-A177-3AD203B41FA5}">
                      <a16:colId xmlns:a16="http://schemas.microsoft.com/office/drawing/2014/main" val="2806096470"/>
                    </a:ext>
                  </a:extLst>
                </a:gridCol>
                <a:gridCol w="1194488">
                  <a:extLst>
                    <a:ext uri="{9D8B030D-6E8A-4147-A177-3AD203B41FA5}">
                      <a16:colId xmlns:a16="http://schemas.microsoft.com/office/drawing/2014/main" val="2513487584"/>
                    </a:ext>
                  </a:extLst>
                </a:gridCol>
              </a:tblGrid>
              <a:tr h="538774"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C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D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U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785797"/>
                  </a:ext>
                </a:extLst>
              </a:tr>
              <a:tr h="320913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2443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270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3C0B3BE-1042-482C-8AEB-AAD1B9583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22" y="989983"/>
            <a:ext cx="6652747" cy="446488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93780F6-1495-42F8-BCA2-7C5BF155C7D7}"/>
              </a:ext>
            </a:extLst>
          </p:cNvPr>
          <p:cNvSpPr/>
          <p:nvPr/>
        </p:nvSpPr>
        <p:spPr>
          <a:xfrm>
            <a:off x="-753548" y="60060"/>
            <a:ext cx="5927870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Apprentis</a:t>
            </a: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CE797DE1-CD4C-4233-85ED-134120B578FD}"/>
              </a:ext>
            </a:extLst>
          </p:cNvPr>
          <p:cNvSpPr/>
          <p:nvPr/>
        </p:nvSpPr>
        <p:spPr>
          <a:xfrm>
            <a:off x="6149435" y="328968"/>
            <a:ext cx="951186" cy="98271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AE04CC-A037-48AF-B3CD-B77782A9D7D1}"/>
              </a:ext>
            </a:extLst>
          </p:cNvPr>
          <p:cNvSpPr txBox="1"/>
          <p:nvPr/>
        </p:nvSpPr>
        <p:spPr>
          <a:xfrm>
            <a:off x="6030897" y="2078356"/>
            <a:ext cx="6901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Fichier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5A290E7-B373-4EEB-B808-57E1F3C41A38}"/>
              </a:ext>
            </a:extLst>
          </p:cNvPr>
          <p:cNvSpPr txBox="1"/>
          <p:nvPr/>
        </p:nvSpPr>
        <p:spPr>
          <a:xfrm>
            <a:off x="6274640" y="3078810"/>
            <a:ext cx="69018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latin typeface="Sketch Nice" panose="02000500000000000000" pitchFamily="2" charset="0"/>
              </a:rPr>
              <a:t>Sudoku</a:t>
            </a:r>
          </a:p>
        </p:txBody>
      </p:sp>
    </p:spTree>
    <p:extLst>
      <p:ext uri="{BB962C8B-B14F-4D97-AF65-F5344CB8AC3E}">
        <p14:creationId xmlns:p14="http://schemas.microsoft.com/office/powerpoint/2010/main" val="8921982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E7649C-978A-470B-B755-F439830FAB72}"/>
              </a:ext>
            </a:extLst>
          </p:cNvPr>
          <p:cNvSpPr/>
          <p:nvPr/>
        </p:nvSpPr>
        <p:spPr>
          <a:xfrm>
            <a:off x="1191491" y="197346"/>
            <a:ext cx="9144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13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8</a:t>
            </a:r>
          </a:p>
        </p:txBody>
      </p:sp>
    </p:spTree>
    <p:extLst>
      <p:ext uri="{BB962C8B-B14F-4D97-AF65-F5344CB8AC3E}">
        <p14:creationId xmlns:p14="http://schemas.microsoft.com/office/powerpoint/2010/main" val="26983711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1E1F375-D294-4EA9-8240-302AD3C44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553" y="652494"/>
            <a:ext cx="4012772" cy="5922818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F8D16422-C0A8-4309-BD39-C09A5DC40E89}"/>
              </a:ext>
            </a:extLst>
          </p:cNvPr>
          <p:cNvSpPr/>
          <p:nvPr/>
        </p:nvSpPr>
        <p:spPr>
          <a:xfrm>
            <a:off x="8987228" y="507643"/>
            <a:ext cx="951186" cy="98271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p14</a:t>
            </a:r>
          </a:p>
        </p:txBody>
      </p:sp>
    </p:spTree>
    <p:extLst>
      <p:ext uri="{BB962C8B-B14F-4D97-AF65-F5344CB8AC3E}">
        <p14:creationId xmlns:p14="http://schemas.microsoft.com/office/powerpoint/2010/main" val="254861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0B5FAF8-1795-4B2F-ACC6-4CB7E61DA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339" y="700117"/>
            <a:ext cx="4502578" cy="580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2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34653" y="947987"/>
            <a:ext cx="1185734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Trace sur ta feuille 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80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un segment de 6 cm,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80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un segment de 9 cm,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80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un triangle avec un côté qui fait 8 cm</a:t>
            </a:r>
          </a:p>
        </p:txBody>
      </p:sp>
    </p:spTree>
    <p:extLst>
      <p:ext uri="{BB962C8B-B14F-4D97-AF65-F5344CB8AC3E}">
        <p14:creationId xmlns:p14="http://schemas.microsoft.com/office/powerpoint/2010/main" val="30447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05943" y="85694"/>
            <a:ext cx="5446467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0E9B17A-1003-4557-9360-7F6F838B299B}"/>
              </a:ext>
            </a:extLst>
          </p:cNvPr>
          <p:cNvSpPr txBox="1"/>
          <p:nvPr/>
        </p:nvSpPr>
        <p:spPr>
          <a:xfrm>
            <a:off x="1312359" y="1905223"/>
            <a:ext cx="97743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</a:rPr>
              <a:t>Qu’est ce que la symétrie?</a:t>
            </a:r>
          </a:p>
          <a:p>
            <a:pPr algn="ctr"/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</a:rPr>
              <a:t>Trouvons l’axe de symétrie sur chaque image</a:t>
            </a:r>
          </a:p>
        </p:txBody>
      </p:sp>
    </p:spTree>
    <p:extLst>
      <p:ext uri="{BB962C8B-B14F-4D97-AF65-F5344CB8AC3E}">
        <p14:creationId xmlns:p14="http://schemas.microsoft.com/office/powerpoint/2010/main" val="4440470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13855" y="22197"/>
            <a:ext cx="5074270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684213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E47E5C2-C937-4716-A2B6-E4C01FE0F1A0}"/>
              </a:ext>
            </a:extLst>
          </p:cNvPr>
          <p:cNvSpPr txBox="1"/>
          <p:nvPr/>
        </p:nvSpPr>
        <p:spPr>
          <a:xfrm>
            <a:off x="3979333" y="1034794"/>
            <a:ext cx="3921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00B0F0"/>
                </a:solidFill>
                <a:latin typeface="Comic Sans MS" panose="030F0702030302020204" pitchFamily="66" charset="0"/>
              </a:rPr>
              <a:t>La symétrie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7A8B891-F3A7-4887-BDFC-C3535883C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019" y="2016757"/>
            <a:ext cx="8407892" cy="494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6547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E47E5C2-C937-4716-A2B6-E4C01FE0F1A0}"/>
              </a:ext>
            </a:extLst>
          </p:cNvPr>
          <p:cNvSpPr txBox="1"/>
          <p:nvPr/>
        </p:nvSpPr>
        <p:spPr>
          <a:xfrm>
            <a:off x="3979333" y="1034794"/>
            <a:ext cx="3921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00B0F0"/>
                </a:solidFill>
                <a:latin typeface="Comic Sans MS" panose="030F0702030302020204" pitchFamily="66" charset="0"/>
              </a:rPr>
              <a:t>La symétrie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6997F7-BB52-4CEE-94FF-99B1C46B2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090" y="1821089"/>
            <a:ext cx="6355820" cy="494424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B32EA43-7F5D-4D21-9803-F5DC59BCD2C0}"/>
              </a:ext>
            </a:extLst>
          </p:cNvPr>
          <p:cNvSpPr/>
          <p:nvPr/>
        </p:nvSpPr>
        <p:spPr>
          <a:xfrm>
            <a:off x="0" y="85694"/>
            <a:ext cx="5240524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3995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E47E5C2-C937-4716-A2B6-E4C01FE0F1A0}"/>
              </a:ext>
            </a:extLst>
          </p:cNvPr>
          <p:cNvSpPr txBox="1"/>
          <p:nvPr/>
        </p:nvSpPr>
        <p:spPr>
          <a:xfrm>
            <a:off x="3979333" y="1034794"/>
            <a:ext cx="3921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00B0F0"/>
                </a:solidFill>
                <a:latin typeface="Comic Sans MS" panose="030F0702030302020204" pitchFamily="66" charset="0"/>
              </a:rPr>
              <a:t>La symétrie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C771E8-BED7-4699-AB24-285D60425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5879" y="1922381"/>
            <a:ext cx="7860242" cy="47065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25D0238-3264-4E73-B482-F7183AD25106}"/>
              </a:ext>
            </a:extLst>
          </p:cNvPr>
          <p:cNvSpPr/>
          <p:nvPr/>
        </p:nvSpPr>
        <p:spPr>
          <a:xfrm>
            <a:off x="152400" y="85694"/>
            <a:ext cx="5088124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960438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9525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152400" y="0"/>
            <a:ext cx="499114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503238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DAAE743-16EF-4F5B-9ADE-A9B6964B4B65}"/>
              </a:ext>
            </a:extLst>
          </p:cNvPr>
          <p:cNvSpPr txBox="1"/>
          <p:nvPr/>
        </p:nvSpPr>
        <p:spPr>
          <a:xfrm>
            <a:off x="803564" y="870950"/>
            <a:ext cx="112806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</a:rPr>
              <a:t>Fiche exercice: découpe chaque case, </a:t>
            </a: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</a:rPr>
              <a:t>trace l’axe de symétrie puis fais le pliage pour vérifier.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5694AF8-28F4-40F7-9963-499C99B39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005" y="1948168"/>
            <a:ext cx="3195989" cy="4728524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5C861FCE-EFBC-4DB1-B4EE-91A9806FC042}"/>
              </a:ext>
            </a:extLst>
          </p:cNvPr>
          <p:cNvSpPr/>
          <p:nvPr/>
        </p:nvSpPr>
        <p:spPr>
          <a:xfrm>
            <a:off x="8937931" y="2137220"/>
            <a:ext cx="951186" cy="98271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p15</a:t>
            </a:r>
          </a:p>
        </p:txBody>
      </p:sp>
    </p:spTree>
    <p:extLst>
      <p:ext uri="{BB962C8B-B14F-4D97-AF65-F5344CB8AC3E}">
        <p14:creationId xmlns:p14="http://schemas.microsoft.com/office/powerpoint/2010/main" val="30530211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674</Words>
  <Application>Microsoft Office PowerPoint</Application>
  <PresentationFormat>Grand écran</PresentationFormat>
  <Paragraphs>274</Paragraphs>
  <Slides>54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54</vt:i4>
      </vt:variant>
    </vt:vector>
  </HeadingPairs>
  <TitlesOfParts>
    <vt:vector size="61" baseType="lpstr">
      <vt:lpstr>Arial</vt:lpstr>
      <vt:lpstr>Calibri</vt:lpstr>
      <vt:lpstr>Calibri Light</vt:lpstr>
      <vt:lpstr>Comic Sans MS</vt:lpstr>
      <vt:lpstr>Lobster Two</vt:lpstr>
      <vt:lpstr>Sketch Nice</vt:lpstr>
      <vt:lpstr>Thème Office</vt:lpstr>
      <vt:lpstr>Module 13  séance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13  séance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13  séance 3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13  séance 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13  séance 6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13  séance 7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 Gilbaut</dc:creator>
  <cp:lastModifiedBy>Solène Ezingeard</cp:lastModifiedBy>
  <cp:revision>279</cp:revision>
  <dcterms:created xsi:type="dcterms:W3CDTF">2018-07-28T07:30:27Z</dcterms:created>
  <dcterms:modified xsi:type="dcterms:W3CDTF">2022-01-24T14:06:57Z</dcterms:modified>
</cp:coreProperties>
</file>