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5" r:id="rId2"/>
    <p:sldId id="513" r:id="rId3"/>
    <p:sldId id="950" r:id="rId4"/>
    <p:sldId id="914" r:id="rId5"/>
    <p:sldId id="916" r:id="rId6"/>
    <p:sldId id="926" r:id="rId7"/>
    <p:sldId id="924" r:id="rId8"/>
    <p:sldId id="952" r:id="rId9"/>
    <p:sldId id="276" r:id="rId10"/>
    <p:sldId id="928" r:id="rId11"/>
    <p:sldId id="927" r:id="rId12"/>
    <p:sldId id="864" r:id="rId13"/>
    <p:sldId id="873" r:id="rId14"/>
    <p:sldId id="284" r:id="rId15"/>
    <p:sldId id="717" r:id="rId16"/>
    <p:sldId id="932" r:id="rId17"/>
    <p:sldId id="933" r:id="rId18"/>
    <p:sldId id="934" r:id="rId19"/>
    <p:sldId id="287" r:id="rId20"/>
    <p:sldId id="936" r:id="rId21"/>
    <p:sldId id="889" r:id="rId22"/>
    <p:sldId id="953" r:id="rId23"/>
    <p:sldId id="940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8000"/>
    <a:srgbClr val="FF6600"/>
    <a:srgbClr val="3333FF"/>
    <a:srgbClr val="FF0066"/>
    <a:srgbClr val="CC66FF"/>
    <a:srgbClr val="9933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7" autoAdjust="0"/>
    <p:restoredTop sz="95407" autoAdjust="0"/>
  </p:normalViewPr>
  <p:slideViewPr>
    <p:cSldViewPr snapToGrid="0">
      <p:cViewPr>
        <p:scale>
          <a:sx n="97" d="100"/>
          <a:sy n="97" d="100"/>
        </p:scale>
        <p:origin x="54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21/02/2022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16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714429" y="627313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Observe</a:t>
            </a: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attentivement cette forme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82D7BF-E8D4-4E53-B307-3C3ED4ACE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637" y="1919317"/>
            <a:ext cx="3514725" cy="48768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29726EE-3A15-4905-A72F-65B5CF56317B}"/>
              </a:ext>
            </a:extLst>
          </p:cNvPr>
          <p:cNvSpPr txBox="1"/>
          <p:nvPr/>
        </p:nvSpPr>
        <p:spPr>
          <a:xfrm>
            <a:off x="1377173" y="1144012"/>
            <a:ext cx="96415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Essaye de la reproduire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sur ton ardoise à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main</a:t>
            </a:r>
            <a:r>
              <a:rPr kumimoji="0" lang="fr-FR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levée</a:t>
            </a:r>
            <a:r>
              <a:rPr kumimoji="0" lang="fr-FR" sz="32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16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714429" y="627313"/>
            <a:ext cx="964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Observe</a:t>
            </a:r>
            <a:r>
              <a:rPr lang="fr-FR" sz="32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attentivement cette forme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29726EE-3A15-4905-A72F-65B5CF56317B}"/>
              </a:ext>
            </a:extLst>
          </p:cNvPr>
          <p:cNvSpPr txBox="1"/>
          <p:nvPr/>
        </p:nvSpPr>
        <p:spPr>
          <a:xfrm>
            <a:off x="1377173" y="1144012"/>
            <a:ext cx="96415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Essaye de la reproduire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atin typeface="Comic Sans MS" panose="030F0702030302020204" pitchFamily="66" charset="0"/>
                <a:cs typeface="Arial" panose="020B0604020202020204" pitchFamily="34" charset="0"/>
              </a:rPr>
              <a:t>sur ton ardoise à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main</a:t>
            </a:r>
            <a:r>
              <a:rPr kumimoji="0" lang="fr-FR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levée</a:t>
            </a:r>
            <a:r>
              <a:rPr kumimoji="0" lang="fr-FR" sz="32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E4FB71C-0490-48A3-B6D1-62F864803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079" y="2089355"/>
            <a:ext cx="4641942" cy="476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24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8DE8F16-2E17-433F-A83F-98160E998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892" y="865915"/>
            <a:ext cx="7606044" cy="5618236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7DE7772A-875B-4FD7-A621-1FDCA8EA9F8B}"/>
              </a:ext>
            </a:extLst>
          </p:cNvPr>
          <p:cNvSpPr/>
          <p:nvPr/>
        </p:nvSpPr>
        <p:spPr>
          <a:xfrm>
            <a:off x="10564761" y="668593"/>
            <a:ext cx="791947" cy="7964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8</a:t>
            </a:r>
          </a:p>
        </p:txBody>
      </p:sp>
    </p:spTree>
    <p:extLst>
      <p:ext uri="{BB962C8B-B14F-4D97-AF65-F5344CB8AC3E}">
        <p14:creationId xmlns:p14="http://schemas.microsoft.com/office/powerpoint/2010/main" val="2458731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D7A004-2FB9-4420-BEBF-787918C02066}"/>
              </a:ext>
            </a:extLst>
          </p:cNvPr>
          <p:cNvSpPr txBox="1"/>
          <p:nvPr/>
        </p:nvSpPr>
        <p:spPr>
          <a:xfrm>
            <a:off x="3090362" y="1055509"/>
            <a:ext cx="6313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Qu’est-ce qu’un solide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7BC779-BC84-4870-B7B1-4B3A3BEDE1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103" y="2629297"/>
            <a:ext cx="29718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587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CA333B-6A8F-48CE-A077-7B886CC5F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31" y="2467752"/>
            <a:ext cx="7593700" cy="335133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01150E1-9D68-4A83-8DF3-FDE3DAADB36D}"/>
              </a:ext>
            </a:extLst>
          </p:cNvPr>
          <p:cNvSpPr txBox="1"/>
          <p:nvPr/>
        </p:nvSpPr>
        <p:spPr>
          <a:xfrm>
            <a:off x="2273977" y="1569655"/>
            <a:ext cx="7878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Mémo à manipuler</a:t>
            </a:r>
            <a:endParaRPr kumimoji="0" lang="fr-FR" sz="7200" b="1" i="0" u="sng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18832F3-262D-42F4-81B8-CD6235BAA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848" y="498108"/>
            <a:ext cx="1374303" cy="90921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73E0B4D-3FA5-4F7D-9675-51F5B7073629}"/>
              </a:ext>
            </a:extLst>
          </p:cNvPr>
          <p:cNvSpPr/>
          <p:nvPr/>
        </p:nvSpPr>
        <p:spPr>
          <a:xfrm>
            <a:off x="8206154" y="2823386"/>
            <a:ext cx="351692" cy="4331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EDC608-6728-48B2-8EEA-7518DDD6990E}"/>
              </a:ext>
            </a:extLst>
          </p:cNvPr>
          <p:cNvSpPr/>
          <p:nvPr/>
        </p:nvSpPr>
        <p:spPr>
          <a:xfrm>
            <a:off x="8206154" y="3531272"/>
            <a:ext cx="351692" cy="4331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2E0D34-8EFF-43CF-B22C-1A2AA4747BAF}"/>
              </a:ext>
            </a:extLst>
          </p:cNvPr>
          <p:cNvSpPr/>
          <p:nvPr/>
        </p:nvSpPr>
        <p:spPr>
          <a:xfrm>
            <a:off x="8206154" y="4235629"/>
            <a:ext cx="351692" cy="4331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D46EB4-6DFE-440E-A774-4F447596C46A}"/>
              </a:ext>
            </a:extLst>
          </p:cNvPr>
          <p:cNvSpPr/>
          <p:nvPr/>
        </p:nvSpPr>
        <p:spPr>
          <a:xfrm>
            <a:off x="8657323" y="2823385"/>
            <a:ext cx="1440000" cy="4331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arête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6FCD56-AA57-4601-9456-FBB6EE6CFD42}"/>
              </a:ext>
            </a:extLst>
          </p:cNvPr>
          <p:cNvSpPr/>
          <p:nvPr/>
        </p:nvSpPr>
        <p:spPr>
          <a:xfrm>
            <a:off x="8657323" y="3531272"/>
            <a:ext cx="1440000" cy="4331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sommet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32B5EA-CB0D-4738-BC23-BB1C7A05CE8C}"/>
              </a:ext>
            </a:extLst>
          </p:cNvPr>
          <p:cNvSpPr/>
          <p:nvPr/>
        </p:nvSpPr>
        <p:spPr>
          <a:xfrm>
            <a:off x="8657323" y="4235629"/>
            <a:ext cx="1440000" cy="4331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face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380A8B-89AC-48AB-84C2-181A57F6813A}"/>
              </a:ext>
            </a:extLst>
          </p:cNvPr>
          <p:cNvSpPr/>
          <p:nvPr/>
        </p:nvSpPr>
        <p:spPr>
          <a:xfrm>
            <a:off x="8557846" y="2686041"/>
            <a:ext cx="1594713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204664-BCB5-49F3-905B-4D330A88DDBD}"/>
              </a:ext>
            </a:extLst>
          </p:cNvPr>
          <p:cNvSpPr/>
          <p:nvPr/>
        </p:nvSpPr>
        <p:spPr>
          <a:xfrm>
            <a:off x="8557845" y="3421830"/>
            <a:ext cx="1594713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D96FCC-6B03-4F2C-86B9-BAAD73D449FE}"/>
              </a:ext>
            </a:extLst>
          </p:cNvPr>
          <p:cNvSpPr/>
          <p:nvPr/>
        </p:nvSpPr>
        <p:spPr>
          <a:xfrm>
            <a:off x="8557844" y="4143419"/>
            <a:ext cx="1594713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48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56B385-930F-4B9B-9025-0F925C18B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289218" y="-529709"/>
            <a:ext cx="3005197" cy="545790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41D395-FFF4-4811-9773-D6DC6ADDF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252196" y="2475490"/>
            <a:ext cx="3005195" cy="5457903"/>
          </a:xfrm>
          <a:prstGeom prst="rect">
            <a:avLst/>
          </a:prstGeom>
        </p:spPr>
      </p:pic>
      <p:pic>
        <p:nvPicPr>
          <p:cNvPr id="1026" name="Picture 2" descr="Learnflow — Prévisualisation — Reconnaissance, description et dénomination  de solides">
            <a:extLst>
              <a:ext uri="{FF2B5EF4-FFF2-40B4-BE49-F238E27FC236}">
                <a16:creationId xmlns:a16="http://schemas.microsoft.com/office/drawing/2014/main" id="{68DA563B-8E5A-4AB4-87B1-2714C3D72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792" y="1672404"/>
            <a:ext cx="4964369" cy="496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92F56D5-2B37-49BC-9EE2-E1FE9794D5EC}"/>
              </a:ext>
            </a:extLst>
          </p:cNvPr>
          <p:cNvSpPr txBox="1"/>
          <p:nvPr/>
        </p:nvSpPr>
        <p:spPr>
          <a:xfrm>
            <a:off x="6520770" y="211723"/>
            <a:ext cx="54579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Carte d’identité du solide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latin typeface="Comic Sans MS" panose="030F0702030302020204" pitchFamily="66" charset="0"/>
              </a:rPr>
              <a:t>Avec le matériel en groupes (solides), faire la carte d’identité de chacun d’entre eux.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3242330A-6D5C-4347-8561-B0B159C8F44B}"/>
              </a:ext>
            </a:extLst>
          </p:cNvPr>
          <p:cNvSpPr/>
          <p:nvPr/>
        </p:nvSpPr>
        <p:spPr>
          <a:xfrm>
            <a:off x="152400" y="1026466"/>
            <a:ext cx="791947" cy="7964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9</a:t>
            </a:r>
          </a:p>
        </p:txBody>
      </p:sp>
    </p:spTree>
    <p:extLst>
      <p:ext uri="{BB962C8B-B14F-4D97-AF65-F5344CB8AC3E}">
        <p14:creationId xmlns:p14="http://schemas.microsoft.com/office/powerpoint/2010/main" val="2270873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BA6BEE-DDCE-41C1-9D63-52B4E1053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607" y="619432"/>
            <a:ext cx="8928869" cy="604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253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16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7910DD-2A49-4984-B844-ECB9EB17C883}"/>
              </a:ext>
            </a:extLst>
          </p:cNvPr>
          <p:cNvSpPr txBox="1"/>
          <p:nvPr/>
        </p:nvSpPr>
        <p:spPr>
          <a:xfrm>
            <a:off x="1163343" y="822614"/>
            <a:ext cx="3779145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38 – 1</a:t>
            </a:r>
            <a:r>
              <a:rPr lang="fr-FR" sz="5400" dirty="0">
                <a:latin typeface="Comic Sans MS" panose="030F0702030302020204" pitchFamily="66" charset="0"/>
                <a:cs typeface="Arial" panose="020B0604020202020204" pitchFamily="34" charset="0"/>
              </a:rPr>
              <a:t>7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54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51 – 12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54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65 –</a:t>
            </a:r>
            <a:r>
              <a:rPr kumimoji="0" lang="fr-FR" sz="5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43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5400" baseline="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37 – 25 =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6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81AAAC8-9C89-4C4E-9DEC-51F37C3EA891}"/>
              </a:ext>
            </a:extLst>
          </p:cNvPr>
          <p:cNvSpPr txBox="1"/>
          <p:nvPr/>
        </p:nvSpPr>
        <p:spPr>
          <a:xfrm>
            <a:off x="6644827" y="700117"/>
            <a:ext cx="3779145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328 – 113</a:t>
            </a:r>
            <a:r>
              <a:rPr lang="fr-FR" sz="5400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54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512 – 112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540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635 –</a:t>
            </a:r>
            <a:r>
              <a:rPr kumimoji="0" lang="fr-FR" sz="5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113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5400" baseline="0" dirty="0">
              <a:solidFill>
                <a:srgbClr val="FF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347 – 25 =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6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49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562822" y="1697491"/>
            <a:ext cx="11066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Ecris sur ton ardoise le nombre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que la maitresse vous dit.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3E61B05-1F32-4123-8428-CAB9004C61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B1A62B8-B674-4BB4-A300-D2C5499DB9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30559"/>
              </p:ext>
            </p:extLst>
          </p:nvPr>
        </p:nvGraphicFramePr>
        <p:xfrm>
          <a:off x="3967405" y="3180804"/>
          <a:ext cx="3859347" cy="2588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449">
                  <a:extLst>
                    <a:ext uri="{9D8B030D-6E8A-4147-A177-3AD203B41FA5}">
                      <a16:colId xmlns:a16="http://schemas.microsoft.com/office/drawing/2014/main" val="2454397733"/>
                    </a:ext>
                  </a:extLst>
                </a:gridCol>
                <a:gridCol w="1286449">
                  <a:extLst>
                    <a:ext uri="{9D8B030D-6E8A-4147-A177-3AD203B41FA5}">
                      <a16:colId xmlns:a16="http://schemas.microsoft.com/office/drawing/2014/main" val="2160424249"/>
                    </a:ext>
                  </a:extLst>
                </a:gridCol>
                <a:gridCol w="1286449">
                  <a:extLst>
                    <a:ext uri="{9D8B030D-6E8A-4147-A177-3AD203B41FA5}">
                      <a16:colId xmlns:a16="http://schemas.microsoft.com/office/drawing/2014/main" val="763463453"/>
                    </a:ext>
                  </a:extLst>
                </a:gridCol>
              </a:tblGrid>
              <a:tr h="1181790">
                <a:tc>
                  <a:txBody>
                    <a:bodyPr/>
                    <a:lstStyle/>
                    <a:p>
                      <a:pPr algn="ctr"/>
                      <a:r>
                        <a:rPr lang="fr-FR" sz="660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60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600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606540"/>
                  </a:ext>
                </a:extLst>
              </a:tr>
              <a:tr h="1406335">
                <a:tc>
                  <a:txBody>
                    <a:bodyPr/>
                    <a:lstStyle/>
                    <a:p>
                      <a:pPr algn="ctr"/>
                      <a:endParaRPr lang="fr-FR" sz="6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6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6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086698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C1AC7A7C-042A-4140-9132-024512423F79}"/>
              </a:ext>
            </a:extLst>
          </p:cNvPr>
          <p:cNvSpPr txBox="1"/>
          <p:nvPr/>
        </p:nvSpPr>
        <p:spPr>
          <a:xfrm>
            <a:off x="194368" y="5928804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solidFill>
                  <a:srgbClr val="70AD47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Tu peux t’aider de ces tableaux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69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97795D13-21B4-45FC-9D1A-261FE28D7C81}"/>
              </a:ext>
            </a:extLst>
          </p:cNvPr>
          <p:cNvSpPr txBox="1"/>
          <p:nvPr/>
        </p:nvSpPr>
        <p:spPr>
          <a:xfrm>
            <a:off x="1940848" y="1240692"/>
            <a:ext cx="7878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Révision des tables à 2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8275AFC-46DA-4874-8F87-FF9813162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848" y="841734"/>
            <a:ext cx="7775643" cy="5729103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71E94F5D-6A36-4F3A-B659-9A244C2A5747}"/>
              </a:ext>
            </a:extLst>
          </p:cNvPr>
          <p:cNvSpPr/>
          <p:nvPr/>
        </p:nvSpPr>
        <p:spPr>
          <a:xfrm>
            <a:off x="10564761" y="668593"/>
            <a:ext cx="840658" cy="8209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10</a:t>
            </a:r>
          </a:p>
        </p:txBody>
      </p:sp>
    </p:spTree>
    <p:extLst>
      <p:ext uri="{BB962C8B-B14F-4D97-AF65-F5344CB8AC3E}">
        <p14:creationId xmlns:p14="http://schemas.microsoft.com/office/powerpoint/2010/main" val="100087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D9223B-67E5-439E-9235-1244CA0D6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1602" y="1497924"/>
            <a:ext cx="3771900" cy="479107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A23C05-610D-4552-B060-2B03D6024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49" y="1130709"/>
            <a:ext cx="6552927" cy="5014452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E175824A-4AAF-4CE0-A7D3-962A43EED951}"/>
              </a:ext>
            </a:extLst>
          </p:cNvPr>
          <p:cNvSpPr/>
          <p:nvPr/>
        </p:nvSpPr>
        <p:spPr>
          <a:xfrm>
            <a:off x="6381135" y="676933"/>
            <a:ext cx="840658" cy="8209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11</a:t>
            </a:r>
          </a:p>
        </p:txBody>
      </p:sp>
    </p:spTree>
    <p:extLst>
      <p:ext uri="{BB962C8B-B14F-4D97-AF65-F5344CB8AC3E}">
        <p14:creationId xmlns:p14="http://schemas.microsoft.com/office/powerpoint/2010/main" val="2710842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16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989714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 cap="flat">
            <a:solidFill>
              <a:schemeClr val="accent2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890604" y="0"/>
            <a:ext cx="6402791" cy="1374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Rallye maths</a:t>
            </a:r>
          </a:p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3</a:t>
            </a:r>
            <a:r>
              <a:rPr lang="fr-FR" sz="3200" baseline="300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ème</a:t>
            </a: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séance</a:t>
            </a:r>
            <a:endParaRPr lang="fr-FR" sz="16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A510B59-4690-4344-B387-D15510B73C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5585" b="-8816"/>
          <a:stretch/>
        </p:blipFill>
        <p:spPr>
          <a:xfrm>
            <a:off x="4140924" y="1533751"/>
            <a:ext cx="5492140" cy="26329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19D9D42-544F-4800-B449-35FEE4C67D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316" t="17460" r="3289" b="17104"/>
          <a:stretch/>
        </p:blipFill>
        <p:spPr>
          <a:xfrm>
            <a:off x="5592041" y="4493408"/>
            <a:ext cx="1664287" cy="200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13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 cap="flat">
            <a:solidFill>
              <a:schemeClr val="accent2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890604" y="0"/>
            <a:ext cx="6402791" cy="1374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Rallye maths</a:t>
            </a:r>
          </a:p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3</a:t>
            </a:r>
            <a:r>
              <a:rPr lang="fr-FR" sz="3200" baseline="300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ème</a:t>
            </a: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séance</a:t>
            </a:r>
            <a:endParaRPr lang="fr-FR" sz="16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3EB126B-B496-4E2E-AD9B-6950456D7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842" y="3579083"/>
            <a:ext cx="6801757" cy="287915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A5C9C3-68FF-42BC-AA47-0076619E9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5782" y="1354996"/>
            <a:ext cx="7695614" cy="222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11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 cap="flat">
            <a:solidFill>
              <a:schemeClr val="accent2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890604" y="0"/>
            <a:ext cx="6402791" cy="1374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Rallye maths</a:t>
            </a:r>
          </a:p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3</a:t>
            </a:r>
            <a:r>
              <a:rPr lang="fr-FR" sz="3200" baseline="300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ème</a:t>
            </a: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séance</a:t>
            </a:r>
            <a:endParaRPr lang="fr-FR" sz="16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CF6BC6-D65C-4270-B0E5-12EE40080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868" y="1763395"/>
            <a:ext cx="3496408" cy="3371536"/>
          </a:xfrm>
          <a:prstGeom prst="rect">
            <a:avLst/>
          </a:prstGeom>
        </p:spPr>
      </p:pic>
      <p:sp>
        <p:nvSpPr>
          <p:cNvPr id="13" name="Zone de texte 6">
            <a:extLst>
              <a:ext uri="{FF2B5EF4-FFF2-40B4-BE49-F238E27FC236}">
                <a16:creationId xmlns:a16="http://schemas.microsoft.com/office/drawing/2014/main" id="{FC4BFB46-29C8-472D-A86D-A0514D814EC5}"/>
              </a:ext>
            </a:extLst>
          </p:cNvPr>
          <p:cNvSpPr txBox="1"/>
          <p:nvPr/>
        </p:nvSpPr>
        <p:spPr>
          <a:xfrm>
            <a:off x="4432084" y="5191760"/>
            <a:ext cx="4203065" cy="135064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Combien faut-il de petits cubes 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remplir le grand cube ?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092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 cap="flat">
            <a:solidFill>
              <a:schemeClr val="accent2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 sz="160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1890604" y="0"/>
            <a:ext cx="6402791" cy="1374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Rallye maths</a:t>
            </a:r>
          </a:p>
          <a:p>
            <a:pPr marL="1945005" algn="ctr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3</a:t>
            </a:r>
            <a:r>
              <a:rPr lang="fr-FR" sz="3200" baseline="300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ème</a:t>
            </a:r>
            <a:r>
              <a:rPr lang="fr-FR" sz="3200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séance</a:t>
            </a:r>
            <a:endParaRPr lang="fr-FR" sz="1600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9DA1C7D-777E-4C86-91DD-FE98E4DD1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053" y="1265730"/>
            <a:ext cx="5904949" cy="276921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AF5FC9-72BE-4FE6-A4F1-C529CACB8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536" y="3741566"/>
            <a:ext cx="3494810" cy="299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785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16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4051143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CEF99A5-F518-4B8F-B734-B70A93EFC5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34662" b="32294"/>
          <a:stretch/>
        </p:blipFill>
        <p:spPr>
          <a:xfrm>
            <a:off x="6735895" y="876265"/>
            <a:ext cx="1749343" cy="816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BBECA28-4729-402F-809E-FB5DF33C75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3025" b="63932"/>
          <a:stretch/>
        </p:blipFill>
        <p:spPr>
          <a:xfrm>
            <a:off x="2894545" y="895668"/>
            <a:ext cx="1692143" cy="78970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11DA77B1-8423-4BCC-8CC5-6B58DBC8A957}"/>
              </a:ext>
            </a:extLst>
          </p:cNvPr>
          <p:cNvSpPr txBox="1"/>
          <p:nvPr/>
        </p:nvSpPr>
        <p:spPr>
          <a:xfrm>
            <a:off x="-51207" y="1097173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ou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2AE040B-1C4B-44D7-94E4-53716F09CB61}"/>
              </a:ext>
            </a:extLst>
          </p:cNvPr>
          <p:cNvSpPr txBox="1"/>
          <p:nvPr/>
        </p:nvSpPr>
        <p:spPr>
          <a:xfrm>
            <a:off x="759901" y="2251602"/>
            <a:ext cx="676543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solidFill>
                  <a:srgbClr val="7030A0"/>
                </a:solidFill>
                <a:latin typeface="Comic Sans MS" panose="030F0702030302020204" pitchFamily="66" charset="0"/>
              </a:rPr>
              <a:t>875 ......   845</a:t>
            </a:r>
          </a:p>
          <a:p>
            <a:endParaRPr lang="fr-FR" sz="54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r>
              <a:rPr lang="fr-FR" sz="5400" dirty="0">
                <a:solidFill>
                  <a:srgbClr val="7030A0"/>
                </a:solidFill>
                <a:latin typeface="Comic Sans MS" panose="030F0702030302020204" pitchFamily="66" charset="0"/>
              </a:rPr>
              <a:t>345 ……. 125</a:t>
            </a:r>
          </a:p>
          <a:p>
            <a:endParaRPr lang="fr-FR" sz="54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r>
              <a:rPr lang="fr-FR" sz="5400" dirty="0">
                <a:solidFill>
                  <a:srgbClr val="7030A0"/>
                </a:solidFill>
                <a:latin typeface="Comic Sans MS" panose="030F0702030302020204" pitchFamily="66" charset="0"/>
              </a:rPr>
              <a:t>654 ……. 634</a:t>
            </a:r>
          </a:p>
          <a:p>
            <a:endParaRPr lang="fr-FR" sz="54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endParaRPr lang="fr-FR" sz="54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E1A50438-D738-4EEC-8BA6-515D0C6F6A5E}"/>
              </a:ext>
            </a:extLst>
          </p:cNvPr>
          <p:cNvSpPr/>
          <p:nvPr/>
        </p:nvSpPr>
        <p:spPr>
          <a:xfrm>
            <a:off x="3347884" y="1066800"/>
            <a:ext cx="899347" cy="513775"/>
          </a:xfrm>
          <a:custGeom>
            <a:avLst/>
            <a:gdLst>
              <a:gd name="connsiteX0" fmla="*/ 1570892 w 1688123"/>
              <a:gd name="connsiteY0" fmla="*/ 0 h 984738"/>
              <a:gd name="connsiteX1" fmla="*/ 0 w 1688123"/>
              <a:gd name="connsiteY1" fmla="*/ 515815 h 984738"/>
              <a:gd name="connsiteX2" fmla="*/ 1688123 w 1688123"/>
              <a:gd name="connsiteY2" fmla="*/ 984738 h 98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8123" h="984738">
                <a:moveTo>
                  <a:pt x="1570892" y="0"/>
                </a:moveTo>
                <a:lnTo>
                  <a:pt x="0" y="515815"/>
                </a:lnTo>
                <a:lnTo>
                  <a:pt x="1688123" y="984738"/>
                </a:ln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F9C07A99-C6B2-4ED7-A724-E263290BC123}"/>
              </a:ext>
            </a:extLst>
          </p:cNvPr>
          <p:cNvSpPr/>
          <p:nvPr/>
        </p:nvSpPr>
        <p:spPr>
          <a:xfrm flipH="1">
            <a:off x="7029890" y="1054279"/>
            <a:ext cx="899347" cy="513775"/>
          </a:xfrm>
          <a:custGeom>
            <a:avLst/>
            <a:gdLst>
              <a:gd name="connsiteX0" fmla="*/ 1570892 w 1688123"/>
              <a:gd name="connsiteY0" fmla="*/ 0 h 984738"/>
              <a:gd name="connsiteX1" fmla="*/ 0 w 1688123"/>
              <a:gd name="connsiteY1" fmla="*/ 515815 h 984738"/>
              <a:gd name="connsiteX2" fmla="*/ 1688123 w 1688123"/>
              <a:gd name="connsiteY2" fmla="*/ 984738 h 98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8123" h="984738">
                <a:moveTo>
                  <a:pt x="1570892" y="0"/>
                </a:moveTo>
                <a:lnTo>
                  <a:pt x="0" y="515815"/>
                </a:lnTo>
                <a:lnTo>
                  <a:pt x="1688123" y="984738"/>
                </a:ln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u="sng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0D1BB45-16BD-4A7B-BAB5-D06CA1F377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843192" y="385829"/>
            <a:ext cx="1833190" cy="124308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7219BD6-7F1D-48D5-AE70-2940527667CC}"/>
              </a:ext>
            </a:extLst>
          </p:cNvPr>
          <p:cNvSpPr txBox="1"/>
          <p:nvPr/>
        </p:nvSpPr>
        <p:spPr>
          <a:xfrm>
            <a:off x="6806740" y="1425063"/>
            <a:ext cx="676543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fr-FR" sz="5400" dirty="0">
                <a:solidFill>
                  <a:srgbClr val="7030A0"/>
                </a:solidFill>
                <a:latin typeface="Comic Sans MS" panose="030F0702030302020204" pitchFamily="66" charset="0"/>
              </a:rPr>
              <a:t>730 ……. 703</a:t>
            </a:r>
          </a:p>
          <a:p>
            <a:endParaRPr lang="fr-FR" sz="54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r>
              <a:rPr lang="fr-FR" sz="5400" dirty="0">
                <a:solidFill>
                  <a:srgbClr val="7030A0"/>
                </a:solidFill>
                <a:latin typeface="Comic Sans MS" panose="030F0702030302020204" pitchFamily="66" charset="0"/>
              </a:rPr>
              <a:t>540 ……. 450</a:t>
            </a:r>
          </a:p>
          <a:p>
            <a:endParaRPr lang="fr-FR" sz="54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r>
              <a:rPr lang="fr-FR" sz="5400" dirty="0">
                <a:solidFill>
                  <a:srgbClr val="7030A0"/>
                </a:solidFill>
                <a:latin typeface="Comic Sans MS" panose="030F0702030302020204" pitchFamily="66" charset="0"/>
              </a:rPr>
              <a:t>433 ……. 322</a:t>
            </a:r>
          </a:p>
        </p:txBody>
      </p:sp>
    </p:spTree>
    <p:extLst>
      <p:ext uri="{BB962C8B-B14F-4D97-AF65-F5344CB8AC3E}">
        <p14:creationId xmlns:p14="http://schemas.microsoft.com/office/powerpoint/2010/main" val="12606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357623D-6138-416C-B819-FA0F7D88F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7657" y="590875"/>
            <a:ext cx="4336685" cy="6114725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D4C86854-7860-47E9-A5E3-5A19D1B54BD5}"/>
              </a:ext>
            </a:extLst>
          </p:cNvPr>
          <p:cNvSpPr/>
          <p:nvPr/>
        </p:nvSpPr>
        <p:spPr>
          <a:xfrm>
            <a:off x="8989830" y="564943"/>
            <a:ext cx="840658" cy="8209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12</a:t>
            </a:r>
          </a:p>
        </p:txBody>
      </p:sp>
    </p:spTree>
    <p:extLst>
      <p:ext uri="{BB962C8B-B14F-4D97-AF65-F5344CB8AC3E}">
        <p14:creationId xmlns:p14="http://schemas.microsoft.com/office/powerpoint/2010/main" val="45585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9">
            <a:extLst>
              <a:ext uri="{FF2B5EF4-FFF2-40B4-BE49-F238E27FC236}">
                <a16:creationId xmlns:a16="http://schemas.microsoft.com/office/drawing/2014/main" id="{063454B0-FD45-4DE7-A26F-DDBF3CF65943}"/>
              </a:ext>
            </a:extLst>
          </p:cNvPr>
          <p:cNvSpPr/>
          <p:nvPr/>
        </p:nvSpPr>
        <p:spPr>
          <a:xfrm>
            <a:off x="0" y="0"/>
            <a:ext cx="2051685" cy="1764030"/>
          </a:xfrm>
          <a:custGeom>
            <a:avLst/>
            <a:gdLst/>
            <a:ahLst/>
            <a:cxnLst/>
            <a:rect l="0" t="0" r="0" b="0"/>
            <a:pathLst>
              <a:path w="2052011" h="1764030">
                <a:moveTo>
                  <a:pt x="0" y="0"/>
                </a:moveTo>
                <a:lnTo>
                  <a:pt x="2052011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FFCC00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4C86854-7860-47E9-A5E3-5A19D1B54BD5}"/>
              </a:ext>
            </a:extLst>
          </p:cNvPr>
          <p:cNvSpPr/>
          <p:nvPr/>
        </p:nvSpPr>
        <p:spPr>
          <a:xfrm>
            <a:off x="8989830" y="564943"/>
            <a:ext cx="840658" cy="8209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 12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D538B7-E9D7-44D6-9E44-1CBA93313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354" y="652494"/>
            <a:ext cx="4674815" cy="616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63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solidFill>
              <a:srgbClr val="00B0F0"/>
            </a:solidFill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17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24252" y="0"/>
            <a:ext cx="4956763" cy="59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5005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03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+mn-cs"/>
              </a:rPr>
              <a:t>Apprentissage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4" name="Sous-titre 24">
            <a:extLst>
              <a:ext uri="{FF2B5EF4-FFF2-40B4-BE49-F238E27FC236}">
                <a16:creationId xmlns:a16="http://schemas.microsoft.com/office/drawing/2014/main" id="{E3A43141-4DA0-47B8-A98F-AE53C11FD0D6}"/>
              </a:ext>
            </a:extLst>
          </p:cNvPr>
          <p:cNvSpPr txBox="1">
            <a:spLocks/>
          </p:cNvSpPr>
          <p:nvPr/>
        </p:nvSpPr>
        <p:spPr>
          <a:xfrm>
            <a:off x="1278505" y="8834104"/>
            <a:ext cx="4082709" cy="168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31ED8FF-CC25-43AB-BDAF-1101FCE21EFB}"/>
              </a:ext>
            </a:extLst>
          </p:cNvPr>
          <p:cNvSpPr txBox="1"/>
          <p:nvPr/>
        </p:nvSpPr>
        <p:spPr>
          <a:xfrm>
            <a:off x="2454129" y="381000"/>
            <a:ext cx="7878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ketch Nice" panose="02000500000000000000" pitchFamily="2" charset="0"/>
                <a:cs typeface="Arial" panose="020B0604020202020204" pitchFamily="34" charset="0"/>
              </a:rPr>
              <a:t>Jeu</a:t>
            </a:r>
            <a:r>
              <a:rPr kumimoji="0" lang="fr-FR" sz="3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Sketch Nice" panose="02000500000000000000" pitchFamily="2" charset="0"/>
                <a:cs typeface="Arial" panose="020B0604020202020204" pitchFamily="34" charset="0"/>
              </a:rPr>
              <a:t> des moutons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ketch Nice" panose="02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8579398-B8E4-479A-9DCF-21001665FEEC}"/>
              </a:ext>
            </a:extLst>
          </p:cNvPr>
          <p:cNvSpPr txBox="1"/>
          <p:nvPr/>
        </p:nvSpPr>
        <p:spPr>
          <a:xfrm>
            <a:off x="2156709" y="1015099"/>
            <a:ext cx="7878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Il s’agit d’un jeu collectif</a:t>
            </a:r>
            <a:r>
              <a:rPr kumimoji="0" lang="fr-FR" sz="20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 où tout le monde joue </a:t>
            </a:r>
            <a:r>
              <a:rPr kumimoji="0" lang="fr-FR" sz="2000" b="0" i="0" u="sng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contre le loup,</a:t>
            </a:r>
            <a:endParaRPr kumimoji="0" lang="fr-FR" sz="4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0C50B8-0CDA-4DA2-A44A-3DADE85F9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4167" y="1352136"/>
            <a:ext cx="666496" cy="93915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E04CF4F-77F9-4E2F-8ED6-0CAFE0E3C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88619">
            <a:off x="5586123" y="3149075"/>
            <a:ext cx="739674" cy="105007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D1B7F0C-3BF9-47A3-A2AF-D62F0D2ECA68}"/>
              </a:ext>
            </a:extLst>
          </p:cNvPr>
          <p:cNvSpPr txBox="1"/>
          <p:nvPr/>
        </p:nvSpPr>
        <p:spPr>
          <a:xfrm>
            <a:off x="1684604" y="2618666"/>
            <a:ext cx="882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noProof="0" dirty="0">
                <a:latin typeface="Comic Sans MS" panose="030F0702030302020204" pitchFamily="66" charset="0"/>
                <a:cs typeface="Arial" panose="020B0604020202020204" pitchFamily="34" charset="0"/>
              </a:rPr>
              <a:t>On dispose de carte « moutons » que l’on met au milieu de la table en pioche.</a:t>
            </a:r>
            <a:endParaRPr kumimoji="0" lang="fr-FR" sz="40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1D94A1C-6903-4A04-AFEB-3490188D2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18191">
            <a:off x="5668920" y="3183423"/>
            <a:ext cx="739674" cy="105007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53D0A67-CCC4-4C78-A7AE-62B4982FD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07464">
            <a:off x="5771012" y="3229622"/>
            <a:ext cx="739674" cy="98504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626A95-012F-4625-ABD1-4B150E209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36592">
            <a:off x="5700307" y="3214615"/>
            <a:ext cx="739674" cy="1050073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8EF7E10-D6E4-4C06-A9DC-C03919006F03}"/>
              </a:ext>
            </a:extLst>
          </p:cNvPr>
          <p:cNvSpPr txBox="1"/>
          <p:nvPr/>
        </p:nvSpPr>
        <p:spPr>
          <a:xfrm>
            <a:off x="1451239" y="4331388"/>
            <a:ext cx="946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noProof="0" dirty="0">
                <a:latin typeface="Comic Sans MS" panose="030F0702030302020204" pitchFamily="66" charset="0"/>
                <a:cs typeface="Arial" panose="020B0604020202020204" pitchFamily="34" charset="0"/>
              </a:rPr>
              <a:t>Le but du jeu est de sauver le plus de moutons du loup. Pour cela, on lance deux dés.</a:t>
            </a:r>
            <a:endParaRPr kumimoji="0" lang="fr-FR" sz="40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50D187E-A524-401C-8929-7F321AB432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27945" b="10981"/>
          <a:stretch/>
        </p:blipFill>
        <p:spPr>
          <a:xfrm>
            <a:off x="5188563" y="4769904"/>
            <a:ext cx="1512128" cy="81883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0D9481AE-B02C-4E71-A870-D9A905F460A0}"/>
              </a:ext>
            </a:extLst>
          </p:cNvPr>
          <p:cNvSpPr txBox="1"/>
          <p:nvPr/>
        </p:nvSpPr>
        <p:spPr>
          <a:xfrm>
            <a:off x="1488545" y="5555991"/>
            <a:ext cx="9425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noProof="0" dirty="0">
                <a:latin typeface="Comic Sans MS" panose="030F0702030302020204" pitchFamily="66" charset="0"/>
                <a:cs typeface="Arial" panose="020B0604020202020204" pitchFamily="34" charset="0"/>
              </a:rPr>
              <a:t>Le joueur qui a lancé les dés a 5 secondes pour calculer : </a:t>
            </a:r>
            <a:r>
              <a:rPr kumimoji="0" lang="fr-FR" b="0" i="0" strike="noStrike" kern="1200" cap="none" spc="0" normalizeH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cs typeface="Arial" panose="020B0604020202020204" pitchFamily="34" charset="0"/>
              </a:rPr>
              <a:t>l’addition des deux nombres</a:t>
            </a:r>
            <a:endParaRPr kumimoji="0" lang="fr-FR" sz="60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B88BC66-8275-4B1E-977B-0D8F4F88DCE0}"/>
              </a:ext>
            </a:extLst>
          </p:cNvPr>
          <p:cNvSpPr txBox="1"/>
          <p:nvPr/>
        </p:nvSpPr>
        <p:spPr>
          <a:xfrm>
            <a:off x="1278505" y="5997970"/>
            <a:ext cx="9386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Si il y arrive, </a:t>
            </a:r>
            <a:r>
              <a:rPr lang="fr-FR" sz="2000" u="sng" noProof="0" dirty="0">
                <a:latin typeface="Comic Sans MS" panose="030F0702030302020204" pitchFamily="66" charset="0"/>
                <a:cs typeface="Arial" panose="020B0604020202020204" pitchFamily="34" charset="0"/>
              </a:rPr>
              <a:t>l’équipe gagne 1 carte mouton</a:t>
            </a:r>
            <a:endParaRPr kumimoji="0" lang="fr-FR" sz="4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6965A-2CDE-44D5-8BF2-6F2AEAE6482C}"/>
              </a:ext>
            </a:extLst>
          </p:cNvPr>
          <p:cNvSpPr txBox="1"/>
          <p:nvPr/>
        </p:nvSpPr>
        <p:spPr>
          <a:xfrm>
            <a:off x="457059" y="6398080"/>
            <a:ext cx="11166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Si il se trompe, </a:t>
            </a:r>
            <a:r>
              <a:rPr lang="fr-FR" sz="2000" u="sng" noProof="0" dirty="0">
                <a:latin typeface="Comic Sans MS" panose="030F0702030302020204" pitchFamily="66" charset="0"/>
                <a:cs typeface="Arial" panose="020B0604020202020204" pitchFamily="34" charset="0"/>
              </a:rPr>
              <a:t>le loup gagne 2 cartes mouton</a:t>
            </a:r>
            <a:endParaRPr kumimoji="0" lang="fr-FR" sz="44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38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2" grpId="0"/>
      <p:bldP spid="18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1829</TotalTime>
  <Words>333</Words>
  <Application>Microsoft Office PowerPoint</Application>
  <PresentationFormat>Grand écran</PresentationFormat>
  <Paragraphs>103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Comic Sans MS</vt:lpstr>
      <vt:lpstr>Sketch Nice</vt:lpstr>
      <vt:lpstr>Thème Office</vt:lpstr>
      <vt:lpstr>Module 16 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16  séance 2</vt:lpstr>
      <vt:lpstr>Présentation PowerPoint</vt:lpstr>
      <vt:lpstr>Présentation PowerPoint</vt:lpstr>
      <vt:lpstr>Présentation PowerPoint</vt:lpstr>
      <vt:lpstr>Présentation PowerPoint</vt:lpstr>
      <vt:lpstr>Module 16  séance 3</vt:lpstr>
      <vt:lpstr>Présentation PowerPoint</vt:lpstr>
      <vt:lpstr>Présentation PowerPoint</vt:lpstr>
      <vt:lpstr>Présentation PowerPoint</vt:lpstr>
      <vt:lpstr>Présentation PowerPoint</vt:lpstr>
      <vt:lpstr>Module 16  séance 5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354</cp:revision>
  <dcterms:created xsi:type="dcterms:W3CDTF">2018-07-28T07:30:27Z</dcterms:created>
  <dcterms:modified xsi:type="dcterms:W3CDTF">2022-02-21T09:08:17Z</dcterms:modified>
</cp:coreProperties>
</file>