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75" r:id="rId2"/>
    <p:sldId id="903" r:id="rId3"/>
    <p:sldId id="795" r:id="rId4"/>
    <p:sldId id="916" r:id="rId5"/>
    <p:sldId id="1034" r:id="rId6"/>
    <p:sldId id="1035" r:id="rId7"/>
    <p:sldId id="1036" r:id="rId8"/>
    <p:sldId id="1037" r:id="rId9"/>
    <p:sldId id="1038" r:id="rId10"/>
    <p:sldId id="988" r:id="rId11"/>
    <p:sldId id="1048" r:id="rId12"/>
    <p:sldId id="955" r:id="rId13"/>
    <p:sldId id="276" r:id="rId14"/>
    <p:sldId id="991" r:id="rId15"/>
    <p:sldId id="1003" r:id="rId16"/>
    <p:sldId id="1002" r:id="rId17"/>
    <p:sldId id="1050" r:id="rId18"/>
    <p:sldId id="1049" r:id="rId19"/>
    <p:sldId id="962" r:id="rId20"/>
    <p:sldId id="1051" r:id="rId21"/>
    <p:sldId id="964" r:id="rId22"/>
    <p:sldId id="967" r:id="rId23"/>
    <p:sldId id="1039" r:id="rId24"/>
    <p:sldId id="1040" r:id="rId25"/>
    <p:sldId id="1041" r:id="rId26"/>
    <p:sldId id="1052" r:id="rId27"/>
    <p:sldId id="1012" r:id="rId28"/>
    <p:sldId id="973" r:id="rId29"/>
    <p:sldId id="1053" r:id="rId30"/>
    <p:sldId id="1017" r:id="rId31"/>
    <p:sldId id="1016" r:id="rId32"/>
    <p:sldId id="1044" r:id="rId33"/>
    <p:sldId id="1045" r:id="rId34"/>
    <p:sldId id="1046" r:id="rId35"/>
    <p:sldId id="1047" r:id="rId36"/>
    <p:sldId id="1022" r:id="rId37"/>
    <p:sldId id="1025" r:id="rId3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3333FF"/>
    <a:srgbClr val="00FF00"/>
    <a:srgbClr val="FF6600"/>
    <a:srgbClr val="008000"/>
    <a:srgbClr val="FF0066"/>
    <a:srgbClr val="CC66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7" autoAdjust="0"/>
    <p:restoredTop sz="95407" autoAdjust="0"/>
  </p:normalViewPr>
  <p:slideViewPr>
    <p:cSldViewPr snapToGrid="0">
      <p:cViewPr>
        <p:scale>
          <a:sx n="97" d="100"/>
          <a:sy n="97" d="100"/>
        </p:scale>
        <p:origin x="63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18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77173" y="609600"/>
            <a:ext cx="9641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Observe cette suite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et écris les nombres suivants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76E88CA-94AE-43C1-869D-6B3FA4739D6F}"/>
              </a:ext>
            </a:extLst>
          </p:cNvPr>
          <p:cNvSpPr txBox="1"/>
          <p:nvPr/>
        </p:nvSpPr>
        <p:spPr>
          <a:xfrm>
            <a:off x="1275203" y="3735760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363 – 369 – 375 - ...... - ...... - ......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Flèche : courbe vers le haut 1">
            <a:extLst>
              <a:ext uri="{FF2B5EF4-FFF2-40B4-BE49-F238E27FC236}">
                <a16:creationId xmlns:a16="http://schemas.microsoft.com/office/drawing/2014/main" id="{7B3D7115-D232-4F37-B0D4-0889DB8AE257}"/>
              </a:ext>
            </a:extLst>
          </p:cNvPr>
          <p:cNvSpPr/>
          <p:nvPr/>
        </p:nvSpPr>
        <p:spPr>
          <a:xfrm rot="10800000" flipH="1">
            <a:off x="3406428" y="3254538"/>
            <a:ext cx="1288473" cy="481222"/>
          </a:xfrm>
          <a:prstGeom prst="curved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077A6AE-F2BB-4927-A916-E352F3458E09}"/>
              </a:ext>
            </a:extLst>
          </p:cNvPr>
          <p:cNvSpPr txBox="1"/>
          <p:nvPr/>
        </p:nvSpPr>
        <p:spPr>
          <a:xfrm>
            <a:off x="3101629" y="2706754"/>
            <a:ext cx="1593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/>
                </a:solidFill>
              </a:rPr>
              <a:t>+ ...?...</a:t>
            </a:r>
          </a:p>
        </p:txBody>
      </p:sp>
    </p:spTree>
    <p:extLst>
      <p:ext uri="{BB962C8B-B14F-4D97-AF65-F5344CB8AC3E}">
        <p14:creationId xmlns:p14="http://schemas.microsoft.com/office/powerpoint/2010/main" val="417764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385829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BF4751F-E59C-45AE-B192-ABD3482F1B70}"/>
              </a:ext>
            </a:extLst>
          </p:cNvPr>
          <p:cNvSpPr txBox="1"/>
          <p:nvPr/>
        </p:nvSpPr>
        <p:spPr>
          <a:xfrm>
            <a:off x="408037" y="1448903"/>
            <a:ext cx="4711123" cy="772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234 + 50 =</a:t>
            </a:r>
          </a:p>
          <a:p>
            <a:pPr algn="ctr">
              <a:lnSpc>
                <a:spcPct val="150000"/>
              </a:lnSpc>
              <a:defRPr/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342 + 60 =</a:t>
            </a:r>
          </a:p>
          <a:p>
            <a:pPr algn="ctr">
              <a:lnSpc>
                <a:spcPct val="150000"/>
              </a:lnSpc>
              <a:defRPr/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332 + 70 =</a:t>
            </a:r>
          </a:p>
          <a:p>
            <a:pPr algn="ctr">
              <a:lnSpc>
                <a:spcPct val="150000"/>
              </a:lnSpc>
              <a:defRPr/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302 + 80 =</a:t>
            </a:r>
          </a:p>
          <a:p>
            <a:pPr algn="ctr">
              <a:lnSpc>
                <a:spcPct val="150000"/>
              </a:lnSpc>
              <a:defRPr/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EA5898-29FF-45F3-9801-B1C1393833CD}"/>
              </a:ext>
            </a:extLst>
          </p:cNvPr>
          <p:cNvSpPr txBox="1"/>
          <p:nvPr/>
        </p:nvSpPr>
        <p:spPr>
          <a:xfrm>
            <a:off x="5668295" y="1502980"/>
            <a:ext cx="4711123" cy="772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254 + 50 =</a:t>
            </a:r>
          </a:p>
          <a:p>
            <a:pPr algn="ctr">
              <a:lnSpc>
                <a:spcPct val="150000"/>
              </a:lnSpc>
              <a:defRPr/>
            </a:pPr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372 + 60 =</a:t>
            </a:r>
          </a:p>
          <a:p>
            <a:pPr algn="ctr">
              <a:lnSpc>
                <a:spcPct val="150000"/>
              </a:lnSpc>
              <a:defRPr/>
            </a:pPr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352 + 70 =</a:t>
            </a:r>
          </a:p>
          <a:p>
            <a:pPr algn="ctr">
              <a:lnSpc>
                <a:spcPct val="150000"/>
              </a:lnSpc>
              <a:defRPr/>
            </a:pPr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322 + 80 =</a:t>
            </a:r>
          </a:p>
          <a:p>
            <a:pPr algn="ctr">
              <a:lnSpc>
                <a:spcPct val="150000"/>
              </a:lnSpc>
              <a:defRPr/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65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9E98D-E414-4D42-864C-F05F70DEAF65}"/>
              </a:ext>
            </a:extLst>
          </p:cNvPr>
          <p:cNvSpPr txBox="1"/>
          <p:nvPr/>
        </p:nvSpPr>
        <p:spPr>
          <a:xfrm>
            <a:off x="2454129" y="550277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Réalisation de la leçon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C0B0528-8887-4D0A-8E0F-B2930C74C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0339" y="295305"/>
            <a:ext cx="1374303" cy="90921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7021ED5-6985-45E9-B3BE-113BD5044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937" y="1685329"/>
            <a:ext cx="78867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8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9E98D-E414-4D42-864C-F05F70DEAF65}"/>
              </a:ext>
            </a:extLst>
          </p:cNvPr>
          <p:cNvSpPr txBox="1"/>
          <p:nvPr/>
        </p:nvSpPr>
        <p:spPr>
          <a:xfrm>
            <a:off x="2454129" y="550277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Réalisation de la leçon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C0B0528-8887-4D0A-8E0F-B2930C74C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0339" y="295305"/>
            <a:ext cx="1374303" cy="9092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EBEB9B-C200-4C32-84E6-717BF12B8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275" y="1135052"/>
            <a:ext cx="80200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86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9E98D-E414-4D42-864C-F05F70DEAF65}"/>
              </a:ext>
            </a:extLst>
          </p:cNvPr>
          <p:cNvSpPr txBox="1"/>
          <p:nvPr/>
        </p:nvSpPr>
        <p:spPr>
          <a:xfrm>
            <a:off x="2454129" y="550277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Réalisation de la leçon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C0B0528-8887-4D0A-8E0F-B2930C74C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0339" y="295305"/>
            <a:ext cx="1374303" cy="9092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EBEB9B-C200-4C32-84E6-717BF12B83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4" t="56152" r="67577" b="1262"/>
          <a:stretch/>
        </p:blipFill>
        <p:spPr>
          <a:xfrm>
            <a:off x="337131" y="2209113"/>
            <a:ext cx="2494915" cy="223102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9A29B7-7355-4B92-B048-FAFCEA14886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14" y="2594977"/>
            <a:ext cx="5785485" cy="18773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F93FFA-7FE3-4BB0-80BB-1B6543D49C6E}"/>
              </a:ext>
            </a:extLst>
          </p:cNvPr>
          <p:cNvSpPr txBox="1"/>
          <p:nvPr/>
        </p:nvSpPr>
        <p:spPr>
          <a:xfrm flipH="1">
            <a:off x="5667667" y="2905780"/>
            <a:ext cx="804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78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0070092-8525-4EE4-9D92-713EE157710D}"/>
              </a:ext>
            </a:extLst>
          </p:cNvPr>
          <p:cNvCxnSpPr/>
          <p:nvPr/>
        </p:nvCxnSpPr>
        <p:spPr>
          <a:xfrm>
            <a:off x="5943600" y="3324624"/>
            <a:ext cx="0" cy="383776"/>
          </a:xfrm>
          <a:prstGeom prst="straightConnector1">
            <a:avLst/>
          </a:prstGeom>
          <a:ln w="28575">
            <a:solidFill>
              <a:srgbClr val="3333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87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9E98D-E414-4D42-864C-F05F70DEAF65}"/>
              </a:ext>
            </a:extLst>
          </p:cNvPr>
          <p:cNvSpPr txBox="1"/>
          <p:nvPr/>
        </p:nvSpPr>
        <p:spPr>
          <a:xfrm>
            <a:off x="2454129" y="550277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Réalisation de la leçon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C0B0528-8887-4D0A-8E0F-B2930C74C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0339" y="295305"/>
            <a:ext cx="1374303" cy="9092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EBEB9B-C200-4C32-84E6-717BF12B83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31" t="56799" r="34960" b="615"/>
          <a:stretch/>
        </p:blipFill>
        <p:spPr>
          <a:xfrm>
            <a:off x="337131" y="2209113"/>
            <a:ext cx="2494915" cy="223102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9A29B7-7355-4B92-B048-FAFCEA14886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14" y="2594977"/>
            <a:ext cx="5785485" cy="18773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F93FFA-7FE3-4BB0-80BB-1B6543D49C6E}"/>
              </a:ext>
            </a:extLst>
          </p:cNvPr>
          <p:cNvSpPr txBox="1"/>
          <p:nvPr/>
        </p:nvSpPr>
        <p:spPr>
          <a:xfrm flipH="1">
            <a:off x="5667667" y="2905780"/>
            <a:ext cx="804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78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0070092-8525-4EE4-9D92-713EE157710D}"/>
              </a:ext>
            </a:extLst>
          </p:cNvPr>
          <p:cNvCxnSpPr/>
          <p:nvPr/>
        </p:nvCxnSpPr>
        <p:spPr>
          <a:xfrm>
            <a:off x="5943600" y="3324624"/>
            <a:ext cx="0" cy="383776"/>
          </a:xfrm>
          <a:prstGeom prst="straightConnector1">
            <a:avLst/>
          </a:prstGeom>
          <a:ln w="28575">
            <a:solidFill>
              <a:srgbClr val="3333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553CEDE7-3856-437F-BBAA-FE675F187D0E}"/>
              </a:ext>
            </a:extLst>
          </p:cNvPr>
          <p:cNvSpPr/>
          <p:nvPr/>
        </p:nvSpPr>
        <p:spPr>
          <a:xfrm>
            <a:off x="5907202" y="2044700"/>
            <a:ext cx="328498" cy="876300"/>
          </a:xfrm>
          <a:custGeom>
            <a:avLst/>
            <a:gdLst>
              <a:gd name="connsiteX0" fmla="*/ 10998 w 366598"/>
              <a:gd name="connsiteY0" fmla="*/ 1119641 h 1119641"/>
              <a:gd name="connsiteX1" fmla="*/ 10998 w 366598"/>
              <a:gd name="connsiteY1" fmla="*/ 433841 h 1119641"/>
              <a:gd name="connsiteX2" fmla="*/ 125298 w 366598"/>
              <a:gd name="connsiteY2" fmla="*/ 65541 h 1119641"/>
              <a:gd name="connsiteX3" fmla="*/ 290398 w 366598"/>
              <a:gd name="connsiteY3" fmla="*/ 65541 h 1119641"/>
              <a:gd name="connsiteX4" fmla="*/ 366598 w 366598"/>
              <a:gd name="connsiteY4" fmla="*/ 725941 h 1119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6598" h="1119641">
                <a:moveTo>
                  <a:pt x="10998" y="1119641"/>
                </a:moveTo>
                <a:cubicBezTo>
                  <a:pt x="1473" y="864582"/>
                  <a:pt x="-8052" y="609524"/>
                  <a:pt x="10998" y="433841"/>
                </a:cubicBezTo>
                <a:cubicBezTo>
                  <a:pt x="30048" y="258158"/>
                  <a:pt x="78731" y="126924"/>
                  <a:pt x="125298" y="65541"/>
                </a:cubicBezTo>
                <a:cubicBezTo>
                  <a:pt x="171865" y="4158"/>
                  <a:pt x="250181" y="-44526"/>
                  <a:pt x="290398" y="65541"/>
                </a:cubicBezTo>
                <a:cubicBezTo>
                  <a:pt x="330615" y="175608"/>
                  <a:pt x="348606" y="450774"/>
                  <a:pt x="366598" y="725941"/>
                </a:cubicBezTo>
              </a:path>
            </a:pathLst>
          </a:custGeom>
          <a:noFill/>
          <a:ln w="28575">
            <a:solidFill>
              <a:srgbClr val="3333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BFF8BCE-CA41-47B3-A9F0-C64C39A262B6}"/>
              </a:ext>
            </a:extLst>
          </p:cNvPr>
          <p:cNvSpPr txBox="1"/>
          <p:nvPr/>
        </p:nvSpPr>
        <p:spPr>
          <a:xfrm flipH="1">
            <a:off x="5739828" y="1574503"/>
            <a:ext cx="804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2</a:t>
            </a:r>
          </a:p>
        </p:txBody>
      </p:sp>
    </p:spTree>
    <p:extLst>
      <p:ext uri="{BB962C8B-B14F-4D97-AF65-F5344CB8AC3E}">
        <p14:creationId xmlns:p14="http://schemas.microsoft.com/office/powerpoint/2010/main" val="371413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9E98D-E414-4D42-864C-F05F70DEAF65}"/>
              </a:ext>
            </a:extLst>
          </p:cNvPr>
          <p:cNvSpPr txBox="1"/>
          <p:nvPr/>
        </p:nvSpPr>
        <p:spPr>
          <a:xfrm>
            <a:off x="2454129" y="550277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Réalisation de la leçon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C0B0528-8887-4D0A-8E0F-B2930C74C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0339" y="295305"/>
            <a:ext cx="1374303" cy="9092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EBEB9B-C200-4C32-84E6-717BF12B83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522" t="56799" r="1369" b="615"/>
          <a:stretch/>
        </p:blipFill>
        <p:spPr>
          <a:xfrm>
            <a:off x="337131" y="2209113"/>
            <a:ext cx="2494915" cy="223102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9A29B7-7355-4B92-B048-FAFCEA14886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14" y="2594977"/>
            <a:ext cx="5785485" cy="18773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F93FFA-7FE3-4BB0-80BB-1B6543D49C6E}"/>
              </a:ext>
            </a:extLst>
          </p:cNvPr>
          <p:cNvSpPr txBox="1"/>
          <p:nvPr/>
        </p:nvSpPr>
        <p:spPr>
          <a:xfrm flipH="1">
            <a:off x="5667667" y="2905780"/>
            <a:ext cx="804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78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0070092-8525-4EE4-9D92-713EE157710D}"/>
              </a:ext>
            </a:extLst>
          </p:cNvPr>
          <p:cNvCxnSpPr/>
          <p:nvPr/>
        </p:nvCxnSpPr>
        <p:spPr>
          <a:xfrm>
            <a:off x="5943600" y="3324624"/>
            <a:ext cx="0" cy="383776"/>
          </a:xfrm>
          <a:prstGeom prst="straightConnector1">
            <a:avLst/>
          </a:prstGeom>
          <a:ln w="28575">
            <a:solidFill>
              <a:srgbClr val="3333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13F545B-5203-4810-AE3C-D3E6D025A5CD}"/>
              </a:ext>
            </a:extLst>
          </p:cNvPr>
          <p:cNvSpPr/>
          <p:nvPr/>
        </p:nvSpPr>
        <p:spPr>
          <a:xfrm>
            <a:off x="5907202" y="2044700"/>
            <a:ext cx="328498" cy="876300"/>
          </a:xfrm>
          <a:custGeom>
            <a:avLst/>
            <a:gdLst>
              <a:gd name="connsiteX0" fmla="*/ 10998 w 366598"/>
              <a:gd name="connsiteY0" fmla="*/ 1119641 h 1119641"/>
              <a:gd name="connsiteX1" fmla="*/ 10998 w 366598"/>
              <a:gd name="connsiteY1" fmla="*/ 433841 h 1119641"/>
              <a:gd name="connsiteX2" fmla="*/ 125298 w 366598"/>
              <a:gd name="connsiteY2" fmla="*/ 65541 h 1119641"/>
              <a:gd name="connsiteX3" fmla="*/ 290398 w 366598"/>
              <a:gd name="connsiteY3" fmla="*/ 65541 h 1119641"/>
              <a:gd name="connsiteX4" fmla="*/ 366598 w 366598"/>
              <a:gd name="connsiteY4" fmla="*/ 725941 h 1119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6598" h="1119641">
                <a:moveTo>
                  <a:pt x="10998" y="1119641"/>
                </a:moveTo>
                <a:cubicBezTo>
                  <a:pt x="1473" y="864582"/>
                  <a:pt x="-8052" y="609524"/>
                  <a:pt x="10998" y="433841"/>
                </a:cubicBezTo>
                <a:cubicBezTo>
                  <a:pt x="30048" y="258158"/>
                  <a:pt x="78731" y="126924"/>
                  <a:pt x="125298" y="65541"/>
                </a:cubicBezTo>
                <a:cubicBezTo>
                  <a:pt x="171865" y="4158"/>
                  <a:pt x="250181" y="-44526"/>
                  <a:pt x="290398" y="65541"/>
                </a:cubicBezTo>
                <a:cubicBezTo>
                  <a:pt x="330615" y="175608"/>
                  <a:pt x="348606" y="450774"/>
                  <a:pt x="366598" y="725941"/>
                </a:cubicBezTo>
              </a:path>
            </a:pathLst>
          </a:custGeom>
          <a:noFill/>
          <a:ln w="28575">
            <a:solidFill>
              <a:srgbClr val="3333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5536808-9863-4958-8682-6A56966C64ED}"/>
              </a:ext>
            </a:extLst>
          </p:cNvPr>
          <p:cNvSpPr txBox="1"/>
          <p:nvPr/>
        </p:nvSpPr>
        <p:spPr>
          <a:xfrm flipH="1">
            <a:off x="5739828" y="1574503"/>
            <a:ext cx="804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2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D2CEBB2-1027-46CD-A024-CEBE682DE156}"/>
              </a:ext>
            </a:extLst>
          </p:cNvPr>
          <p:cNvSpPr/>
          <p:nvPr/>
        </p:nvSpPr>
        <p:spPr>
          <a:xfrm>
            <a:off x="6362690" y="2054880"/>
            <a:ext cx="3189586" cy="523220"/>
          </a:xfrm>
          <a:custGeom>
            <a:avLst/>
            <a:gdLst>
              <a:gd name="connsiteX0" fmla="*/ 0 w 3227676"/>
              <a:gd name="connsiteY0" fmla="*/ 656527 h 656527"/>
              <a:gd name="connsiteX1" fmla="*/ 177800 w 3227676"/>
              <a:gd name="connsiteY1" fmla="*/ 186627 h 656527"/>
              <a:gd name="connsiteX2" fmla="*/ 939800 w 3227676"/>
              <a:gd name="connsiteY2" fmla="*/ 21527 h 656527"/>
              <a:gd name="connsiteX3" fmla="*/ 2247900 w 3227676"/>
              <a:gd name="connsiteY3" fmla="*/ 8827 h 656527"/>
              <a:gd name="connsiteX4" fmla="*/ 3073400 w 3227676"/>
              <a:gd name="connsiteY4" fmla="*/ 85027 h 656527"/>
              <a:gd name="connsiteX5" fmla="*/ 3225800 w 3227676"/>
              <a:gd name="connsiteY5" fmla="*/ 643827 h 656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27676" h="656527">
                <a:moveTo>
                  <a:pt x="0" y="656527"/>
                </a:moveTo>
                <a:cubicBezTo>
                  <a:pt x="10583" y="474493"/>
                  <a:pt x="21167" y="292460"/>
                  <a:pt x="177800" y="186627"/>
                </a:cubicBezTo>
                <a:cubicBezTo>
                  <a:pt x="334433" y="80794"/>
                  <a:pt x="594783" y="51160"/>
                  <a:pt x="939800" y="21527"/>
                </a:cubicBezTo>
                <a:cubicBezTo>
                  <a:pt x="1284817" y="-8106"/>
                  <a:pt x="1892300" y="-1756"/>
                  <a:pt x="2247900" y="8827"/>
                </a:cubicBezTo>
                <a:cubicBezTo>
                  <a:pt x="2603500" y="19410"/>
                  <a:pt x="2910417" y="-20806"/>
                  <a:pt x="3073400" y="85027"/>
                </a:cubicBezTo>
                <a:cubicBezTo>
                  <a:pt x="3236383" y="190860"/>
                  <a:pt x="3231091" y="417343"/>
                  <a:pt x="3225800" y="643827"/>
                </a:cubicBezTo>
              </a:path>
            </a:pathLst>
          </a:custGeom>
          <a:noFill/>
          <a:ln w="28575">
            <a:solidFill>
              <a:srgbClr val="3333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6DF7D5C-AFC2-4898-868C-4AADC5AB6C9D}"/>
              </a:ext>
            </a:extLst>
          </p:cNvPr>
          <p:cNvSpPr txBox="1"/>
          <p:nvPr/>
        </p:nvSpPr>
        <p:spPr>
          <a:xfrm flipH="1">
            <a:off x="7555209" y="1588819"/>
            <a:ext cx="804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20</a:t>
            </a:r>
          </a:p>
        </p:txBody>
      </p:sp>
    </p:spTree>
    <p:extLst>
      <p:ext uri="{BB962C8B-B14F-4D97-AF65-F5344CB8AC3E}">
        <p14:creationId xmlns:p14="http://schemas.microsoft.com/office/powerpoint/2010/main" val="175275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9E98D-E414-4D42-864C-F05F70DEAF65}"/>
              </a:ext>
            </a:extLst>
          </p:cNvPr>
          <p:cNvSpPr txBox="1"/>
          <p:nvPr/>
        </p:nvSpPr>
        <p:spPr>
          <a:xfrm>
            <a:off x="2454129" y="550277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Réalisation de la leçon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C0B0528-8887-4D0A-8E0F-B2930C74C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0339" y="295305"/>
            <a:ext cx="1374303" cy="90921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9A29B7-7355-4B92-B048-FAFCEA14886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14" y="2594977"/>
            <a:ext cx="5785485" cy="18773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F93FFA-7FE3-4BB0-80BB-1B6543D49C6E}"/>
              </a:ext>
            </a:extLst>
          </p:cNvPr>
          <p:cNvSpPr txBox="1"/>
          <p:nvPr/>
        </p:nvSpPr>
        <p:spPr>
          <a:xfrm flipH="1">
            <a:off x="5667667" y="2905780"/>
            <a:ext cx="804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78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0070092-8525-4EE4-9D92-713EE157710D}"/>
              </a:ext>
            </a:extLst>
          </p:cNvPr>
          <p:cNvCxnSpPr/>
          <p:nvPr/>
        </p:nvCxnSpPr>
        <p:spPr>
          <a:xfrm>
            <a:off x="5943600" y="3324624"/>
            <a:ext cx="0" cy="383776"/>
          </a:xfrm>
          <a:prstGeom prst="straightConnector1">
            <a:avLst/>
          </a:prstGeom>
          <a:ln w="28575">
            <a:solidFill>
              <a:srgbClr val="3333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13F545B-5203-4810-AE3C-D3E6D025A5CD}"/>
              </a:ext>
            </a:extLst>
          </p:cNvPr>
          <p:cNvSpPr/>
          <p:nvPr/>
        </p:nvSpPr>
        <p:spPr>
          <a:xfrm>
            <a:off x="5907202" y="2044700"/>
            <a:ext cx="328498" cy="876300"/>
          </a:xfrm>
          <a:custGeom>
            <a:avLst/>
            <a:gdLst>
              <a:gd name="connsiteX0" fmla="*/ 10998 w 366598"/>
              <a:gd name="connsiteY0" fmla="*/ 1119641 h 1119641"/>
              <a:gd name="connsiteX1" fmla="*/ 10998 w 366598"/>
              <a:gd name="connsiteY1" fmla="*/ 433841 h 1119641"/>
              <a:gd name="connsiteX2" fmla="*/ 125298 w 366598"/>
              <a:gd name="connsiteY2" fmla="*/ 65541 h 1119641"/>
              <a:gd name="connsiteX3" fmla="*/ 290398 w 366598"/>
              <a:gd name="connsiteY3" fmla="*/ 65541 h 1119641"/>
              <a:gd name="connsiteX4" fmla="*/ 366598 w 366598"/>
              <a:gd name="connsiteY4" fmla="*/ 725941 h 1119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6598" h="1119641">
                <a:moveTo>
                  <a:pt x="10998" y="1119641"/>
                </a:moveTo>
                <a:cubicBezTo>
                  <a:pt x="1473" y="864582"/>
                  <a:pt x="-8052" y="609524"/>
                  <a:pt x="10998" y="433841"/>
                </a:cubicBezTo>
                <a:cubicBezTo>
                  <a:pt x="30048" y="258158"/>
                  <a:pt x="78731" y="126924"/>
                  <a:pt x="125298" y="65541"/>
                </a:cubicBezTo>
                <a:cubicBezTo>
                  <a:pt x="171865" y="4158"/>
                  <a:pt x="250181" y="-44526"/>
                  <a:pt x="290398" y="65541"/>
                </a:cubicBezTo>
                <a:cubicBezTo>
                  <a:pt x="330615" y="175608"/>
                  <a:pt x="348606" y="450774"/>
                  <a:pt x="366598" y="725941"/>
                </a:cubicBezTo>
              </a:path>
            </a:pathLst>
          </a:custGeom>
          <a:noFill/>
          <a:ln w="28575">
            <a:solidFill>
              <a:srgbClr val="3333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5536808-9863-4958-8682-6A56966C64ED}"/>
              </a:ext>
            </a:extLst>
          </p:cNvPr>
          <p:cNvSpPr txBox="1"/>
          <p:nvPr/>
        </p:nvSpPr>
        <p:spPr>
          <a:xfrm flipH="1">
            <a:off x="5739828" y="1574503"/>
            <a:ext cx="804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2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D2CEBB2-1027-46CD-A024-CEBE682DE156}"/>
              </a:ext>
            </a:extLst>
          </p:cNvPr>
          <p:cNvSpPr/>
          <p:nvPr/>
        </p:nvSpPr>
        <p:spPr>
          <a:xfrm>
            <a:off x="6362690" y="2054880"/>
            <a:ext cx="3189586" cy="523220"/>
          </a:xfrm>
          <a:custGeom>
            <a:avLst/>
            <a:gdLst>
              <a:gd name="connsiteX0" fmla="*/ 0 w 3227676"/>
              <a:gd name="connsiteY0" fmla="*/ 656527 h 656527"/>
              <a:gd name="connsiteX1" fmla="*/ 177800 w 3227676"/>
              <a:gd name="connsiteY1" fmla="*/ 186627 h 656527"/>
              <a:gd name="connsiteX2" fmla="*/ 939800 w 3227676"/>
              <a:gd name="connsiteY2" fmla="*/ 21527 h 656527"/>
              <a:gd name="connsiteX3" fmla="*/ 2247900 w 3227676"/>
              <a:gd name="connsiteY3" fmla="*/ 8827 h 656527"/>
              <a:gd name="connsiteX4" fmla="*/ 3073400 w 3227676"/>
              <a:gd name="connsiteY4" fmla="*/ 85027 h 656527"/>
              <a:gd name="connsiteX5" fmla="*/ 3225800 w 3227676"/>
              <a:gd name="connsiteY5" fmla="*/ 643827 h 656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27676" h="656527">
                <a:moveTo>
                  <a:pt x="0" y="656527"/>
                </a:moveTo>
                <a:cubicBezTo>
                  <a:pt x="10583" y="474493"/>
                  <a:pt x="21167" y="292460"/>
                  <a:pt x="177800" y="186627"/>
                </a:cubicBezTo>
                <a:cubicBezTo>
                  <a:pt x="334433" y="80794"/>
                  <a:pt x="594783" y="51160"/>
                  <a:pt x="939800" y="21527"/>
                </a:cubicBezTo>
                <a:cubicBezTo>
                  <a:pt x="1284817" y="-8106"/>
                  <a:pt x="1892300" y="-1756"/>
                  <a:pt x="2247900" y="8827"/>
                </a:cubicBezTo>
                <a:cubicBezTo>
                  <a:pt x="2603500" y="19410"/>
                  <a:pt x="2910417" y="-20806"/>
                  <a:pt x="3073400" y="85027"/>
                </a:cubicBezTo>
                <a:cubicBezTo>
                  <a:pt x="3236383" y="190860"/>
                  <a:pt x="3231091" y="417343"/>
                  <a:pt x="3225800" y="643827"/>
                </a:cubicBezTo>
              </a:path>
            </a:pathLst>
          </a:custGeom>
          <a:noFill/>
          <a:ln w="28575">
            <a:solidFill>
              <a:srgbClr val="3333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6DF7D5C-AFC2-4898-868C-4AADC5AB6C9D}"/>
              </a:ext>
            </a:extLst>
          </p:cNvPr>
          <p:cNvSpPr txBox="1"/>
          <p:nvPr/>
        </p:nvSpPr>
        <p:spPr>
          <a:xfrm flipH="1">
            <a:off x="7555209" y="1588819"/>
            <a:ext cx="804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20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88ED9E-B126-48CF-A2EE-2A9C923675F4}"/>
              </a:ext>
            </a:extLst>
          </p:cNvPr>
          <p:cNvSpPr/>
          <p:nvPr/>
        </p:nvSpPr>
        <p:spPr>
          <a:xfrm>
            <a:off x="4972425" y="4634001"/>
            <a:ext cx="3902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L’écart entre 78 et 100 est de </a:t>
            </a:r>
            <a: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22</a:t>
            </a:r>
            <a:endParaRPr lang="fr-FR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82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9E98D-E414-4D42-864C-F05F70DEAF65}"/>
              </a:ext>
            </a:extLst>
          </p:cNvPr>
          <p:cNvSpPr txBox="1"/>
          <p:nvPr/>
        </p:nvSpPr>
        <p:spPr>
          <a:xfrm>
            <a:off x="244765" y="1488708"/>
            <a:ext cx="10105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 l’aide de la droite graduée, trouve l’écart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0ECE2C5-CFBE-4A0B-9C65-445AE6EAB7C5}"/>
              </a:ext>
            </a:extLst>
          </p:cNvPr>
          <p:cNvSpPr txBox="1"/>
          <p:nvPr/>
        </p:nvSpPr>
        <p:spPr>
          <a:xfrm>
            <a:off x="815552" y="4410473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Entre 45 et 100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632E564-25DC-4533-B277-80A427139043}"/>
              </a:ext>
            </a:extLst>
          </p:cNvPr>
          <p:cNvSpPr txBox="1"/>
          <p:nvPr/>
        </p:nvSpPr>
        <p:spPr>
          <a:xfrm>
            <a:off x="788791" y="4934192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Entre 34 et 100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2CB7950-6AFD-4AC4-B471-7547232ADA4A}"/>
              </a:ext>
            </a:extLst>
          </p:cNvPr>
          <p:cNvSpPr txBox="1"/>
          <p:nvPr/>
        </p:nvSpPr>
        <p:spPr>
          <a:xfrm>
            <a:off x="788791" y="5457911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Entre 63 et 100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FA58441-2B75-4861-8DC7-7883549455F0}"/>
              </a:ext>
            </a:extLst>
          </p:cNvPr>
          <p:cNvGrpSpPr/>
          <p:nvPr/>
        </p:nvGrpSpPr>
        <p:grpSpPr>
          <a:xfrm>
            <a:off x="234627" y="2031507"/>
            <a:ext cx="11760715" cy="1410193"/>
            <a:chOff x="234627" y="2031507"/>
            <a:chExt cx="11760715" cy="1410193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76FCFE2-6EAA-4EED-9C7D-83A6AD975B88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00" t="581" r="1"/>
            <a:stretch/>
          </p:blipFill>
          <p:spPr bwMode="auto">
            <a:xfrm>
              <a:off x="6959600" y="2133314"/>
              <a:ext cx="5035742" cy="130355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0D45302-8087-4583-9F88-00311BA93F11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55" t="581" r="1"/>
            <a:stretch/>
          </p:blipFill>
          <p:spPr bwMode="auto">
            <a:xfrm>
              <a:off x="1163494" y="2137241"/>
              <a:ext cx="6427076" cy="130355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58B5FF7-0628-43D4-BD93-D624A9D1C92C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2" t="32333" r="78515"/>
            <a:stretch/>
          </p:blipFill>
          <p:spPr bwMode="auto">
            <a:xfrm>
              <a:off x="368687" y="2554467"/>
              <a:ext cx="1111109" cy="88723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6E03750-91FD-4898-BCDF-90B7917BF1F4}"/>
                </a:ext>
              </a:extLst>
            </p:cNvPr>
            <p:cNvSpPr/>
            <p:nvPr/>
          </p:nvSpPr>
          <p:spPr>
            <a:xfrm>
              <a:off x="7911307" y="2182801"/>
              <a:ext cx="393700" cy="315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5BA379B-8F98-4C38-977E-1C3B3C7D83BC}"/>
                </a:ext>
              </a:extLst>
            </p:cNvPr>
            <p:cNvSpPr/>
            <p:nvPr/>
          </p:nvSpPr>
          <p:spPr>
            <a:xfrm>
              <a:off x="9007476" y="2189500"/>
              <a:ext cx="393700" cy="315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A763BD3-3B7D-435B-9800-A5DFE0A0FE62}"/>
                </a:ext>
              </a:extLst>
            </p:cNvPr>
            <p:cNvSpPr/>
            <p:nvPr/>
          </p:nvSpPr>
          <p:spPr>
            <a:xfrm>
              <a:off x="10119521" y="2182801"/>
              <a:ext cx="393700" cy="315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BDC031A-92F7-463A-97AB-772F16454D30}"/>
                </a:ext>
              </a:extLst>
            </p:cNvPr>
            <p:cNvSpPr/>
            <p:nvPr/>
          </p:nvSpPr>
          <p:spPr>
            <a:xfrm>
              <a:off x="11185526" y="2182801"/>
              <a:ext cx="393700" cy="315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FE65349-8655-47A6-B06D-F34852412E49}"/>
                </a:ext>
              </a:extLst>
            </p:cNvPr>
            <p:cNvSpPr txBox="1"/>
            <p:nvPr/>
          </p:nvSpPr>
          <p:spPr>
            <a:xfrm>
              <a:off x="7847508" y="2100843"/>
              <a:ext cx="52129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600" dirty="0"/>
                <a:t>70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47D8E6B3-AA3D-4B90-BE58-1C66C107487B}"/>
                </a:ext>
              </a:extLst>
            </p:cNvPr>
            <p:cNvSpPr txBox="1"/>
            <p:nvPr/>
          </p:nvSpPr>
          <p:spPr>
            <a:xfrm>
              <a:off x="8931774" y="2094144"/>
              <a:ext cx="52129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600" dirty="0"/>
                <a:t>80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D0662DF-9498-4CEE-8296-70CB781D113D}"/>
                </a:ext>
              </a:extLst>
            </p:cNvPr>
            <p:cNvSpPr txBox="1"/>
            <p:nvPr/>
          </p:nvSpPr>
          <p:spPr>
            <a:xfrm>
              <a:off x="10067428" y="2094144"/>
              <a:ext cx="52129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600" dirty="0"/>
                <a:t>90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589C4B3-D480-4BEE-B867-EE277E6522A4}"/>
                </a:ext>
              </a:extLst>
            </p:cNvPr>
            <p:cNvSpPr txBox="1"/>
            <p:nvPr/>
          </p:nvSpPr>
          <p:spPr>
            <a:xfrm>
              <a:off x="11088370" y="2138943"/>
              <a:ext cx="5741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/>
                <a:t>100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F27351E1-38C3-42EC-AE79-E4E85AFE65B1}"/>
                </a:ext>
              </a:extLst>
            </p:cNvPr>
            <p:cNvSpPr txBox="1"/>
            <p:nvPr/>
          </p:nvSpPr>
          <p:spPr>
            <a:xfrm>
              <a:off x="234627" y="2031507"/>
              <a:ext cx="35298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600" dirty="0"/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003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E41C65-372D-4211-913B-991948BC8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393" y="590611"/>
            <a:ext cx="4726017" cy="615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8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5DE9E53-71F9-4057-86B1-A52E2B5068C7}"/>
              </a:ext>
            </a:extLst>
          </p:cNvPr>
          <p:cNvSpPr txBox="1"/>
          <p:nvPr/>
        </p:nvSpPr>
        <p:spPr>
          <a:xfrm>
            <a:off x="2454129" y="1204020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Jeu des « </a:t>
            </a:r>
            <a:r>
              <a:rPr lang="fr-FR" sz="3200" dirty="0">
                <a:latin typeface="Sketch Nice" panose="02000500000000000000" pitchFamily="2" charset="0"/>
                <a:cs typeface="Arial" panose="020B0604020202020204" pitchFamily="34" charset="0"/>
              </a:rPr>
              <a:t>moutons</a:t>
            </a: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 »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36525B1-128E-41FC-A6BF-F0F925E54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26176">
            <a:off x="4431069" y="1881435"/>
            <a:ext cx="1430000" cy="20300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D24CF4-C55F-499F-9A90-38C2C1111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67830">
            <a:off x="5675111" y="2878034"/>
            <a:ext cx="1452346" cy="204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9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18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764859" y="623180"/>
            <a:ext cx="89670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Observe cette suite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et écris les nombres suivants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76E88CA-94AE-43C1-869D-6B3FA4739D6F}"/>
              </a:ext>
            </a:extLst>
          </p:cNvPr>
          <p:cNvSpPr txBox="1"/>
          <p:nvPr/>
        </p:nvSpPr>
        <p:spPr>
          <a:xfrm>
            <a:off x="459575" y="3777323"/>
            <a:ext cx="9641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108 – 119 – 130 - ...... - ...... - ......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Flèche : courbe vers le haut 12">
            <a:extLst>
              <a:ext uri="{FF2B5EF4-FFF2-40B4-BE49-F238E27FC236}">
                <a16:creationId xmlns:a16="http://schemas.microsoft.com/office/drawing/2014/main" id="{155B2C4D-D6FB-4F64-9A4E-C6A0C6060159}"/>
              </a:ext>
            </a:extLst>
          </p:cNvPr>
          <p:cNvSpPr/>
          <p:nvPr/>
        </p:nvSpPr>
        <p:spPr>
          <a:xfrm rot="10800000" flipH="1">
            <a:off x="1122804" y="2924756"/>
            <a:ext cx="1939051" cy="769440"/>
          </a:xfrm>
          <a:prstGeom prst="curved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>
              <a:solidFill>
                <a:schemeClr val="tx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F0C7C01-EA50-4CEC-B5EA-61907B60D932}"/>
              </a:ext>
            </a:extLst>
          </p:cNvPr>
          <p:cNvSpPr txBox="1"/>
          <p:nvPr/>
        </p:nvSpPr>
        <p:spPr>
          <a:xfrm>
            <a:off x="584266" y="2113752"/>
            <a:ext cx="2660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accent6"/>
                </a:solidFill>
              </a:rPr>
              <a:t>+ ...?...</a:t>
            </a:r>
          </a:p>
        </p:txBody>
      </p:sp>
    </p:spTree>
    <p:extLst>
      <p:ext uri="{BB962C8B-B14F-4D97-AF65-F5344CB8AC3E}">
        <p14:creationId xmlns:p14="http://schemas.microsoft.com/office/powerpoint/2010/main" val="242854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9E98D-E414-4D42-864C-F05F70DEAF65}"/>
              </a:ext>
            </a:extLst>
          </p:cNvPr>
          <p:cNvSpPr txBox="1"/>
          <p:nvPr/>
        </p:nvSpPr>
        <p:spPr>
          <a:xfrm>
            <a:off x="3204382" y="1407321"/>
            <a:ext cx="64270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Choisis deux opérations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et fais-les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4D9C6FE-1893-4FE5-8242-66BDFF02D6D7}"/>
              </a:ext>
            </a:extLst>
          </p:cNvPr>
          <p:cNvSpPr txBox="1"/>
          <p:nvPr/>
        </p:nvSpPr>
        <p:spPr>
          <a:xfrm>
            <a:off x="3097403" y="2603747"/>
            <a:ext cx="642707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451 – 41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365 – 142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754 – 32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859 – 742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985 – 452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642 – 22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754 - 33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1A7C19B-BB16-4625-BF7F-1D9D68BE9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848" y="498108"/>
            <a:ext cx="1374303" cy="90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5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9E98D-E414-4D42-864C-F05F70DEAF65}"/>
              </a:ext>
            </a:extLst>
          </p:cNvPr>
          <p:cNvSpPr txBox="1"/>
          <p:nvPr/>
        </p:nvSpPr>
        <p:spPr>
          <a:xfrm>
            <a:off x="3085009" y="1407321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Réalise ces calculs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C5C635C-F964-4CCE-8F18-855B4350B482}"/>
              </a:ext>
            </a:extLst>
          </p:cNvPr>
          <p:cNvSpPr txBox="1"/>
          <p:nvPr/>
        </p:nvSpPr>
        <p:spPr>
          <a:xfrm>
            <a:off x="2882461" y="3473006"/>
            <a:ext cx="64270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62 pour aller à 100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34 pour aller à 100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14073E8-1943-4E6E-A5D0-DD6330539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848" y="498108"/>
            <a:ext cx="1374303" cy="909213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8C3A918-2AD4-49D4-9EFF-A81B2E351F3C}"/>
              </a:ext>
            </a:extLst>
          </p:cNvPr>
          <p:cNvGrpSpPr/>
          <p:nvPr/>
        </p:nvGrpSpPr>
        <p:grpSpPr>
          <a:xfrm>
            <a:off x="234627" y="2031507"/>
            <a:ext cx="11760715" cy="1410193"/>
            <a:chOff x="234627" y="2031507"/>
            <a:chExt cx="11760715" cy="1410193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F5C3F19-66FF-4153-8AAE-7278DE713951}"/>
                </a:ext>
              </a:extLst>
            </p:cNvPr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00" t="581" r="1"/>
            <a:stretch/>
          </p:blipFill>
          <p:spPr bwMode="auto">
            <a:xfrm>
              <a:off x="6959600" y="2133314"/>
              <a:ext cx="5035742" cy="130355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E8B9618-85BE-4BF2-9CDB-FF1BCD6547A7}"/>
                </a:ext>
              </a:extLst>
            </p:cNvPr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55" t="581" r="1"/>
            <a:stretch/>
          </p:blipFill>
          <p:spPr bwMode="auto">
            <a:xfrm>
              <a:off x="1163494" y="2137241"/>
              <a:ext cx="6427076" cy="130355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C2F4045-1FA7-4E32-9782-63D5A62F907E}"/>
                </a:ext>
              </a:extLst>
            </p:cNvPr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2" t="32333" r="78515"/>
            <a:stretch/>
          </p:blipFill>
          <p:spPr bwMode="auto">
            <a:xfrm>
              <a:off x="368687" y="2554467"/>
              <a:ext cx="1111109" cy="88723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DB2D0EF-799C-46F4-91AC-81575C5F06BB}"/>
                </a:ext>
              </a:extLst>
            </p:cNvPr>
            <p:cNvSpPr/>
            <p:nvPr/>
          </p:nvSpPr>
          <p:spPr>
            <a:xfrm>
              <a:off x="7911307" y="2182801"/>
              <a:ext cx="393700" cy="315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A6A9B28-BCE2-4CBD-8671-B8278BDFD03B}"/>
                </a:ext>
              </a:extLst>
            </p:cNvPr>
            <p:cNvSpPr/>
            <p:nvPr/>
          </p:nvSpPr>
          <p:spPr>
            <a:xfrm>
              <a:off x="9007476" y="2189500"/>
              <a:ext cx="393700" cy="315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6D39A8B-B567-40D7-9CCB-FF04AB477DA8}"/>
                </a:ext>
              </a:extLst>
            </p:cNvPr>
            <p:cNvSpPr/>
            <p:nvPr/>
          </p:nvSpPr>
          <p:spPr>
            <a:xfrm>
              <a:off x="10119521" y="2182801"/>
              <a:ext cx="393700" cy="315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E2643A5-D5A2-47B9-9438-478B80964C22}"/>
                </a:ext>
              </a:extLst>
            </p:cNvPr>
            <p:cNvSpPr/>
            <p:nvPr/>
          </p:nvSpPr>
          <p:spPr>
            <a:xfrm>
              <a:off x="11185526" y="2182801"/>
              <a:ext cx="393700" cy="315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C9F7261F-95AB-4CAB-92A0-B76F66437B86}"/>
                </a:ext>
              </a:extLst>
            </p:cNvPr>
            <p:cNvSpPr txBox="1"/>
            <p:nvPr/>
          </p:nvSpPr>
          <p:spPr>
            <a:xfrm>
              <a:off x="7847508" y="2100843"/>
              <a:ext cx="52129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600" dirty="0"/>
                <a:t>70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0D1AD0C-E120-4B10-974A-3D00506EBACD}"/>
                </a:ext>
              </a:extLst>
            </p:cNvPr>
            <p:cNvSpPr txBox="1"/>
            <p:nvPr/>
          </p:nvSpPr>
          <p:spPr>
            <a:xfrm>
              <a:off x="8931774" y="2094144"/>
              <a:ext cx="52129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600" dirty="0"/>
                <a:t>80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E2AF9BA-5EED-4ED0-A1A4-D791671A43CC}"/>
                </a:ext>
              </a:extLst>
            </p:cNvPr>
            <p:cNvSpPr txBox="1"/>
            <p:nvPr/>
          </p:nvSpPr>
          <p:spPr>
            <a:xfrm>
              <a:off x="10067428" y="2094144"/>
              <a:ext cx="52129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600" dirty="0"/>
                <a:t>90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53930330-F3AD-4EFF-AD04-CE5F9D64C2F3}"/>
                </a:ext>
              </a:extLst>
            </p:cNvPr>
            <p:cNvSpPr txBox="1"/>
            <p:nvPr/>
          </p:nvSpPr>
          <p:spPr>
            <a:xfrm>
              <a:off x="11088370" y="2138943"/>
              <a:ext cx="5741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/>
                <a:t>100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333EEA7-FE96-485D-8D03-4847F2679397}"/>
                </a:ext>
              </a:extLst>
            </p:cNvPr>
            <p:cNvSpPr txBox="1"/>
            <p:nvPr/>
          </p:nvSpPr>
          <p:spPr>
            <a:xfrm>
              <a:off x="234627" y="2031507"/>
              <a:ext cx="35298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600" dirty="0"/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07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E562C88-0465-42B0-A768-9B7B7CD4B918}"/>
              </a:ext>
            </a:extLst>
          </p:cNvPr>
          <p:cNvSpPr/>
          <p:nvPr/>
        </p:nvSpPr>
        <p:spPr>
          <a:xfrm>
            <a:off x="9567768" y="700117"/>
            <a:ext cx="1011742" cy="93406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20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B86C60-1554-4F93-BD02-8787E5A9F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053" y="796413"/>
            <a:ext cx="7798654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02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E18878-0837-4C7A-9DAC-A3541358F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676" y="300442"/>
            <a:ext cx="4916305" cy="6257115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BACF6A76-5E29-4E8F-B145-A1C2C993ECD6}"/>
              </a:ext>
            </a:extLst>
          </p:cNvPr>
          <p:cNvSpPr/>
          <p:nvPr/>
        </p:nvSpPr>
        <p:spPr>
          <a:xfrm>
            <a:off x="2454129" y="1406013"/>
            <a:ext cx="1011742" cy="93406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21</a:t>
            </a:r>
          </a:p>
        </p:txBody>
      </p:sp>
    </p:spTree>
    <p:extLst>
      <p:ext uri="{BB962C8B-B14F-4D97-AF65-F5344CB8AC3E}">
        <p14:creationId xmlns:p14="http://schemas.microsoft.com/office/powerpoint/2010/main" val="4256025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18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827188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77173" y="609600"/>
            <a:ext cx="9641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Observe cette suite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et écris les nombres suivants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76E88CA-94AE-43C1-869D-6B3FA4739D6F}"/>
              </a:ext>
            </a:extLst>
          </p:cNvPr>
          <p:cNvSpPr txBox="1"/>
          <p:nvPr/>
        </p:nvSpPr>
        <p:spPr>
          <a:xfrm>
            <a:off x="1275203" y="3735760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363 – 366 – 369 - ...... - ...... - ......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Flèche : courbe vers le haut 1">
            <a:extLst>
              <a:ext uri="{FF2B5EF4-FFF2-40B4-BE49-F238E27FC236}">
                <a16:creationId xmlns:a16="http://schemas.microsoft.com/office/drawing/2014/main" id="{7B3D7115-D232-4F37-B0D4-0889DB8AE257}"/>
              </a:ext>
            </a:extLst>
          </p:cNvPr>
          <p:cNvSpPr/>
          <p:nvPr/>
        </p:nvSpPr>
        <p:spPr>
          <a:xfrm rot="10800000" flipH="1">
            <a:off x="3406428" y="3254538"/>
            <a:ext cx="1288473" cy="481222"/>
          </a:xfrm>
          <a:prstGeom prst="curved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077A6AE-F2BB-4927-A916-E352F3458E09}"/>
              </a:ext>
            </a:extLst>
          </p:cNvPr>
          <p:cNvSpPr txBox="1"/>
          <p:nvPr/>
        </p:nvSpPr>
        <p:spPr>
          <a:xfrm>
            <a:off x="3101629" y="2706754"/>
            <a:ext cx="1593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/>
                </a:solidFill>
              </a:rPr>
              <a:t>+ ...?...</a:t>
            </a:r>
          </a:p>
        </p:txBody>
      </p:sp>
    </p:spTree>
    <p:extLst>
      <p:ext uri="{BB962C8B-B14F-4D97-AF65-F5344CB8AC3E}">
        <p14:creationId xmlns:p14="http://schemas.microsoft.com/office/powerpoint/2010/main" val="43763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6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18F176C4-8F31-48F4-A629-96E19337D9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99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427076" y="1702437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Fabrique</a:t>
            </a:r>
            <a:r>
              <a:rPr kumimoji="0" lang="fr-FR" sz="3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nombres avec les cibles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9A73DC-BD6A-4DE7-AA1A-7F501CA83377}"/>
              </a:ext>
            </a:extLst>
          </p:cNvPr>
          <p:cNvSpPr txBox="1"/>
          <p:nvPr/>
        </p:nvSpPr>
        <p:spPr>
          <a:xfrm>
            <a:off x="1846946" y="286655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C8338D-8C35-4E21-8106-59C3A8BB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986" y="2388662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021EA4AD-EBBF-4D46-8FEE-E9E8C775374F}"/>
              </a:ext>
            </a:extLst>
          </p:cNvPr>
          <p:cNvSpPr/>
          <p:nvPr/>
        </p:nvSpPr>
        <p:spPr>
          <a:xfrm>
            <a:off x="1590489" y="4510841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BD50BC0-F468-4B36-8977-EE2494DF2A8B}"/>
              </a:ext>
            </a:extLst>
          </p:cNvPr>
          <p:cNvSpPr/>
          <p:nvPr/>
        </p:nvSpPr>
        <p:spPr>
          <a:xfrm>
            <a:off x="1588732" y="3547908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5510D7C-27AC-4448-B503-BA89751BEA98}"/>
              </a:ext>
            </a:extLst>
          </p:cNvPr>
          <p:cNvSpPr/>
          <p:nvPr/>
        </p:nvSpPr>
        <p:spPr>
          <a:xfrm>
            <a:off x="1559147" y="2482800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7DA9E3-F043-4A93-A039-96AF57969D36}"/>
              </a:ext>
            </a:extLst>
          </p:cNvPr>
          <p:cNvSpPr txBox="1"/>
          <p:nvPr/>
        </p:nvSpPr>
        <p:spPr>
          <a:xfrm>
            <a:off x="1619385" y="2482802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100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F0C4E3-846D-4196-88E8-9D34201F5796}"/>
              </a:ext>
            </a:extLst>
          </p:cNvPr>
          <p:cNvSpPr txBox="1"/>
          <p:nvPr/>
        </p:nvSpPr>
        <p:spPr>
          <a:xfrm>
            <a:off x="3854506" y="5712553"/>
            <a:ext cx="5069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 </a:t>
            </a:r>
            <a:r>
              <a:rPr lang="fr-FR" sz="4400" dirty="0">
                <a:solidFill>
                  <a:schemeClr val="accent6"/>
                </a:solidFill>
              </a:rPr>
              <a:t>563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72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427076" y="1702437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Fabrique</a:t>
            </a:r>
            <a:r>
              <a:rPr kumimoji="0" lang="fr-FR" sz="3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nombres avec les cibles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9A73DC-BD6A-4DE7-AA1A-7F501CA83377}"/>
              </a:ext>
            </a:extLst>
          </p:cNvPr>
          <p:cNvSpPr txBox="1"/>
          <p:nvPr/>
        </p:nvSpPr>
        <p:spPr>
          <a:xfrm>
            <a:off x="1846946" y="286655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C8338D-8C35-4E21-8106-59C3A8BB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986" y="2388662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021EA4AD-EBBF-4D46-8FEE-E9E8C775374F}"/>
              </a:ext>
            </a:extLst>
          </p:cNvPr>
          <p:cNvSpPr/>
          <p:nvPr/>
        </p:nvSpPr>
        <p:spPr>
          <a:xfrm>
            <a:off x="1590489" y="4510841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BD50BC0-F468-4B36-8977-EE2494DF2A8B}"/>
              </a:ext>
            </a:extLst>
          </p:cNvPr>
          <p:cNvSpPr/>
          <p:nvPr/>
        </p:nvSpPr>
        <p:spPr>
          <a:xfrm>
            <a:off x="1588732" y="3547908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5510D7C-27AC-4448-B503-BA89751BEA98}"/>
              </a:ext>
            </a:extLst>
          </p:cNvPr>
          <p:cNvSpPr/>
          <p:nvPr/>
        </p:nvSpPr>
        <p:spPr>
          <a:xfrm>
            <a:off x="1559147" y="2482800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7DA9E3-F043-4A93-A039-96AF57969D36}"/>
              </a:ext>
            </a:extLst>
          </p:cNvPr>
          <p:cNvSpPr txBox="1"/>
          <p:nvPr/>
        </p:nvSpPr>
        <p:spPr>
          <a:xfrm>
            <a:off x="1619385" y="2482802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100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F0C4E3-846D-4196-88E8-9D34201F5796}"/>
              </a:ext>
            </a:extLst>
          </p:cNvPr>
          <p:cNvSpPr txBox="1"/>
          <p:nvPr/>
        </p:nvSpPr>
        <p:spPr>
          <a:xfrm>
            <a:off x="3854506" y="5712553"/>
            <a:ext cx="5069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 </a:t>
            </a:r>
            <a:r>
              <a:rPr lang="fr-FR" sz="4400" dirty="0">
                <a:solidFill>
                  <a:schemeClr val="accent6"/>
                </a:solidFill>
              </a:rPr>
              <a:t>435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88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427076" y="1702437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Fabrique</a:t>
            </a:r>
            <a:r>
              <a:rPr kumimoji="0" lang="fr-FR" sz="3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nombres avec les cibles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9A73DC-BD6A-4DE7-AA1A-7F501CA83377}"/>
              </a:ext>
            </a:extLst>
          </p:cNvPr>
          <p:cNvSpPr txBox="1"/>
          <p:nvPr/>
        </p:nvSpPr>
        <p:spPr>
          <a:xfrm>
            <a:off x="1846946" y="286655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C8338D-8C35-4E21-8106-59C3A8BB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986" y="2388662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021EA4AD-EBBF-4D46-8FEE-E9E8C775374F}"/>
              </a:ext>
            </a:extLst>
          </p:cNvPr>
          <p:cNvSpPr/>
          <p:nvPr/>
        </p:nvSpPr>
        <p:spPr>
          <a:xfrm>
            <a:off x="1590489" y="4510841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BD50BC0-F468-4B36-8977-EE2494DF2A8B}"/>
              </a:ext>
            </a:extLst>
          </p:cNvPr>
          <p:cNvSpPr/>
          <p:nvPr/>
        </p:nvSpPr>
        <p:spPr>
          <a:xfrm>
            <a:off x="1588732" y="3547908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5510D7C-27AC-4448-B503-BA89751BEA98}"/>
              </a:ext>
            </a:extLst>
          </p:cNvPr>
          <p:cNvSpPr/>
          <p:nvPr/>
        </p:nvSpPr>
        <p:spPr>
          <a:xfrm>
            <a:off x="1559147" y="2482800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7DA9E3-F043-4A93-A039-96AF57969D36}"/>
              </a:ext>
            </a:extLst>
          </p:cNvPr>
          <p:cNvSpPr txBox="1"/>
          <p:nvPr/>
        </p:nvSpPr>
        <p:spPr>
          <a:xfrm>
            <a:off x="1619385" y="2482802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100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F0C4E3-846D-4196-88E8-9D34201F5796}"/>
              </a:ext>
            </a:extLst>
          </p:cNvPr>
          <p:cNvSpPr txBox="1"/>
          <p:nvPr/>
        </p:nvSpPr>
        <p:spPr>
          <a:xfrm>
            <a:off x="3854506" y="5712553"/>
            <a:ext cx="5069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 </a:t>
            </a:r>
            <a:r>
              <a:rPr lang="fr-FR" sz="4400" dirty="0">
                <a:solidFill>
                  <a:schemeClr val="accent6"/>
                </a:solidFill>
              </a:rPr>
              <a:t>761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5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427076" y="1702437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Fabrique</a:t>
            </a:r>
            <a:r>
              <a:rPr kumimoji="0" lang="fr-FR" sz="3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nombres avec les cibles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9A73DC-BD6A-4DE7-AA1A-7F501CA83377}"/>
              </a:ext>
            </a:extLst>
          </p:cNvPr>
          <p:cNvSpPr txBox="1"/>
          <p:nvPr/>
        </p:nvSpPr>
        <p:spPr>
          <a:xfrm>
            <a:off x="1846946" y="286655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C8338D-8C35-4E21-8106-59C3A8BB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986" y="2388662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021EA4AD-EBBF-4D46-8FEE-E9E8C775374F}"/>
              </a:ext>
            </a:extLst>
          </p:cNvPr>
          <p:cNvSpPr/>
          <p:nvPr/>
        </p:nvSpPr>
        <p:spPr>
          <a:xfrm>
            <a:off x="1590489" y="4510841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BD50BC0-F468-4B36-8977-EE2494DF2A8B}"/>
              </a:ext>
            </a:extLst>
          </p:cNvPr>
          <p:cNvSpPr/>
          <p:nvPr/>
        </p:nvSpPr>
        <p:spPr>
          <a:xfrm>
            <a:off x="1588732" y="3547908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5510D7C-27AC-4448-B503-BA89751BEA98}"/>
              </a:ext>
            </a:extLst>
          </p:cNvPr>
          <p:cNvSpPr/>
          <p:nvPr/>
        </p:nvSpPr>
        <p:spPr>
          <a:xfrm>
            <a:off x="1559147" y="2482800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7DA9E3-F043-4A93-A039-96AF57969D36}"/>
              </a:ext>
            </a:extLst>
          </p:cNvPr>
          <p:cNvSpPr txBox="1"/>
          <p:nvPr/>
        </p:nvSpPr>
        <p:spPr>
          <a:xfrm>
            <a:off x="1619385" y="2482802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100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F0C4E3-846D-4196-88E8-9D34201F5796}"/>
              </a:ext>
            </a:extLst>
          </p:cNvPr>
          <p:cNvSpPr txBox="1"/>
          <p:nvPr/>
        </p:nvSpPr>
        <p:spPr>
          <a:xfrm>
            <a:off x="3854506" y="5712553"/>
            <a:ext cx="5069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 </a:t>
            </a:r>
            <a:r>
              <a:rPr lang="fr-FR" sz="4400" dirty="0">
                <a:solidFill>
                  <a:schemeClr val="accent6"/>
                </a:solidFill>
              </a:rPr>
              <a:t>806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60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DEF4E2-0B09-4C90-A6D1-889FFB134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00" y="926186"/>
            <a:ext cx="7772734" cy="5779414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EA8F9022-FB96-43EF-9372-CCA4037A7214}"/>
              </a:ext>
            </a:extLst>
          </p:cNvPr>
          <p:cNvSpPr/>
          <p:nvPr/>
        </p:nvSpPr>
        <p:spPr>
          <a:xfrm>
            <a:off x="9567768" y="700117"/>
            <a:ext cx="1011742" cy="93406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21</a:t>
            </a:r>
          </a:p>
        </p:txBody>
      </p:sp>
    </p:spTree>
    <p:extLst>
      <p:ext uri="{BB962C8B-B14F-4D97-AF65-F5344CB8AC3E}">
        <p14:creationId xmlns:p14="http://schemas.microsoft.com/office/powerpoint/2010/main" val="3363450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EE8E1B-06F2-4A70-8927-986415A6F106}"/>
              </a:ext>
            </a:extLst>
          </p:cNvPr>
          <p:cNvSpPr txBox="1"/>
          <p:nvPr/>
        </p:nvSpPr>
        <p:spPr>
          <a:xfrm>
            <a:off x="2051685" y="918535"/>
            <a:ext cx="7878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Jeu la guerre du potager.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F006747E-F6D2-4DD6-87B9-8ADA6E397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225" y="2081530"/>
            <a:ext cx="2395502" cy="134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50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18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381179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77173" y="609600"/>
            <a:ext cx="9641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Observe cette suite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et écris les nombres suivants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76E88CA-94AE-43C1-869D-6B3FA4739D6F}"/>
              </a:ext>
            </a:extLst>
          </p:cNvPr>
          <p:cNvSpPr txBox="1"/>
          <p:nvPr/>
        </p:nvSpPr>
        <p:spPr>
          <a:xfrm>
            <a:off x="1275203" y="3735760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124 – 128 – 132 - ...... - ...... - ......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Flèche : courbe vers le haut 1">
            <a:extLst>
              <a:ext uri="{FF2B5EF4-FFF2-40B4-BE49-F238E27FC236}">
                <a16:creationId xmlns:a16="http://schemas.microsoft.com/office/drawing/2014/main" id="{7B3D7115-D232-4F37-B0D4-0889DB8AE257}"/>
              </a:ext>
            </a:extLst>
          </p:cNvPr>
          <p:cNvSpPr/>
          <p:nvPr/>
        </p:nvSpPr>
        <p:spPr>
          <a:xfrm rot="10800000" flipH="1">
            <a:off x="3406428" y="3254538"/>
            <a:ext cx="1288473" cy="481222"/>
          </a:xfrm>
          <a:prstGeom prst="curved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077A6AE-F2BB-4927-A916-E352F3458E09}"/>
              </a:ext>
            </a:extLst>
          </p:cNvPr>
          <p:cNvSpPr txBox="1"/>
          <p:nvPr/>
        </p:nvSpPr>
        <p:spPr>
          <a:xfrm>
            <a:off x="3101629" y="2706754"/>
            <a:ext cx="1593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/>
                </a:solidFill>
              </a:rPr>
              <a:t>+ ...?...</a:t>
            </a:r>
          </a:p>
        </p:txBody>
      </p:sp>
    </p:spTree>
    <p:extLst>
      <p:ext uri="{BB962C8B-B14F-4D97-AF65-F5344CB8AC3E}">
        <p14:creationId xmlns:p14="http://schemas.microsoft.com/office/powerpoint/2010/main" val="112700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-272919" y="84540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les nombres suivants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1AC7A7C-042A-4140-9132-024512423F79}"/>
              </a:ext>
            </a:extLst>
          </p:cNvPr>
          <p:cNvSpPr txBox="1"/>
          <p:nvPr/>
        </p:nvSpPr>
        <p:spPr>
          <a:xfrm>
            <a:off x="3297584" y="1856334"/>
            <a:ext cx="5901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2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7u 6c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5C60C8-3865-45E9-85A6-43FB9048BBAC}"/>
              </a:ext>
            </a:extLst>
          </p:cNvPr>
          <p:cNvSpPr txBox="1"/>
          <p:nvPr/>
        </p:nvSpPr>
        <p:spPr>
          <a:xfrm>
            <a:off x="3297584" y="3190462"/>
            <a:ext cx="5901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2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7u 9d 5c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AE879DA-7A46-4B40-876C-478A36AB079A}"/>
              </a:ext>
            </a:extLst>
          </p:cNvPr>
          <p:cNvSpPr txBox="1"/>
          <p:nvPr/>
        </p:nvSpPr>
        <p:spPr>
          <a:xfrm>
            <a:off x="3297584" y="4658389"/>
            <a:ext cx="5901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2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7u 9d 5c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23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6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18F176C4-8F31-48F4-A629-96E19337D9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02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427076" y="1702437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Fabrique</a:t>
            </a:r>
            <a:r>
              <a:rPr kumimoji="0" lang="fr-FR" sz="3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nombres avec les cibles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9A73DC-BD6A-4DE7-AA1A-7F501CA83377}"/>
              </a:ext>
            </a:extLst>
          </p:cNvPr>
          <p:cNvSpPr txBox="1"/>
          <p:nvPr/>
        </p:nvSpPr>
        <p:spPr>
          <a:xfrm>
            <a:off x="1846946" y="286655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C8338D-8C35-4E21-8106-59C3A8BB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986" y="2388662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021EA4AD-EBBF-4D46-8FEE-E9E8C775374F}"/>
              </a:ext>
            </a:extLst>
          </p:cNvPr>
          <p:cNvSpPr/>
          <p:nvPr/>
        </p:nvSpPr>
        <p:spPr>
          <a:xfrm>
            <a:off x="1590489" y="4510841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BD50BC0-F468-4B36-8977-EE2494DF2A8B}"/>
              </a:ext>
            </a:extLst>
          </p:cNvPr>
          <p:cNvSpPr/>
          <p:nvPr/>
        </p:nvSpPr>
        <p:spPr>
          <a:xfrm>
            <a:off x="1588732" y="3547908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5510D7C-27AC-4448-B503-BA89751BEA98}"/>
              </a:ext>
            </a:extLst>
          </p:cNvPr>
          <p:cNvSpPr/>
          <p:nvPr/>
        </p:nvSpPr>
        <p:spPr>
          <a:xfrm>
            <a:off x="1559147" y="2482800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7DA9E3-F043-4A93-A039-96AF57969D36}"/>
              </a:ext>
            </a:extLst>
          </p:cNvPr>
          <p:cNvSpPr txBox="1"/>
          <p:nvPr/>
        </p:nvSpPr>
        <p:spPr>
          <a:xfrm>
            <a:off x="1619385" y="2482802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100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F0C4E3-846D-4196-88E8-9D34201F5796}"/>
              </a:ext>
            </a:extLst>
          </p:cNvPr>
          <p:cNvSpPr txBox="1"/>
          <p:nvPr/>
        </p:nvSpPr>
        <p:spPr>
          <a:xfrm>
            <a:off x="3854506" y="5712553"/>
            <a:ext cx="5069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 </a:t>
            </a:r>
            <a:r>
              <a:rPr lang="fr-FR" sz="4400" dirty="0">
                <a:solidFill>
                  <a:schemeClr val="accent6"/>
                </a:solidFill>
              </a:rPr>
              <a:t>623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83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427076" y="1702437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Fabrique</a:t>
            </a:r>
            <a:r>
              <a:rPr kumimoji="0" lang="fr-FR" sz="3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nombres avec les cibles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9A73DC-BD6A-4DE7-AA1A-7F501CA83377}"/>
              </a:ext>
            </a:extLst>
          </p:cNvPr>
          <p:cNvSpPr txBox="1"/>
          <p:nvPr/>
        </p:nvSpPr>
        <p:spPr>
          <a:xfrm>
            <a:off x="1846946" y="286655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C8338D-8C35-4E21-8106-59C3A8BB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986" y="2388662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021EA4AD-EBBF-4D46-8FEE-E9E8C775374F}"/>
              </a:ext>
            </a:extLst>
          </p:cNvPr>
          <p:cNvSpPr/>
          <p:nvPr/>
        </p:nvSpPr>
        <p:spPr>
          <a:xfrm>
            <a:off x="1590489" y="4510841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BD50BC0-F468-4B36-8977-EE2494DF2A8B}"/>
              </a:ext>
            </a:extLst>
          </p:cNvPr>
          <p:cNvSpPr/>
          <p:nvPr/>
        </p:nvSpPr>
        <p:spPr>
          <a:xfrm>
            <a:off x="1588732" y="3547908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5510D7C-27AC-4448-B503-BA89751BEA98}"/>
              </a:ext>
            </a:extLst>
          </p:cNvPr>
          <p:cNvSpPr/>
          <p:nvPr/>
        </p:nvSpPr>
        <p:spPr>
          <a:xfrm>
            <a:off x="1559147" y="2482800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7DA9E3-F043-4A93-A039-96AF57969D36}"/>
              </a:ext>
            </a:extLst>
          </p:cNvPr>
          <p:cNvSpPr txBox="1"/>
          <p:nvPr/>
        </p:nvSpPr>
        <p:spPr>
          <a:xfrm>
            <a:off x="1619385" y="2482802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100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F0C4E3-846D-4196-88E8-9D34201F5796}"/>
              </a:ext>
            </a:extLst>
          </p:cNvPr>
          <p:cNvSpPr txBox="1"/>
          <p:nvPr/>
        </p:nvSpPr>
        <p:spPr>
          <a:xfrm>
            <a:off x="3854506" y="5712553"/>
            <a:ext cx="5069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 </a:t>
            </a:r>
            <a:r>
              <a:rPr lang="fr-FR" sz="4400" dirty="0">
                <a:solidFill>
                  <a:schemeClr val="accent6"/>
                </a:solidFill>
              </a:rPr>
              <a:t>354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73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427076" y="1702437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Fabrique</a:t>
            </a:r>
            <a:r>
              <a:rPr kumimoji="0" lang="fr-FR" sz="3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nombres avec les cibles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9A73DC-BD6A-4DE7-AA1A-7F501CA83377}"/>
              </a:ext>
            </a:extLst>
          </p:cNvPr>
          <p:cNvSpPr txBox="1"/>
          <p:nvPr/>
        </p:nvSpPr>
        <p:spPr>
          <a:xfrm>
            <a:off x="1846946" y="286655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C8338D-8C35-4E21-8106-59C3A8BB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986" y="2388662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021EA4AD-EBBF-4D46-8FEE-E9E8C775374F}"/>
              </a:ext>
            </a:extLst>
          </p:cNvPr>
          <p:cNvSpPr/>
          <p:nvPr/>
        </p:nvSpPr>
        <p:spPr>
          <a:xfrm>
            <a:off x="1590489" y="4510841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BD50BC0-F468-4B36-8977-EE2494DF2A8B}"/>
              </a:ext>
            </a:extLst>
          </p:cNvPr>
          <p:cNvSpPr/>
          <p:nvPr/>
        </p:nvSpPr>
        <p:spPr>
          <a:xfrm>
            <a:off x="1588732" y="3547908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5510D7C-27AC-4448-B503-BA89751BEA98}"/>
              </a:ext>
            </a:extLst>
          </p:cNvPr>
          <p:cNvSpPr/>
          <p:nvPr/>
        </p:nvSpPr>
        <p:spPr>
          <a:xfrm>
            <a:off x="1559147" y="2482800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7DA9E3-F043-4A93-A039-96AF57969D36}"/>
              </a:ext>
            </a:extLst>
          </p:cNvPr>
          <p:cNvSpPr txBox="1"/>
          <p:nvPr/>
        </p:nvSpPr>
        <p:spPr>
          <a:xfrm>
            <a:off x="1619385" y="2482802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100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F0C4E3-846D-4196-88E8-9D34201F5796}"/>
              </a:ext>
            </a:extLst>
          </p:cNvPr>
          <p:cNvSpPr txBox="1"/>
          <p:nvPr/>
        </p:nvSpPr>
        <p:spPr>
          <a:xfrm>
            <a:off x="3854506" y="5712553"/>
            <a:ext cx="5069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 </a:t>
            </a:r>
            <a:r>
              <a:rPr lang="fr-FR" sz="4400" dirty="0">
                <a:solidFill>
                  <a:schemeClr val="accent6"/>
                </a:solidFill>
              </a:rPr>
              <a:t>536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68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427076" y="1702437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Fabrique</a:t>
            </a:r>
            <a:r>
              <a:rPr kumimoji="0" lang="fr-FR" sz="3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nombres avec les cibles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9A73DC-BD6A-4DE7-AA1A-7F501CA83377}"/>
              </a:ext>
            </a:extLst>
          </p:cNvPr>
          <p:cNvSpPr txBox="1"/>
          <p:nvPr/>
        </p:nvSpPr>
        <p:spPr>
          <a:xfrm>
            <a:off x="1846946" y="286655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C8338D-8C35-4E21-8106-59C3A8BB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986" y="2388662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021EA4AD-EBBF-4D46-8FEE-E9E8C775374F}"/>
              </a:ext>
            </a:extLst>
          </p:cNvPr>
          <p:cNvSpPr/>
          <p:nvPr/>
        </p:nvSpPr>
        <p:spPr>
          <a:xfrm>
            <a:off x="1590489" y="4510841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BD50BC0-F468-4B36-8977-EE2494DF2A8B}"/>
              </a:ext>
            </a:extLst>
          </p:cNvPr>
          <p:cNvSpPr/>
          <p:nvPr/>
        </p:nvSpPr>
        <p:spPr>
          <a:xfrm>
            <a:off x="1588732" y="3547908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5510D7C-27AC-4448-B503-BA89751BEA98}"/>
              </a:ext>
            </a:extLst>
          </p:cNvPr>
          <p:cNvSpPr/>
          <p:nvPr/>
        </p:nvSpPr>
        <p:spPr>
          <a:xfrm>
            <a:off x="1559147" y="2482800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7DA9E3-F043-4A93-A039-96AF57969D36}"/>
              </a:ext>
            </a:extLst>
          </p:cNvPr>
          <p:cNvSpPr txBox="1"/>
          <p:nvPr/>
        </p:nvSpPr>
        <p:spPr>
          <a:xfrm>
            <a:off x="1619385" y="2482802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100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F0C4E3-846D-4196-88E8-9D34201F5796}"/>
              </a:ext>
            </a:extLst>
          </p:cNvPr>
          <p:cNvSpPr txBox="1"/>
          <p:nvPr/>
        </p:nvSpPr>
        <p:spPr>
          <a:xfrm>
            <a:off x="3854506" y="5712553"/>
            <a:ext cx="5069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 </a:t>
            </a:r>
            <a:r>
              <a:rPr lang="fr-FR" sz="4400" dirty="0">
                <a:solidFill>
                  <a:schemeClr val="accent6"/>
                </a:solidFill>
              </a:rPr>
              <a:t>425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35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EDBD20-EDBB-4CB0-9069-3D1469B5E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020" y="968048"/>
            <a:ext cx="7649116" cy="5634314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88B6173D-8F4A-48FD-A8FF-8E993E7210C9}"/>
              </a:ext>
            </a:extLst>
          </p:cNvPr>
          <p:cNvSpPr/>
          <p:nvPr/>
        </p:nvSpPr>
        <p:spPr>
          <a:xfrm>
            <a:off x="9906109" y="609600"/>
            <a:ext cx="1011742" cy="93406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22</a:t>
            </a:r>
          </a:p>
        </p:txBody>
      </p:sp>
    </p:spTree>
    <p:extLst>
      <p:ext uri="{BB962C8B-B14F-4D97-AF65-F5344CB8AC3E}">
        <p14:creationId xmlns:p14="http://schemas.microsoft.com/office/powerpoint/2010/main" val="31356779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82D268-D55D-491B-BA18-D35CCF112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45" y="882015"/>
            <a:ext cx="7722110" cy="556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4899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2458</TotalTime>
  <Words>565</Words>
  <Application>Microsoft Office PowerPoint</Application>
  <PresentationFormat>Grand écran</PresentationFormat>
  <Paragraphs>213</Paragraphs>
  <Slides>37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Comic Sans MS</vt:lpstr>
      <vt:lpstr>Sketch Nice</vt:lpstr>
      <vt:lpstr>Thème Office</vt:lpstr>
      <vt:lpstr>Module 18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18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18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18  séance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383</cp:revision>
  <dcterms:created xsi:type="dcterms:W3CDTF">2018-07-28T07:30:27Z</dcterms:created>
  <dcterms:modified xsi:type="dcterms:W3CDTF">2022-02-21T10:05:07Z</dcterms:modified>
</cp:coreProperties>
</file>