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4"/>
  </p:notesMasterIdLst>
  <p:sldIdLst>
    <p:sldId id="275" r:id="rId2"/>
    <p:sldId id="903" r:id="rId3"/>
    <p:sldId id="795" r:id="rId4"/>
    <p:sldId id="984" r:id="rId5"/>
    <p:sldId id="916" r:id="rId6"/>
    <p:sldId id="1034" r:id="rId7"/>
    <p:sldId id="276" r:id="rId8"/>
    <p:sldId id="1039" r:id="rId9"/>
    <p:sldId id="1040" r:id="rId10"/>
    <p:sldId id="1041" r:id="rId11"/>
    <p:sldId id="1048" r:id="rId12"/>
    <p:sldId id="1053" r:id="rId13"/>
    <p:sldId id="962" r:id="rId14"/>
    <p:sldId id="963" r:id="rId15"/>
    <p:sldId id="1057" r:id="rId16"/>
    <p:sldId id="1058" r:id="rId17"/>
    <p:sldId id="1061" r:id="rId18"/>
    <p:sldId id="1063" r:id="rId19"/>
    <p:sldId id="967" r:id="rId20"/>
    <p:sldId id="1126" r:id="rId21"/>
    <p:sldId id="1071" r:id="rId22"/>
    <p:sldId id="973" r:id="rId23"/>
    <p:sldId id="1072" r:id="rId24"/>
    <p:sldId id="1016" r:id="rId25"/>
    <p:sldId id="1025" r:id="rId26"/>
    <p:sldId id="1076" r:id="rId27"/>
    <p:sldId id="1031" r:id="rId28"/>
    <p:sldId id="1077" r:id="rId29"/>
    <p:sldId id="1078" r:id="rId30"/>
    <p:sldId id="1087" r:id="rId31"/>
    <p:sldId id="1088" r:id="rId32"/>
    <p:sldId id="1089" r:id="rId33"/>
    <p:sldId id="1084" r:id="rId34"/>
    <p:sldId id="1090" r:id="rId35"/>
    <p:sldId id="1127" r:id="rId36"/>
    <p:sldId id="1086" r:id="rId37"/>
    <p:sldId id="1092" r:id="rId38"/>
    <p:sldId id="1093" r:id="rId39"/>
    <p:sldId id="1128" r:id="rId40"/>
    <p:sldId id="1112" r:id="rId41"/>
    <p:sldId id="1098" r:id="rId42"/>
    <p:sldId id="1117" r:id="rId43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FCB6"/>
    <a:srgbClr val="00FF00"/>
    <a:srgbClr val="FF6600"/>
    <a:srgbClr val="008000"/>
    <a:srgbClr val="3333FF"/>
    <a:srgbClr val="FF0066"/>
    <a:srgbClr val="CC66FF"/>
    <a:srgbClr val="9933FF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6587" autoAdjust="0"/>
    <p:restoredTop sz="95407" autoAdjust="0"/>
  </p:normalViewPr>
  <p:slideViewPr>
    <p:cSldViewPr snapToGrid="0">
      <p:cViewPr varScale="1">
        <p:scale>
          <a:sx n="94" d="100"/>
          <a:sy n="94" d="100"/>
        </p:scale>
        <p:origin x="174" y="4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A501B9-6BB7-406D-9B13-9519143CD41C}" type="datetimeFigureOut">
              <a:rPr lang="fr-FR" smtClean="0"/>
              <a:t>15/05/2022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5E85FB-DD48-4839-976B-91993B0CA9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5504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30FF217-12A7-4EEB-A87D-39421C46C5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66B0D682-99C3-404A-9B55-B0EDB76338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25D1FE5-DCD5-442B-91EF-495398AEF0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BC7A-5159-4D50-ABF3-2D2561C69278}" type="datetimeFigureOut">
              <a:rPr lang="fr-FR" smtClean="0"/>
              <a:t>15/05/2022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E546FAD-A964-4AE6-9BFC-0EA1B48AEF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C94CDFF-11A5-423A-A3A4-798F50B0EE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66145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795D2F2-5F4A-4800-B7FF-085E859676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7A39B51-ED64-4E76-AF73-F349095306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5B35532-33CD-460D-8F81-58B6BFA37F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BC7A-5159-4D50-ABF3-2D2561C69278}" type="datetimeFigureOut">
              <a:rPr lang="fr-FR" smtClean="0"/>
              <a:t>15/05/2022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D97A0FE-61A8-44B9-84A6-2380C2D57E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CDE69B1-9C18-4D48-86EF-064450BFC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28934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E0C622-AF3E-44BE-89C3-1C28683144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1D9506B-CA9D-47B9-8F83-5B121707A3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5513DA7-0CF8-4F08-95C4-12EB094FDC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BC7A-5159-4D50-ABF3-2D2561C69278}" type="datetimeFigureOut">
              <a:rPr lang="fr-FR" smtClean="0"/>
              <a:t>15/05/2022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9C69D26-B318-4A1E-BE5B-B4EEECB50D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137DAFD-3EFD-492F-9725-971C293A08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32211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DEFA138-BBE1-478B-962E-4868E93B63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B77C592-D2F5-4B71-A4C1-3C080158E5C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8CC46E8-ECC3-4311-9475-B5A2720FEF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F837DA2-DB47-46EA-960E-1ECD86A449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BC7A-5159-4D50-ABF3-2D2561C69278}" type="datetimeFigureOut">
              <a:rPr lang="fr-FR" smtClean="0"/>
              <a:t>15/05/2022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2FDB679-3212-4D96-BAD4-C8F7F2F67C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CA064E1-6753-4806-ABA0-DDA06CD16A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50551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8EE85EF-E2A3-48D0-BA9B-8EC9AC00C9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95029C8-40B9-4BBC-A4BE-8D5A0A038B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183306D-F452-464B-8A5E-179B79D9AC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47D1BF7-B52B-4497-A5DD-00CB0636A3D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38F345DD-9907-4727-88B0-188804BA81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D3ADDBC0-7EEE-4FBA-A279-DFB0234F6A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BC7A-5159-4D50-ABF3-2D2561C69278}" type="datetimeFigureOut">
              <a:rPr lang="fr-FR" smtClean="0"/>
              <a:t>15/05/2022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1E36355-8973-4BE4-BC67-F39BBAB296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06AD0037-9B0D-4D25-BD1F-3E4B239175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77026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C619AC-D66D-497B-875D-FDD6AC6CBC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2D6CEC54-9C38-47C9-8C42-8AD479B24A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BC7A-5159-4D50-ABF3-2D2561C69278}" type="datetimeFigureOut">
              <a:rPr lang="fr-FR" smtClean="0"/>
              <a:t>15/05/2022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78EDFB55-3929-4E11-BB4B-B17D5727D5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48EFF35C-B58E-456B-952E-5BDB700C4A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24568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ED40F451-B973-4029-925C-207B2923D5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BC7A-5159-4D50-ABF3-2D2561C69278}" type="datetimeFigureOut">
              <a:rPr lang="fr-FR" smtClean="0"/>
              <a:t>15/05/2022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4DAF2F5E-9D14-4DC1-AE9A-9433C411D2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33F8B68-7E9F-4BC2-81EE-0AC8CB87FE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50795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5E4D605-BA5A-4C63-A881-7C95B01953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098BE7B-D98E-47E7-80A3-F73C69506B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D6C86DC-0AB7-487C-8748-BC84B67372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86AA718-8B4B-4504-A3E5-8CBB7840CD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BC7A-5159-4D50-ABF3-2D2561C69278}" type="datetimeFigureOut">
              <a:rPr lang="fr-FR" smtClean="0"/>
              <a:t>15/05/2022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B694152-4D78-4308-A7AF-682FEA2C93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D2DF173-6F9A-4225-9E74-7E039A1ED8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21548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EF65F75-7DF2-4F8F-9AD2-EFC6446861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16C54F8-B611-41A9-B77C-0D0F558AFFB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04307A8-2323-4F18-8438-BD6E0E413E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1FE131B-9EFC-4741-B33F-AED6166ABA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BC7A-5159-4D50-ABF3-2D2561C69278}" type="datetimeFigureOut">
              <a:rPr lang="fr-FR" smtClean="0"/>
              <a:t>15/05/2022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66B9C83-6141-42E3-BE21-B62AF63830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5EC9895-7D7A-42DC-A0C8-AE7B64D1AE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13334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84C65BD-9992-4902-B05E-0138CCB44E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9316A92-0319-4F63-8C86-30F0C4040A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5C733FA-52A9-4418-8410-88B62C12AE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BC7A-5159-4D50-ABF3-2D2561C69278}" type="datetimeFigureOut">
              <a:rPr lang="fr-FR" smtClean="0"/>
              <a:t>15/05/2022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1018959-2499-4EA8-9BA2-196A33C8E9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40D0C1B-FE07-4884-9BA9-A7A9C48E8E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7641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2EB93DDF-FFF3-4049-9079-485FADFFEF2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3A39418-0C31-4A1D-A317-6DC2AAC088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5E77959-5514-4968-B846-B1131E6CED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BC7A-5159-4D50-ABF3-2D2561C69278}" type="datetimeFigureOut">
              <a:rPr lang="fr-FR" smtClean="0"/>
              <a:t>15/05/2022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84D1FE4-474D-46D9-90F5-08EEB415FE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0624A66-6612-41A5-8C15-15783BAA7F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753124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5EA9F402-D99D-456A-B8A3-F34EFAA044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EE1E11B-C52B-4EA7-82C0-DC449B58FD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B97EB5B-ACF9-460A-9BEE-D0A581F130D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75BC7A-5159-4D50-ABF3-2D2561C69278}" type="datetimeFigureOut">
              <a:rPr lang="fr-FR" smtClean="0"/>
              <a:t>15/05/2022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08E2530-3019-4648-9044-467A6E8DE8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E5B677B-9A7C-4458-9EFB-6F8105F7AD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309391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jpg"/><Relationship Id="rId4" Type="http://schemas.openxmlformats.org/officeDocument/2006/relationships/image" Target="../media/image15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jpg"/><Relationship Id="rId4" Type="http://schemas.openxmlformats.org/officeDocument/2006/relationships/image" Target="../media/image15.jpe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953602-2FB3-41C5-8BFE-6B6D989A4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80474" y="0"/>
            <a:ext cx="12372474" cy="6858000"/>
          </a:xfrm>
        </p:spPr>
        <p:txBody>
          <a:bodyPr>
            <a:normAutofit/>
          </a:bodyPr>
          <a:lstStyle/>
          <a:p>
            <a:pPr algn="ctr"/>
            <a:r>
              <a:rPr lang="fr-FR" sz="13800" dirty="0">
                <a:latin typeface="Comic Sans MS" panose="030F0702030302020204" pitchFamily="66" charset="0"/>
              </a:rPr>
              <a:t>Module 19</a:t>
            </a:r>
            <a:br>
              <a:rPr lang="fr-FR" sz="13800" dirty="0">
                <a:latin typeface="Comic Sans MS" panose="030F0702030302020204" pitchFamily="66" charset="0"/>
              </a:rPr>
            </a:br>
            <a:r>
              <a:rPr lang="fr-FR" sz="13800" dirty="0">
                <a:latin typeface="Comic Sans MS" panose="030F0702030302020204" pitchFamily="66" charset="0"/>
              </a:rPr>
              <a:t>séance 1</a:t>
            </a:r>
          </a:p>
        </p:txBody>
      </p:sp>
    </p:spTree>
    <p:extLst>
      <p:ext uri="{BB962C8B-B14F-4D97-AF65-F5344CB8AC3E}">
        <p14:creationId xmlns:p14="http://schemas.microsoft.com/office/powerpoint/2010/main" val="32048852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FFCC0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0CEC2DF-1386-4707-8903-C6E1BA48B3DE}"/>
              </a:ext>
            </a:extLst>
          </p:cNvPr>
          <p:cNvSpPr txBox="1"/>
          <p:nvPr/>
        </p:nvSpPr>
        <p:spPr>
          <a:xfrm>
            <a:off x="1371574" y="1483963"/>
            <a:ext cx="96415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u="sng" dirty="0">
                <a:latin typeface="Comic Sans MS" panose="030F0702030302020204" pitchFamily="66" charset="0"/>
                <a:cs typeface="Arial" panose="020B0604020202020204" pitchFamily="34" charset="0"/>
              </a:rPr>
              <a:t>Ecris le nombre suivant en lettres :</a:t>
            </a:r>
            <a:endParaRPr kumimoji="0" lang="fr-FR" sz="3200" b="0" i="0" u="sng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2AED5424-6D0E-42CB-93EC-12FB5711F28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9555932" y="201796"/>
            <a:ext cx="1833190" cy="1243082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376E88CA-94AE-43C1-869D-6B3FA4739D6F}"/>
              </a:ext>
            </a:extLst>
          </p:cNvPr>
          <p:cNvSpPr txBox="1"/>
          <p:nvPr/>
        </p:nvSpPr>
        <p:spPr>
          <a:xfrm>
            <a:off x="1152327" y="2399111"/>
            <a:ext cx="3387016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fr-FR" sz="54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569 :</a:t>
            </a:r>
          </a:p>
          <a:p>
            <a:pPr lvl="0" algn="ctr">
              <a:defRPr/>
            </a:pPr>
            <a:r>
              <a:rPr kumimoji="0" lang="fr-FR" sz="5400" b="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omic Sans MS" panose="030F0702030302020204" pitchFamily="66" charset="0"/>
                <a:cs typeface="Arial" panose="020B0604020202020204" pitchFamily="34" charset="0"/>
              </a:rPr>
              <a:t>105 :</a:t>
            </a:r>
          </a:p>
          <a:p>
            <a:pPr lvl="0" algn="ctr">
              <a:defRPr/>
            </a:pPr>
            <a:r>
              <a:rPr lang="fr-FR" sz="54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195:</a:t>
            </a:r>
          </a:p>
          <a:p>
            <a:pPr lvl="0" algn="ctr">
              <a:defRPr/>
            </a:pPr>
            <a:r>
              <a:rPr kumimoji="0" lang="fr-FR" sz="5400" b="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omic Sans MS" panose="030F0702030302020204" pitchFamily="66" charset="0"/>
                <a:cs typeface="Arial" panose="020B0604020202020204" pitchFamily="34" charset="0"/>
              </a:rPr>
              <a:t>362:</a:t>
            </a:r>
          </a:p>
          <a:p>
            <a:pPr lvl="0" algn="ctr">
              <a:defRPr/>
            </a:pPr>
            <a:r>
              <a:rPr lang="fr-FR" sz="54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670:</a:t>
            </a:r>
            <a:endParaRPr kumimoji="0" lang="fr-FR" sz="5400" b="0" i="0" u="none" strike="noStrike" kern="120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7645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fr-FR" altLang="fr-F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</a:br>
            <a:endParaRPr kumimoji="0" lang="fr-FR" alt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D40247FC-BA69-4D58-8F85-1EA8968BFA3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10206410" y="385829"/>
            <a:ext cx="1833190" cy="1243082"/>
          </a:xfrm>
          <a:prstGeom prst="rect">
            <a:avLst/>
          </a:prstGeom>
        </p:spPr>
      </p:pic>
      <p:sp>
        <p:nvSpPr>
          <p:cNvPr id="53" name="ZoneTexte 52">
            <a:extLst>
              <a:ext uri="{FF2B5EF4-FFF2-40B4-BE49-F238E27FC236}">
                <a16:creationId xmlns:a16="http://schemas.microsoft.com/office/drawing/2014/main" id="{97795D13-21B4-45FC-9D1A-261FE28D7C81}"/>
              </a:ext>
            </a:extLst>
          </p:cNvPr>
          <p:cNvSpPr txBox="1"/>
          <p:nvPr/>
        </p:nvSpPr>
        <p:spPr>
          <a:xfrm>
            <a:off x="236738" y="1255647"/>
            <a:ext cx="119552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800" u="sng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Calcule :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1075E1CF-2EA8-451C-AB52-F1426D61D5F5}"/>
              </a:ext>
            </a:extLst>
          </p:cNvPr>
          <p:cNvSpPr txBox="1"/>
          <p:nvPr/>
        </p:nvSpPr>
        <p:spPr>
          <a:xfrm>
            <a:off x="-835615" y="2410076"/>
            <a:ext cx="7878582" cy="5263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omic Sans MS" panose="030F0702030302020204" pitchFamily="66" charset="0"/>
                <a:cs typeface="Arial" panose="020B0604020202020204" pitchFamily="34" charset="0"/>
              </a:rPr>
              <a:t>90 + 10 =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omic Sans MS" panose="030F0702030302020204" pitchFamily="66" charset="0"/>
                <a:cs typeface="Arial" panose="020B0604020202020204" pitchFamily="34" charset="0"/>
              </a:rPr>
              <a:t>60 + 40 </a:t>
            </a:r>
            <a:r>
              <a:rPr lang="fr-FR" sz="40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=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152 + 65 =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345 + 13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7200" b="0" i="0" u="none" strike="noStrike" kern="120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grpSp>
        <p:nvGrpSpPr>
          <p:cNvPr id="19" name="Group 6357">
            <a:extLst>
              <a:ext uri="{FF2B5EF4-FFF2-40B4-BE49-F238E27FC236}">
                <a16:creationId xmlns:a16="http://schemas.microsoft.com/office/drawing/2014/main" id="{738E12E3-6384-4970-AA91-54A36118DF06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20" name="Shape 19">
              <a:extLst>
                <a:ext uri="{FF2B5EF4-FFF2-40B4-BE49-F238E27FC236}">
                  <a16:creationId xmlns:a16="http://schemas.microsoft.com/office/drawing/2014/main" id="{16185B67-0843-4D5A-B348-97DEAEE5D192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" name="Shape 21">
              <a:extLst>
                <a:ext uri="{FF2B5EF4-FFF2-40B4-BE49-F238E27FC236}">
                  <a16:creationId xmlns:a16="http://schemas.microsoft.com/office/drawing/2014/main" id="{1F8289FD-7B82-45AF-BA11-DC45B2B0D6B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3AEDF46D-DCD8-4293-A4CB-42F082D70A46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FFCC0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164F9951-A2F3-4EE9-AC46-262EB69DA169}"/>
              </a:ext>
            </a:extLst>
          </p:cNvPr>
          <p:cNvSpPr txBox="1"/>
          <p:nvPr/>
        </p:nvSpPr>
        <p:spPr>
          <a:xfrm>
            <a:off x="4574585" y="2232064"/>
            <a:ext cx="6202272" cy="5263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253</a:t>
            </a:r>
            <a:r>
              <a:rPr kumimoji="0" lang="fr-FR" sz="4000" b="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omic Sans MS" panose="030F0702030302020204" pitchFamily="66" charset="0"/>
                <a:cs typeface="Arial" panose="020B0604020202020204" pitchFamily="34" charset="0"/>
              </a:rPr>
              <a:t> + 30 =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426</a:t>
            </a:r>
            <a:r>
              <a:rPr kumimoji="0" lang="fr-FR" sz="4000" b="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omic Sans MS" panose="030F0702030302020204" pitchFamily="66" charset="0"/>
                <a:cs typeface="Arial" panose="020B0604020202020204" pitchFamily="34" charset="0"/>
              </a:rPr>
              <a:t> + 45 </a:t>
            </a:r>
            <a:r>
              <a:rPr lang="fr-FR" sz="40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=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125 + 65 =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370+ 30 =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7200" b="0" i="0" u="none" strike="noStrike" kern="120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9654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/>
      <p:bldP spid="17" grpId="0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19">
            <a:extLst>
              <a:ext uri="{FF2B5EF4-FFF2-40B4-BE49-F238E27FC236}">
                <a16:creationId xmlns:a16="http://schemas.microsoft.com/office/drawing/2014/main" id="{063454B0-FD45-4DE7-A26F-DDBF3CF65943}"/>
              </a:ext>
            </a:extLst>
          </p:cNvPr>
          <p:cNvSpPr/>
          <p:nvPr/>
        </p:nvSpPr>
        <p:spPr>
          <a:xfrm>
            <a:off x="0" y="0"/>
            <a:ext cx="2051685" cy="1764030"/>
          </a:xfrm>
          <a:custGeom>
            <a:avLst/>
            <a:gdLst/>
            <a:ahLst/>
            <a:cxnLst/>
            <a:rect l="0" t="0" r="0" b="0"/>
            <a:pathLst>
              <a:path w="2052011" h="1764030">
                <a:moveTo>
                  <a:pt x="0" y="0"/>
                </a:moveTo>
                <a:lnTo>
                  <a:pt x="2052011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FF0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FFCC00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fr-FR" altLang="fr-F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</a:br>
            <a:endParaRPr kumimoji="0" lang="fr-FR" alt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465255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</a:rPr>
              <a:t>Calcul mental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FF0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D40247FC-BA69-4D58-8F85-1EA8968BFA3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10206410" y="385829"/>
            <a:ext cx="1833190" cy="1243082"/>
          </a:xfrm>
          <a:prstGeom prst="rect">
            <a:avLst/>
          </a:prstGeom>
        </p:spPr>
      </p:pic>
      <p:sp>
        <p:nvSpPr>
          <p:cNvPr id="53" name="ZoneTexte 52">
            <a:extLst>
              <a:ext uri="{FF2B5EF4-FFF2-40B4-BE49-F238E27FC236}">
                <a16:creationId xmlns:a16="http://schemas.microsoft.com/office/drawing/2014/main" id="{97795D13-21B4-45FC-9D1A-261FE28D7C81}"/>
              </a:ext>
            </a:extLst>
          </p:cNvPr>
          <p:cNvSpPr txBox="1"/>
          <p:nvPr/>
        </p:nvSpPr>
        <p:spPr>
          <a:xfrm>
            <a:off x="70485" y="1007370"/>
            <a:ext cx="1196911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dirty="0">
                <a:latin typeface="Comic Sans MS" panose="030F0702030302020204" pitchFamily="66" charset="0"/>
                <a:cs typeface="Arial" panose="020B0604020202020204" pitchFamily="34" charset="0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dirty="0">
                <a:latin typeface="Comic Sans MS" panose="030F0702030302020204" pitchFamily="66" charset="0"/>
                <a:cs typeface="Arial" panose="020B0604020202020204" pitchFamily="34" charset="0"/>
              </a:rPr>
              <a:t>Retrouve la multiplication qui est représentée 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3600" dirty="0"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D8F4E28-2443-49F5-A13D-E2AE586C25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4762" y="2323079"/>
            <a:ext cx="4867275" cy="2457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5186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solidFill>
              <a:srgbClr val="00B0F0"/>
            </a:solidFill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211723"/>
            <a:ext cx="18473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24252" y="0"/>
            <a:ext cx="4956763" cy="5906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945005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  <a:cs typeface="+mn-cs"/>
              </a:rPr>
              <a:t>Apprentissage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  <a:cs typeface="+mn-cs"/>
            </a:endParaRPr>
          </a:p>
        </p:txBody>
      </p:sp>
      <p:sp>
        <p:nvSpPr>
          <p:cNvPr id="44" name="Sous-titre 24">
            <a:extLst>
              <a:ext uri="{FF2B5EF4-FFF2-40B4-BE49-F238E27FC236}">
                <a16:creationId xmlns:a16="http://schemas.microsoft.com/office/drawing/2014/main" id="{E3A43141-4DA0-47B8-A98F-AE53C11FD0D6}"/>
              </a:ext>
            </a:extLst>
          </p:cNvPr>
          <p:cNvSpPr txBox="1">
            <a:spLocks/>
          </p:cNvSpPr>
          <p:nvPr/>
        </p:nvSpPr>
        <p:spPr>
          <a:xfrm>
            <a:off x="1278505" y="8834104"/>
            <a:ext cx="4082709" cy="16801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4F89E98D-E414-4D42-864C-F05F70DEAF65}"/>
              </a:ext>
            </a:extLst>
          </p:cNvPr>
          <p:cNvSpPr txBox="1"/>
          <p:nvPr/>
        </p:nvSpPr>
        <p:spPr>
          <a:xfrm>
            <a:off x="2876673" y="1179087"/>
            <a:ext cx="64270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Réfléchissez 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Comment calculer : 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41767F2B-03D8-4E2E-955F-CEBAF63260B0}"/>
              </a:ext>
            </a:extLst>
          </p:cNvPr>
          <p:cNvSpPr txBox="1"/>
          <p:nvPr/>
        </p:nvSpPr>
        <p:spPr>
          <a:xfrm>
            <a:off x="2757514" y="2676670"/>
            <a:ext cx="642707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60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15 x 3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AF6049FC-0A69-4AD3-9B50-465271F3439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10206410" y="385829"/>
            <a:ext cx="1833190" cy="1243082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DB5D929F-DB09-4145-A56D-BD8A04A50934}"/>
              </a:ext>
            </a:extLst>
          </p:cNvPr>
          <p:cNvSpPr txBox="1"/>
          <p:nvPr/>
        </p:nvSpPr>
        <p:spPr>
          <a:xfrm>
            <a:off x="3073504" y="4229172"/>
            <a:ext cx="64270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Tu peux faire des dessins ou manipuler du matériel...</a:t>
            </a:r>
          </a:p>
        </p:txBody>
      </p:sp>
    </p:spTree>
    <p:extLst>
      <p:ext uri="{BB962C8B-B14F-4D97-AF65-F5344CB8AC3E}">
        <p14:creationId xmlns:p14="http://schemas.microsoft.com/office/powerpoint/2010/main" val="2634587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15" grpId="0"/>
      <p:bldP spid="1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solidFill>
              <a:srgbClr val="00B0F0"/>
            </a:solidFill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211723"/>
            <a:ext cx="18473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24252" y="0"/>
            <a:ext cx="4956763" cy="5906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945005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  <a:cs typeface="+mn-cs"/>
              </a:rPr>
              <a:t>Apprentissage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  <a:cs typeface="+mn-cs"/>
            </a:endParaRPr>
          </a:p>
        </p:txBody>
      </p:sp>
      <p:sp>
        <p:nvSpPr>
          <p:cNvPr id="44" name="Sous-titre 24">
            <a:extLst>
              <a:ext uri="{FF2B5EF4-FFF2-40B4-BE49-F238E27FC236}">
                <a16:creationId xmlns:a16="http://schemas.microsoft.com/office/drawing/2014/main" id="{E3A43141-4DA0-47B8-A98F-AE53C11FD0D6}"/>
              </a:ext>
            </a:extLst>
          </p:cNvPr>
          <p:cNvSpPr txBox="1">
            <a:spLocks/>
          </p:cNvSpPr>
          <p:nvPr/>
        </p:nvSpPr>
        <p:spPr>
          <a:xfrm>
            <a:off x="1278505" y="8834104"/>
            <a:ext cx="4082709" cy="16801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801C1CDD-C2DE-40F2-8ECD-23334E72C9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126176">
            <a:off x="4431069" y="1881435"/>
            <a:ext cx="1430000" cy="203009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73A86D0-EDF9-4B3B-B923-DBD18D7014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867830">
            <a:off x="5675111" y="2878034"/>
            <a:ext cx="1452346" cy="2046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52445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953602-2FB3-41C5-8BFE-6B6D989A4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80474" y="1"/>
            <a:ext cx="12372474" cy="6858000"/>
          </a:xfrm>
        </p:spPr>
        <p:txBody>
          <a:bodyPr>
            <a:normAutofit/>
          </a:bodyPr>
          <a:lstStyle/>
          <a:p>
            <a:pPr algn="ctr"/>
            <a:r>
              <a:rPr lang="fr-FR" sz="13800" dirty="0">
                <a:latin typeface="Comic Sans MS" panose="030F0702030302020204" pitchFamily="66" charset="0"/>
              </a:rPr>
              <a:t>Module 19</a:t>
            </a:r>
            <a:br>
              <a:rPr lang="fr-FR" sz="13800" dirty="0">
                <a:latin typeface="Comic Sans MS" panose="030F0702030302020204" pitchFamily="66" charset="0"/>
              </a:rPr>
            </a:br>
            <a:br>
              <a:rPr lang="fr-FR" sz="13800" dirty="0">
                <a:latin typeface="Comic Sans MS" panose="030F0702030302020204" pitchFamily="66" charset="0"/>
              </a:rPr>
            </a:br>
            <a:r>
              <a:rPr lang="fr-FR" sz="13800" dirty="0">
                <a:latin typeface="Comic Sans MS" panose="030F0702030302020204" pitchFamily="66" charset="0"/>
              </a:rPr>
              <a:t>séance 2</a:t>
            </a:r>
          </a:p>
        </p:txBody>
      </p:sp>
    </p:spTree>
    <p:extLst>
      <p:ext uri="{BB962C8B-B14F-4D97-AF65-F5344CB8AC3E}">
        <p14:creationId xmlns:p14="http://schemas.microsoft.com/office/powerpoint/2010/main" val="25725322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FFCC0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2AED5424-6D0E-42CB-93EC-12FB5711F28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9555932" y="201796"/>
            <a:ext cx="1833190" cy="1243082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711E32C6-3F20-4DE6-BADD-74DC25B298A6}"/>
              </a:ext>
            </a:extLst>
          </p:cNvPr>
          <p:cNvSpPr txBox="1"/>
          <p:nvPr/>
        </p:nvSpPr>
        <p:spPr>
          <a:xfrm>
            <a:off x="1371574" y="1483963"/>
            <a:ext cx="96415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u="sng" dirty="0">
                <a:latin typeface="Comic Sans MS" panose="030F0702030302020204" pitchFamily="66" charset="0"/>
                <a:cs typeface="Arial" panose="020B0604020202020204" pitchFamily="34" charset="0"/>
              </a:rPr>
              <a:t>Ecris le nombre suivant en lettres :</a:t>
            </a:r>
            <a:endParaRPr kumimoji="0" lang="fr-FR" sz="3200" b="0" i="0" u="sng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BF964B08-E899-430C-9202-C9409CD479C7}"/>
              </a:ext>
            </a:extLst>
          </p:cNvPr>
          <p:cNvSpPr txBox="1"/>
          <p:nvPr/>
        </p:nvSpPr>
        <p:spPr>
          <a:xfrm>
            <a:off x="1152327" y="2399111"/>
            <a:ext cx="3387016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fr-FR" sz="54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741 :</a:t>
            </a:r>
          </a:p>
          <a:p>
            <a:pPr lvl="0" algn="ctr">
              <a:defRPr/>
            </a:pPr>
            <a:r>
              <a:rPr lang="fr-FR" sz="54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269</a:t>
            </a:r>
            <a:r>
              <a:rPr kumimoji="0" lang="fr-FR" sz="5400" b="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omic Sans MS" panose="030F0702030302020204" pitchFamily="66" charset="0"/>
                <a:cs typeface="Arial" panose="020B0604020202020204" pitchFamily="34" charset="0"/>
              </a:rPr>
              <a:t> :</a:t>
            </a:r>
          </a:p>
          <a:p>
            <a:pPr lvl="0" algn="ctr">
              <a:defRPr/>
            </a:pPr>
            <a:r>
              <a:rPr lang="fr-FR" sz="54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502:</a:t>
            </a:r>
          </a:p>
          <a:p>
            <a:pPr lvl="0" algn="ctr">
              <a:defRPr/>
            </a:pPr>
            <a:r>
              <a:rPr kumimoji="0" lang="fr-FR" sz="5400" b="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omic Sans MS" panose="030F0702030302020204" pitchFamily="66" charset="0"/>
                <a:cs typeface="Arial" panose="020B0604020202020204" pitchFamily="34" charset="0"/>
              </a:rPr>
              <a:t>390:</a:t>
            </a:r>
          </a:p>
          <a:p>
            <a:pPr lvl="0" algn="ctr">
              <a:defRPr/>
            </a:pPr>
            <a:r>
              <a:rPr lang="fr-FR" sz="54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601:</a:t>
            </a:r>
            <a:endParaRPr kumimoji="0" lang="fr-FR" sz="5400" b="0" i="0" u="none" strike="noStrike" kern="120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9524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fr-FR" altLang="fr-F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</a:br>
            <a:endParaRPr kumimoji="0" lang="fr-FR" alt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D40247FC-BA69-4D58-8F85-1EA8968BFA3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10206410" y="385829"/>
            <a:ext cx="1833190" cy="1243082"/>
          </a:xfrm>
          <a:prstGeom prst="rect">
            <a:avLst/>
          </a:prstGeom>
        </p:spPr>
      </p:pic>
      <p:grpSp>
        <p:nvGrpSpPr>
          <p:cNvPr id="19" name="Group 6357">
            <a:extLst>
              <a:ext uri="{FF2B5EF4-FFF2-40B4-BE49-F238E27FC236}">
                <a16:creationId xmlns:a16="http://schemas.microsoft.com/office/drawing/2014/main" id="{738E12E3-6384-4970-AA91-54A36118DF06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20" name="Shape 19">
              <a:extLst>
                <a:ext uri="{FF2B5EF4-FFF2-40B4-BE49-F238E27FC236}">
                  <a16:creationId xmlns:a16="http://schemas.microsoft.com/office/drawing/2014/main" id="{16185B67-0843-4D5A-B348-97DEAEE5D192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" name="Shape 21">
              <a:extLst>
                <a:ext uri="{FF2B5EF4-FFF2-40B4-BE49-F238E27FC236}">
                  <a16:creationId xmlns:a16="http://schemas.microsoft.com/office/drawing/2014/main" id="{1F8289FD-7B82-45AF-BA11-DC45B2B0D6B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3AEDF46D-DCD8-4293-A4CB-42F082D70A46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FFCC0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432EFB57-FC43-4045-9360-5EDD12AF879A}"/>
              </a:ext>
            </a:extLst>
          </p:cNvPr>
          <p:cNvSpPr txBox="1"/>
          <p:nvPr/>
        </p:nvSpPr>
        <p:spPr>
          <a:xfrm>
            <a:off x="-911610" y="2094390"/>
            <a:ext cx="7878582" cy="5263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10</a:t>
            </a:r>
            <a:r>
              <a:rPr kumimoji="0" lang="fr-FR" sz="4000" b="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omic Sans MS" panose="030F0702030302020204" pitchFamily="66" charset="0"/>
                <a:cs typeface="Arial" panose="020B0604020202020204" pitchFamily="34" charset="0"/>
              </a:rPr>
              <a:t>0 + 10 =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120</a:t>
            </a:r>
            <a:r>
              <a:rPr kumimoji="0" lang="fr-FR" sz="4000" b="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omic Sans MS" panose="030F0702030302020204" pitchFamily="66" charset="0"/>
                <a:cs typeface="Arial" panose="020B0604020202020204" pitchFamily="34" charset="0"/>
              </a:rPr>
              <a:t> + 40 </a:t>
            </a:r>
            <a:r>
              <a:rPr lang="fr-FR" sz="40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=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160 + 15 =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214 + 52 =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7200" b="0" i="0" u="none" strike="noStrike" kern="120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34230546-0476-4ECC-912A-0F4F184B35F6}"/>
              </a:ext>
            </a:extLst>
          </p:cNvPr>
          <p:cNvSpPr txBox="1"/>
          <p:nvPr/>
        </p:nvSpPr>
        <p:spPr>
          <a:xfrm>
            <a:off x="4465818" y="2051496"/>
            <a:ext cx="7878582" cy="5263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250-10</a:t>
            </a:r>
            <a:r>
              <a:rPr kumimoji="0" lang="fr-FR" sz="4000" b="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omic Sans MS" panose="030F0702030302020204" pitchFamily="66" charset="0"/>
                <a:cs typeface="Arial" panose="020B0604020202020204" pitchFamily="34" charset="0"/>
              </a:rPr>
              <a:t> =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omic Sans MS" panose="030F0702030302020204" pitchFamily="66" charset="0"/>
                <a:cs typeface="Arial" panose="020B0604020202020204" pitchFamily="34" charset="0"/>
              </a:rPr>
              <a:t>660-60 </a:t>
            </a:r>
            <a:r>
              <a:rPr lang="fr-FR" sz="40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=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163 + 40 =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340 </a:t>
            </a:r>
            <a:r>
              <a:rPr lang="fr-FR" sz="400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+ 20 =</a:t>
            </a:r>
            <a:endParaRPr lang="fr-FR" sz="40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7200" b="0" i="0" u="none" strike="noStrike" kern="120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F2FB4BBA-4981-49D7-B73A-456B546679DC}"/>
              </a:ext>
            </a:extLst>
          </p:cNvPr>
          <p:cNvSpPr txBox="1"/>
          <p:nvPr/>
        </p:nvSpPr>
        <p:spPr>
          <a:xfrm>
            <a:off x="236738" y="1255647"/>
            <a:ext cx="119552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800" u="sng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Calcule :</a:t>
            </a:r>
          </a:p>
        </p:txBody>
      </p:sp>
    </p:spTree>
    <p:extLst>
      <p:ext uri="{BB962C8B-B14F-4D97-AF65-F5344CB8AC3E}">
        <p14:creationId xmlns:p14="http://schemas.microsoft.com/office/powerpoint/2010/main" val="597726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19">
            <a:extLst>
              <a:ext uri="{FF2B5EF4-FFF2-40B4-BE49-F238E27FC236}">
                <a16:creationId xmlns:a16="http://schemas.microsoft.com/office/drawing/2014/main" id="{063454B0-FD45-4DE7-A26F-DDBF3CF65943}"/>
              </a:ext>
            </a:extLst>
          </p:cNvPr>
          <p:cNvSpPr/>
          <p:nvPr/>
        </p:nvSpPr>
        <p:spPr>
          <a:xfrm>
            <a:off x="0" y="0"/>
            <a:ext cx="2051685" cy="1764030"/>
          </a:xfrm>
          <a:custGeom>
            <a:avLst/>
            <a:gdLst/>
            <a:ahLst/>
            <a:cxnLst/>
            <a:rect l="0" t="0" r="0" b="0"/>
            <a:pathLst>
              <a:path w="2052011" h="1764030">
                <a:moveTo>
                  <a:pt x="0" y="0"/>
                </a:moveTo>
                <a:lnTo>
                  <a:pt x="2052011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FF0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FFCC00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fr-FR" altLang="fr-F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</a:br>
            <a:endParaRPr kumimoji="0" lang="fr-FR" alt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465255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</a:rPr>
              <a:t>Calcul mental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FF0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8563CB3-17EE-40D0-BF55-2460506DC6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4504" y="1764030"/>
            <a:ext cx="5935531" cy="3972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00255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solidFill>
              <a:srgbClr val="00B0F0"/>
            </a:solidFill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211723"/>
            <a:ext cx="18473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24252" y="0"/>
            <a:ext cx="4956763" cy="5906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945005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  <a:cs typeface="+mn-cs"/>
              </a:rPr>
              <a:t>Apprentissage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  <a:cs typeface="+mn-cs"/>
            </a:endParaRPr>
          </a:p>
        </p:txBody>
      </p:sp>
      <p:sp>
        <p:nvSpPr>
          <p:cNvPr id="44" name="Sous-titre 24">
            <a:extLst>
              <a:ext uri="{FF2B5EF4-FFF2-40B4-BE49-F238E27FC236}">
                <a16:creationId xmlns:a16="http://schemas.microsoft.com/office/drawing/2014/main" id="{E3A43141-4DA0-47B8-A98F-AE53C11FD0D6}"/>
              </a:ext>
            </a:extLst>
          </p:cNvPr>
          <p:cNvSpPr txBox="1">
            <a:spLocks/>
          </p:cNvSpPr>
          <p:nvPr/>
        </p:nvSpPr>
        <p:spPr>
          <a:xfrm>
            <a:off x="1278505" y="8834104"/>
            <a:ext cx="4082709" cy="16801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2F9CE06-6FEE-4781-BFA4-2C94A5C599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34858" y="590610"/>
            <a:ext cx="5790422" cy="6185889"/>
          </a:xfrm>
          <a:prstGeom prst="rect">
            <a:avLst/>
          </a:prstGeom>
        </p:spPr>
      </p:pic>
      <p:sp>
        <p:nvSpPr>
          <p:cNvPr id="6" name="Ellipse 5">
            <a:extLst>
              <a:ext uri="{FF2B5EF4-FFF2-40B4-BE49-F238E27FC236}">
                <a16:creationId xmlns:a16="http://schemas.microsoft.com/office/drawing/2014/main" id="{A653EC56-A25B-4116-A00A-6045775CFB3B}"/>
              </a:ext>
            </a:extLst>
          </p:cNvPr>
          <p:cNvSpPr/>
          <p:nvPr/>
        </p:nvSpPr>
        <p:spPr>
          <a:xfrm>
            <a:off x="9839960" y="690880"/>
            <a:ext cx="995680" cy="94488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p.2</a:t>
            </a:r>
          </a:p>
        </p:txBody>
      </p:sp>
    </p:spTree>
    <p:extLst>
      <p:ext uri="{BB962C8B-B14F-4D97-AF65-F5344CB8AC3E}">
        <p14:creationId xmlns:p14="http://schemas.microsoft.com/office/powerpoint/2010/main" val="2944861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solidFill>
              <a:srgbClr val="00B0F0"/>
            </a:solidFill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211723"/>
            <a:ext cx="18473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24252" y="0"/>
            <a:ext cx="4956763" cy="5906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945005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  <a:cs typeface="+mn-cs"/>
              </a:rPr>
              <a:t>Apprentissage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  <a:cs typeface="+mn-cs"/>
            </a:endParaRPr>
          </a:p>
        </p:txBody>
      </p:sp>
      <p:sp>
        <p:nvSpPr>
          <p:cNvPr id="44" name="Sous-titre 24">
            <a:extLst>
              <a:ext uri="{FF2B5EF4-FFF2-40B4-BE49-F238E27FC236}">
                <a16:creationId xmlns:a16="http://schemas.microsoft.com/office/drawing/2014/main" id="{E3A43141-4DA0-47B8-A98F-AE53C11FD0D6}"/>
              </a:ext>
            </a:extLst>
          </p:cNvPr>
          <p:cNvSpPr txBox="1">
            <a:spLocks/>
          </p:cNvSpPr>
          <p:nvPr/>
        </p:nvSpPr>
        <p:spPr>
          <a:xfrm>
            <a:off x="1278505" y="8834104"/>
            <a:ext cx="4082709" cy="16801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13A84F7F-2DC6-44B8-8196-D2619FC9BF84}"/>
              </a:ext>
            </a:extLst>
          </p:cNvPr>
          <p:cNvSpPr/>
          <p:nvPr/>
        </p:nvSpPr>
        <p:spPr>
          <a:xfrm>
            <a:off x="9839960" y="690880"/>
            <a:ext cx="995680" cy="94488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p.3</a:t>
            </a:r>
          </a:p>
        </p:txBody>
      </p:sp>
      <p:pic>
        <p:nvPicPr>
          <p:cNvPr id="1026" name="Picture 2" descr="Soustraction d'un Nombre à 2 Chiffres par un Nombre à 2 Chiffres SANS retenue (Gros Caractère) (A)">
            <a:extLst>
              <a:ext uri="{FF2B5EF4-FFF2-40B4-BE49-F238E27FC236}">
                <a16:creationId xmlns:a16="http://schemas.microsoft.com/office/drawing/2014/main" id="{B25E7588-19D8-5CA7-03C1-6D631A2D29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8034" y="550276"/>
            <a:ext cx="4343325" cy="6141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88343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953602-2FB3-41C5-8BFE-6B6D989A4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80474" y="1"/>
            <a:ext cx="12372474" cy="6858000"/>
          </a:xfrm>
        </p:spPr>
        <p:txBody>
          <a:bodyPr>
            <a:normAutofit/>
          </a:bodyPr>
          <a:lstStyle/>
          <a:p>
            <a:pPr algn="ctr"/>
            <a:r>
              <a:rPr lang="fr-FR" sz="13800" dirty="0">
                <a:latin typeface="Comic Sans MS" panose="030F0702030302020204" pitchFamily="66" charset="0"/>
              </a:rPr>
              <a:t>Module 19</a:t>
            </a:r>
            <a:br>
              <a:rPr lang="fr-FR" sz="13800" dirty="0">
                <a:latin typeface="Comic Sans MS" panose="030F0702030302020204" pitchFamily="66" charset="0"/>
              </a:rPr>
            </a:br>
            <a:br>
              <a:rPr lang="fr-FR" sz="13800" dirty="0">
                <a:latin typeface="Comic Sans MS" panose="030F0702030302020204" pitchFamily="66" charset="0"/>
              </a:rPr>
            </a:br>
            <a:r>
              <a:rPr lang="fr-FR" sz="13800" dirty="0">
                <a:latin typeface="Comic Sans MS" panose="030F0702030302020204" pitchFamily="66" charset="0"/>
              </a:rPr>
              <a:t>séance 3</a:t>
            </a:r>
          </a:p>
        </p:txBody>
      </p:sp>
    </p:spTree>
    <p:extLst>
      <p:ext uri="{BB962C8B-B14F-4D97-AF65-F5344CB8AC3E}">
        <p14:creationId xmlns:p14="http://schemas.microsoft.com/office/powerpoint/2010/main" val="38271887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19">
            <a:extLst>
              <a:ext uri="{FF2B5EF4-FFF2-40B4-BE49-F238E27FC236}">
                <a16:creationId xmlns:a16="http://schemas.microsoft.com/office/drawing/2014/main" id="{063454B0-FD45-4DE7-A26F-DDBF3CF65943}"/>
              </a:ext>
            </a:extLst>
          </p:cNvPr>
          <p:cNvSpPr/>
          <p:nvPr/>
        </p:nvSpPr>
        <p:spPr>
          <a:xfrm>
            <a:off x="0" y="0"/>
            <a:ext cx="2051685" cy="1764030"/>
          </a:xfrm>
          <a:custGeom>
            <a:avLst/>
            <a:gdLst/>
            <a:ahLst/>
            <a:cxnLst/>
            <a:rect l="0" t="0" r="0" b="0"/>
            <a:pathLst>
              <a:path w="2052011" h="1764030">
                <a:moveTo>
                  <a:pt x="0" y="0"/>
                </a:moveTo>
                <a:lnTo>
                  <a:pt x="2052011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FFCC00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fr-FR" altLang="fr-F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</a:br>
            <a:endParaRPr kumimoji="0" lang="fr-FR" alt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FFCC0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0CEC2DF-1386-4707-8903-C6E1BA48B3DE}"/>
              </a:ext>
            </a:extLst>
          </p:cNvPr>
          <p:cNvSpPr txBox="1"/>
          <p:nvPr/>
        </p:nvSpPr>
        <p:spPr>
          <a:xfrm>
            <a:off x="560328" y="1624789"/>
            <a:ext cx="110663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noProof="0" dirty="0">
                <a:latin typeface="Comic Sans MS" panose="030F0702030302020204" pitchFamily="66" charset="0"/>
                <a:cs typeface="Arial" panose="020B0604020202020204" pitchFamily="34" charset="0"/>
              </a:rPr>
              <a:t>Quel est le nom de cette forme ?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03E61B05-1F32-4123-8428-CAB9004C61B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9582633" y="577803"/>
            <a:ext cx="1833190" cy="1243082"/>
          </a:xfrm>
          <a:prstGeom prst="rect">
            <a:avLst/>
          </a:prstGeom>
        </p:spPr>
      </p:pic>
      <p:sp>
        <p:nvSpPr>
          <p:cNvPr id="29" name="ZoneTexte 28">
            <a:extLst>
              <a:ext uri="{FF2B5EF4-FFF2-40B4-BE49-F238E27FC236}">
                <a16:creationId xmlns:a16="http://schemas.microsoft.com/office/drawing/2014/main" id="{58A0D3A4-9180-4EEC-99E6-A8A34710F38B}"/>
              </a:ext>
            </a:extLst>
          </p:cNvPr>
          <p:cNvSpPr txBox="1"/>
          <p:nvPr/>
        </p:nvSpPr>
        <p:spPr>
          <a:xfrm>
            <a:off x="576328" y="2156686"/>
            <a:ext cx="110663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noProof="0" dirty="0">
                <a:latin typeface="Comic Sans MS" panose="030F0702030302020204" pitchFamily="66" charset="0"/>
                <a:cs typeface="Arial" panose="020B0604020202020204" pitchFamily="34" charset="0"/>
              </a:rPr>
              <a:t>Ecris-le sur ton ardoise !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BC2B979-4C4C-4A63-9BEC-E8AA10D3ACCF}"/>
              </a:ext>
            </a:extLst>
          </p:cNvPr>
          <p:cNvSpPr/>
          <p:nvPr/>
        </p:nvSpPr>
        <p:spPr>
          <a:xfrm rot="20313493">
            <a:off x="4065960" y="3567643"/>
            <a:ext cx="4087091" cy="2085109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762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177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19">
            <a:extLst>
              <a:ext uri="{FF2B5EF4-FFF2-40B4-BE49-F238E27FC236}">
                <a16:creationId xmlns:a16="http://schemas.microsoft.com/office/drawing/2014/main" id="{063454B0-FD45-4DE7-A26F-DDBF3CF65943}"/>
              </a:ext>
            </a:extLst>
          </p:cNvPr>
          <p:cNvSpPr/>
          <p:nvPr/>
        </p:nvSpPr>
        <p:spPr>
          <a:xfrm>
            <a:off x="0" y="0"/>
            <a:ext cx="2051685" cy="1764030"/>
          </a:xfrm>
          <a:custGeom>
            <a:avLst/>
            <a:gdLst/>
            <a:ahLst/>
            <a:cxnLst/>
            <a:rect l="0" t="0" r="0" b="0"/>
            <a:pathLst>
              <a:path w="2052011" h="1764030">
                <a:moveTo>
                  <a:pt x="0" y="0"/>
                </a:moveTo>
                <a:lnTo>
                  <a:pt x="2052011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FFCC00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fr-FR" altLang="fr-F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</a:br>
            <a:endParaRPr kumimoji="0" lang="fr-FR" alt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FFCC0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0CEC2DF-1386-4707-8903-C6E1BA48B3DE}"/>
              </a:ext>
            </a:extLst>
          </p:cNvPr>
          <p:cNvSpPr txBox="1"/>
          <p:nvPr/>
        </p:nvSpPr>
        <p:spPr>
          <a:xfrm>
            <a:off x="560328" y="1624789"/>
            <a:ext cx="110663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noProof="0" dirty="0">
                <a:latin typeface="Comic Sans MS" panose="030F0702030302020204" pitchFamily="66" charset="0"/>
                <a:cs typeface="Arial" panose="020B0604020202020204" pitchFamily="34" charset="0"/>
              </a:rPr>
              <a:t>Quel est le nom de cette forme ?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03E61B05-1F32-4123-8428-CAB9004C61B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9582633" y="577803"/>
            <a:ext cx="1833190" cy="1243082"/>
          </a:xfrm>
          <a:prstGeom prst="rect">
            <a:avLst/>
          </a:prstGeom>
        </p:spPr>
      </p:pic>
      <p:sp>
        <p:nvSpPr>
          <p:cNvPr id="29" name="ZoneTexte 28">
            <a:extLst>
              <a:ext uri="{FF2B5EF4-FFF2-40B4-BE49-F238E27FC236}">
                <a16:creationId xmlns:a16="http://schemas.microsoft.com/office/drawing/2014/main" id="{58A0D3A4-9180-4EEC-99E6-A8A34710F38B}"/>
              </a:ext>
            </a:extLst>
          </p:cNvPr>
          <p:cNvSpPr txBox="1"/>
          <p:nvPr/>
        </p:nvSpPr>
        <p:spPr>
          <a:xfrm>
            <a:off x="576328" y="2156686"/>
            <a:ext cx="110663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noProof="0" dirty="0">
                <a:latin typeface="Comic Sans MS" panose="030F0702030302020204" pitchFamily="66" charset="0"/>
                <a:cs typeface="Arial" panose="020B0604020202020204" pitchFamily="34" charset="0"/>
              </a:rPr>
              <a:t>Ecris-le sur ton ardoise !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BC2B979-4C4C-4A63-9BEC-E8AA10D3ACCF}"/>
              </a:ext>
            </a:extLst>
          </p:cNvPr>
          <p:cNvSpPr/>
          <p:nvPr/>
        </p:nvSpPr>
        <p:spPr>
          <a:xfrm rot="560429">
            <a:off x="4211456" y="3229755"/>
            <a:ext cx="2880000" cy="2880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7620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79744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19">
            <a:extLst>
              <a:ext uri="{FF2B5EF4-FFF2-40B4-BE49-F238E27FC236}">
                <a16:creationId xmlns:a16="http://schemas.microsoft.com/office/drawing/2014/main" id="{063454B0-FD45-4DE7-A26F-DDBF3CF65943}"/>
              </a:ext>
            </a:extLst>
          </p:cNvPr>
          <p:cNvSpPr/>
          <p:nvPr/>
        </p:nvSpPr>
        <p:spPr>
          <a:xfrm>
            <a:off x="0" y="0"/>
            <a:ext cx="2051685" cy="1764030"/>
          </a:xfrm>
          <a:custGeom>
            <a:avLst/>
            <a:gdLst/>
            <a:ahLst/>
            <a:cxnLst/>
            <a:rect l="0" t="0" r="0" b="0"/>
            <a:pathLst>
              <a:path w="2052011" h="1764030">
                <a:moveTo>
                  <a:pt x="0" y="0"/>
                </a:moveTo>
                <a:lnTo>
                  <a:pt x="2052011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FFCC00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fr-FR" altLang="fr-F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</a:br>
            <a:endParaRPr kumimoji="0" lang="fr-FR" alt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FFCC0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0CEC2DF-1386-4707-8903-C6E1BA48B3DE}"/>
              </a:ext>
            </a:extLst>
          </p:cNvPr>
          <p:cNvSpPr txBox="1"/>
          <p:nvPr/>
        </p:nvSpPr>
        <p:spPr>
          <a:xfrm>
            <a:off x="560328" y="1624789"/>
            <a:ext cx="110663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noProof="0" dirty="0">
                <a:latin typeface="Comic Sans MS" panose="030F0702030302020204" pitchFamily="66" charset="0"/>
                <a:cs typeface="Arial" panose="020B0604020202020204" pitchFamily="34" charset="0"/>
              </a:rPr>
              <a:t>Quel est le nom de cette forme ?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03E61B05-1F32-4123-8428-CAB9004C61B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9582633" y="577803"/>
            <a:ext cx="1833190" cy="1243082"/>
          </a:xfrm>
          <a:prstGeom prst="rect">
            <a:avLst/>
          </a:prstGeom>
        </p:spPr>
      </p:pic>
      <p:sp>
        <p:nvSpPr>
          <p:cNvPr id="29" name="ZoneTexte 28">
            <a:extLst>
              <a:ext uri="{FF2B5EF4-FFF2-40B4-BE49-F238E27FC236}">
                <a16:creationId xmlns:a16="http://schemas.microsoft.com/office/drawing/2014/main" id="{58A0D3A4-9180-4EEC-99E6-A8A34710F38B}"/>
              </a:ext>
            </a:extLst>
          </p:cNvPr>
          <p:cNvSpPr txBox="1"/>
          <p:nvPr/>
        </p:nvSpPr>
        <p:spPr>
          <a:xfrm>
            <a:off x="576328" y="2156686"/>
            <a:ext cx="110663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noProof="0" dirty="0">
                <a:latin typeface="Comic Sans MS" panose="030F0702030302020204" pitchFamily="66" charset="0"/>
                <a:cs typeface="Arial" panose="020B0604020202020204" pitchFamily="34" charset="0"/>
              </a:rPr>
              <a:t>Ecris-le sur ton ardoise !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4" name="Triangle isocèle 3">
            <a:extLst>
              <a:ext uri="{FF2B5EF4-FFF2-40B4-BE49-F238E27FC236}">
                <a16:creationId xmlns:a16="http://schemas.microsoft.com/office/drawing/2014/main" id="{D319ECEF-CF11-4C4F-89CA-DD74B2CA554C}"/>
              </a:ext>
            </a:extLst>
          </p:cNvPr>
          <p:cNvSpPr/>
          <p:nvPr/>
        </p:nvSpPr>
        <p:spPr>
          <a:xfrm rot="16955409">
            <a:off x="4599709" y="3214255"/>
            <a:ext cx="3214255" cy="2798618"/>
          </a:xfrm>
          <a:prstGeom prst="triangle">
            <a:avLst>
              <a:gd name="adj" fmla="val 74472"/>
            </a:avLst>
          </a:prstGeom>
          <a:solidFill>
            <a:schemeClr val="accent2">
              <a:lumMod val="20000"/>
              <a:lumOff val="80000"/>
            </a:schemeClr>
          </a:solidFill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3493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19">
            <a:extLst>
              <a:ext uri="{FF2B5EF4-FFF2-40B4-BE49-F238E27FC236}">
                <a16:creationId xmlns:a16="http://schemas.microsoft.com/office/drawing/2014/main" id="{063454B0-FD45-4DE7-A26F-DDBF3CF65943}"/>
              </a:ext>
            </a:extLst>
          </p:cNvPr>
          <p:cNvSpPr/>
          <p:nvPr/>
        </p:nvSpPr>
        <p:spPr>
          <a:xfrm>
            <a:off x="0" y="0"/>
            <a:ext cx="2051685" cy="1764030"/>
          </a:xfrm>
          <a:custGeom>
            <a:avLst/>
            <a:gdLst/>
            <a:ahLst/>
            <a:cxnLst/>
            <a:rect l="0" t="0" r="0" b="0"/>
            <a:pathLst>
              <a:path w="2052011" h="1764030">
                <a:moveTo>
                  <a:pt x="0" y="0"/>
                </a:moveTo>
                <a:lnTo>
                  <a:pt x="2052011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FFCC00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fr-FR" altLang="fr-F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</a:br>
            <a:endParaRPr kumimoji="0" lang="fr-FR" alt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096862" cy="5947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FFCC0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</a:rPr>
              <a:t>Activités</a:t>
            </a: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FFCC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+mn-cs"/>
              </a:rPr>
              <a:t> </a:t>
            </a: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FFCC0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</a:rPr>
              <a:t>ritualisées</a:t>
            </a: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FFCC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+mn-cs"/>
              </a:rPr>
              <a:t> 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0CEC2DF-1386-4707-8903-C6E1BA48B3DE}"/>
              </a:ext>
            </a:extLst>
          </p:cNvPr>
          <p:cNvSpPr txBox="1"/>
          <p:nvPr/>
        </p:nvSpPr>
        <p:spPr>
          <a:xfrm>
            <a:off x="560328" y="1624789"/>
            <a:ext cx="110663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noProof="0" dirty="0">
                <a:latin typeface="Comic Sans MS" panose="030F0702030302020204" pitchFamily="66" charset="0"/>
                <a:cs typeface="Arial" panose="020B0604020202020204" pitchFamily="34" charset="0"/>
              </a:rPr>
              <a:t>Quel est le nom de cette forme ?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03E61B05-1F32-4123-8428-CAB9004C61B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9582633" y="577803"/>
            <a:ext cx="1833190" cy="1243082"/>
          </a:xfrm>
          <a:prstGeom prst="rect">
            <a:avLst/>
          </a:prstGeom>
        </p:spPr>
      </p:pic>
      <p:sp>
        <p:nvSpPr>
          <p:cNvPr id="29" name="ZoneTexte 28">
            <a:extLst>
              <a:ext uri="{FF2B5EF4-FFF2-40B4-BE49-F238E27FC236}">
                <a16:creationId xmlns:a16="http://schemas.microsoft.com/office/drawing/2014/main" id="{58A0D3A4-9180-4EEC-99E6-A8A34710F38B}"/>
              </a:ext>
            </a:extLst>
          </p:cNvPr>
          <p:cNvSpPr txBox="1"/>
          <p:nvPr/>
        </p:nvSpPr>
        <p:spPr>
          <a:xfrm>
            <a:off x="576328" y="2156686"/>
            <a:ext cx="110663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noProof="0" dirty="0">
                <a:latin typeface="Comic Sans MS" panose="030F0702030302020204" pitchFamily="66" charset="0"/>
                <a:cs typeface="Arial" panose="020B0604020202020204" pitchFamily="34" charset="0"/>
              </a:rPr>
              <a:t>Ecris-le sur ton ardoise !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2" name="Organigramme : Décision 1">
            <a:extLst>
              <a:ext uri="{FF2B5EF4-FFF2-40B4-BE49-F238E27FC236}">
                <a16:creationId xmlns:a16="http://schemas.microsoft.com/office/drawing/2014/main" id="{AB822236-F7E8-4236-8973-E64FC634BF83}"/>
              </a:ext>
            </a:extLst>
          </p:cNvPr>
          <p:cNvSpPr/>
          <p:nvPr/>
        </p:nvSpPr>
        <p:spPr>
          <a:xfrm rot="20844860">
            <a:off x="4376334" y="2820749"/>
            <a:ext cx="2590800" cy="3754582"/>
          </a:xfrm>
          <a:prstGeom prst="flowChartDecision">
            <a:avLst/>
          </a:prstGeom>
          <a:solidFill>
            <a:srgbClr val="FAFCB6"/>
          </a:solidFill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9666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19">
            <a:extLst>
              <a:ext uri="{FF2B5EF4-FFF2-40B4-BE49-F238E27FC236}">
                <a16:creationId xmlns:a16="http://schemas.microsoft.com/office/drawing/2014/main" id="{063454B0-FD45-4DE7-A26F-DDBF3CF65943}"/>
              </a:ext>
            </a:extLst>
          </p:cNvPr>
          <p:cNvSpPr/>
          <p:nvPr/>
        </p:nvSpPr>
        <p:spPr>
          <a:xfrm>
            <a:off x="0" y="0"/>
            <a:ext cx="2051685" cy="1764030"/>
          </a:xfrm>
          <a:custGeom>
            <a:avLst/>
            <a:gdLst/>
            <a:ahLst/>
            <a:cxnLst/>
            <a:rect l="0" t="0" r="0" b="0"/>
            <a:pathLst>
              <a:path w="2052011" h="1764030">
                <a:moveTo>
                  <a:pt x="0" y="0"/>
                </a:moveTo>
                <a:lnTo>
                  <a:pt x="2052011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FFCC00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fr-FR" altLang="fr-F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</a:br>
            <a:endParaRPr kumimoji="0" lang="fr-FR" alt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FFCC0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0CEC2DF-1386-4707-8903-C6E1BA48B3DE}"/>
              </a:ext>
            </a:extLst>
          </p:cNvPr>
          <p:cNvSpPr txBox="1"/>
          <p:nvPr/>
        </p:nvSpPr>
        <p:spPr>
          <a:xfrm>
            <a:off x="560328" y="1624789"/>
            <a:ext cx="110663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noProof="0" dirty="0">
                <a:latin typeface="Comic Sans MS" panose="030F0702030302020204" pitchFamily="66" charset="0"/>
                <a:cs typeface="Arial" panose="020B0604020202020204" pitchFamily="34" charset="0"/>
              </a:rPr>
              <a:t>Quel est le nom de cette forme ?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03E61B05-1F32-4123-8428-CAB9004C61B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9582633" y="577803"/>
            <a:ext cx="1833190" cy="1243082"/>
          </a:xfrm>
          <a:prstGeom prst="rect">
            <a:avLst/>
          </a:prstGeom>
        </p:spPr>
      </p:pic>
      <p:sp>
        <p:nvSpPr>
          <p:cNvPr id="29" name="ZoneTexte 28">
            <a:extLst>
              <a:ext uri="{FF2B5EF4-FFF2-40B4-BE49-F238E27FC236}">
                <a16:creationId xmlns:a16="http://schemas.microsoft.com/office/drawing/2014/main" id="{58A0D3A4-9180-4EEC-99E6-A8A34710F38B}"/>
              </a:ext>
            </a:extLst>
          </p:cNvPr>
          <p:cNvSpPr txBox="1"/>
          <p:nvPr/>
        </p:nvSpPr>
        <p:spPr>
          <a:xfrm>
            <a:off x="576328" y="2156686"/>
            <a:ext cx="110663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noProof="0" dirty="0">
                <a:latin typeface="Comic Sans MS" panose="030F0702030302020204" pitchFamily="66" charset="0"/>
                <a:cs typeface="Arial" panose="020B0604020202020204" pitchFamily="34" charset="0"/>
              </a:rPr>
              <a:t>Ecris-le sur ton ardoise !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EF2A6222-7228-4840-94AD-5987321547D1}"/>
              </a:ext>
            </a:extLst>
          </p:cNvPr>
          <p:cNvSpPr/>
          <p:nvPr/>
        </p:nvSpPr>
        <p:spPr>
          <a:xfrm>
            <a:off x="4655127" y="2937164"/>
            <a:ext cx="2880000" cy="2880000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 w="571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92987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19">
            <a:extLst>
              <a:ext uri="{FF2B5EF4-FFF2-40B4-BE49-F238E27FC236}">
                <a16:creationId xmlns:a16="http://schemas.microsoft.com/office/drawing/2014/main" id="{063454B0-FD45-4DE7-A26F-DDBF3CF65943}"/>
              </a:ext>
            </a:extLst>
          </p:cNvPr>
          <p:cNvSpPr/>
          <p:nvPr/>
        </p:nvSpPr>
        <p:spPr>
          <a:xfrm>
            <a:off x="0" y="0"/>
            <a:ext cx="2051685" cy="1764030"/>
          </a:xfrm>
          <a:custGeom>
            <a:avLst/>
            <a:gdLst/>
            <a:ahLst/>
            <a:cxnLst/>
            <a:rect l="0" t="0" r="0" b="0"/>
            <a:pathLst>
              <a:path w="2052011" h="1764030">
                <a:moveTo>
                  <a:pt x="0" y="0"/>
                </a:moveTo>
                <a:lnTo>
                  <a:pt x="2052011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FF0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FFCC00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fr-FR" altLang="fr-F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</a:br>
            <a:endParaRPr kumimoji="0" lang="fr-FR" alt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465255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</a:rPr>
              <a:t>Calcul mental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FF0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DA9FCD52-1AD6-451F-8A92-0F09EE62A2EB}"/>
              </a:ext>
            </a:extLst>
          </p:cNvPr>
          <p:cNvSpPr txBox="1"/>
          <p:nvPr/>
        </p:nvSpPr>
        <p:spPr>
          <a:xfrm>
            <a:off x="3204112" y="913886"/>
            <a:ext cx="54499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dirty="0">
                <a:solidFill>
                  <a:srgbClr val="7030A0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Ecris</a:t>
            </a:r>
            <a:endParaRPr kumimoji="0" lang="fr-FR" sz="4800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38" name="Image 37">
            <a:extLst>
              <a:ext uri="{FF2B5EF4-FFF2-40B4-BE49-F238E27FC236}">
                <a16:creationId xmlns:a16="http://schemas.microsoft.com/office/drawing/2014/main" id="{536AB642-9085-4D9F-9510-996D25F2B5C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9582633" y="577803"/>
            <a:ext cx="1833190" cy="1243082"/>
          </a:xfrm>
          <a:prstGeom prst="rect">
            <a:avLst/>
          </a:prstGeom>
        </p:spPr>
      </p:pic>
      <p:sp>
        <p:nvSpPr>
          <p:cNvPr id="39" name="ZoneTexte 38">
            <a:extLst>
              <a:ext uri="{FF2B5EF4-FFF2-40B4-BE49-F238E27FC236}">
                <a16:creationId xmlns:a16="http://schemas.microsoft.com/office/drawing/2014/main" id="{B49D4695-3D5C-47FE-BC07-097EC45BF0F5}"/>
              </a:ext>
            </a:extLst>
          </p:cNvPr>
          <p:cNvSpPr txBox="1"/>
          <p:nvPr/>
        </p:nvSpPr>
        <p:spPr>
          <a:xfrm>
            <a:off x="1110344" y="1679836"/>
            <a:ext cx="8771986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5400" dirty="0">
                <a:solidFill>
                  <a:srgbClr val="7030A0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le double de</a:t>
            </a:r>
            <a:r>
              <a:rPr kumimoji="0" lang="fr-FR" sz="5400" b="0" i="0" u="none" strike="noStrike" kern="1200" cap="none" spc="0" normalizeH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cs typeface="Arial" panose="020B0604020202020204" pitchFamily="34" charset="0"/>
              </a:rPr>
              <a:t> 10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5400" baseline="0" dirty="0">
                <a:solidFill>
                  <a:srgbClr val="7030A0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Le double de 25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5400" dirty="0">
                <a:solidFill>
                  <a:srgbClr val="7030A0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Le double de 50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5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cs typeface="Arial" panose="020B0604020202020204" pitchFamily="34" charset="0"/>
              </a:rPr>
              <a:t>Le double de 100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5400" dirty="0">
                <a:solidFill>
                  <a:srgbClr val="7030A0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Le double de 150</a:t>
            </a:r>
            <a:endParaRPr kumimoji="0" lang="fr-FR" sz="5400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6726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724A10C8-0A45-43C6-B972-8D15A7E56F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945" y="166076"/>
            <a:ext cx="8895735" cy="6525848"/>
          </a:xfrm>
          <a:prstGeom prst="rect">
            <a:avLst/>
          </a:prstGeom>
        </p:spPr>
      </p:pic>
      <p:sp>
        <p:nvSpPr>
          <p:cNvPr id="6" name="Ellipse 5">
            <a:extLst>
              <a:ext uri="{FF2B5EF4-FFF2-40B4-BE49-F238E27FC236}">
                <a16:creationId xmlns:a16="http://schemas.microsoft.com/office/drawing/2014/main" id="{53501F0F-60B8-40EC-A8B3-45941BE0CE11}"/>
              </a:ext>
            </a:extLst>
          </p:cNvPr>
          <p:cNvSpPr/>
          <p:nvPr/>
        </p:nvSpPr>
        <p:spPr>
          <a:xfrm>
            <a:off x="9839960" y="690880"/>
            <a:ext cx="995680" cy="94488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p.2</a:t>
            </a:r>
          </a:p>
        </p:txBody>
      </p:sp>
    </p:spTree>
    <p:extLst>
      <p:ext uri="{BB962C8B-B14F-4D97-AF65-F5344CB8AC3E}">
        <p14:creationId xmlns:p14="http://schemas.microsoft.com/office/powerpoint/2010/main" val="20417012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19">
            <a:extLst>
              <a:ext uri="{FF2B5EF4-FFF2-40B4-BE49-F238E27FC236}">
                <a16:creationId xmlns:a16="http://schemas.microsoft.com/office/drawing/2014/main" id="{063454B0-FD45-4DE7-A26F-DDBF3CF65943}"/>
              </a:ext>
            </a:extLst>
          </p:cNvPr>
          <p:cNvSpPr/>
          <p:nvPr/>
        </p:nvSpPr>
        <p:spPr>
          <a:xfrm>
            <a:off x="0" y="0"/>
            <a:ext cx="2051685" cy="1764030"/>
          </a:xfrm>
          <a:custGeom>
            <a:avLst/>
            <a:gdLst/>
            <a:ahLst/>
            <a:cxnLst/>
            <a:rect l="0" t="0" r="0" b="0"/>
            <a:pathLst>
              <a:path w="2052011" h="1764030">
                <a:moveTo>
                  <a:pt x="0" y="0"/>
                </a:moveTo>
                <a:lnTo>
                  <a:pt x="2052011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FFCC00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fr-FR" altLang="fr-F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</a:br>
            <a:endParaRPr kumimoji="0" lang="fr-FR" alt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5086970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</a:rPr>
              <a:t>Apprentissages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02A10BA6-95CC-467D-83A3-BBEFE9AA22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4B6D66D-921A-45A4-A407-34E3CB946C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4567" y="1568403"/>
            <a:ext cx="3882893" cy="4981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58240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953602-2FB3-41C5-8BFE-6B6D989A4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80474" y="1"/>
            <a:ext cx="12372474" cy="6858000"/>
          </a:xfrm>
        </p:spPr>
        <p:txBody>
          <a:bodyPr>
            <a:normAutofit/>
          </a:bodyPr>
          <a:lstStyle/>
          <a:p>
            <a:pPr algn="ctr"/>
            <a:r>
              <a:rPr lang="fr-FR" sz="13800" dirty="0">
                <a:latin typeface="Comic Sans MS" panose="030F0702030302020204" pitchFamily="66" charset="0"/>
              </a:rPr>
              <a:t>Module 19</a:t>
            </a:r>
            <a:br>
              <a:rPr lang="fr-FR" sz="13800" dirty="0">
                <a:latin typeface="Comic Sans MS" panose="030F0702030302020204" pitchFamily="66" charset="0"/>
              </a:rPr>
            </a:br>
            <a:br>
              <a:rPr lang="fr-FR" sz="13800" dirty="0">
                <a:latin typeface="Comic Sans MS" panose="030F0702030302020204" pitchFamily="66" charset="0"/>
              </a:rPr>
            </a:br>
            <a:r>
              <a:rPr lang="fr-FR" sz="13800" dirty="0">
                <a:latin typeface="Comic Sans MS" panose="030F0702030302020204" pitchFamily="66" charset="0"/>
              </a:rPr>
              <a:t>séance 4</a:t>
            </a:r>
          </a:p>
        </p:txBody>
      </p:sp>
    </p:spTree>
    <p:extLst>
      <p:ext uri="{BB962C8B-B14F-4D97-AF65-F5344CB8AC3E}">
        <p14:creationId xmlns:p14="http://schemas.microsoft.com/office/powerpoint/2010/main" val="238117966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19">
            <a:extLst>
              <a:ext uri="{FF2B5EF4-FFF2-40B4-BE49-F238E27FC236}">
                <a16:creationId xmlns:a16="http://schemas.microsoft.com/office/drawing/2014/main" id="{063454B0-FD45-4DE7-A26F-DDBF3CF65943}"/>
              </a:ext>
            </a:extLst>
          </p:cNvPr>
          <p:cNvSpPr/>
          <p:nvPr/>
        </p:nvSpPr>
        <p:spPr>
          <a:xfrm>
            <a:off x="0" y="0"/>
            <a:ext cx="2051685" cy="1764030"/>
          </a:xfrm>
          <a:custGeom>
            <a:avLst/>
            <a:gdLst/>
            <a:ahLst/>
            <a:cxnLst/>
            <a:rect l="0" t="0" r="0" b="0"/>
            <a:pathLst>
              <a:path w="2052011" h="1764030">
                <a:moveTo>
                  <a:pt x="0" y="0"/>
                </a:moveTo>
                <a:lnTo>
                  <a:pt x="2052011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FFCC00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fr-FR" altLang="fr-F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</a:br>
            <a:endParaRPr kumimoji="0" lang="fr-FR" alt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FFCC0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03E61B05-1F32-4123-8428-CAB9004C61B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9582633" y="577803"/>
            <a:ext cx="1833190" cy="1243082"/>
          </a:xfrm>
          <a:prstGeom prst="rect">
            <a:avLst/>
          </a:prstGeom>
        </p:spPr>
      </p:pic>
      <p:sp>
        <p:nvSpPr>
          <p:cNvPr id="29" name="ZoneTexte 28">
            <a:extLst>
              <a:ext uri="{FF2B5EF4-FFF2-40B4-BE49-F238E27FC236}">
                <a16:creationId xmlns:a16="http://schemas.microsoft.com/office/drawing/2014/main" id="{4E64FB4F-8E2B-41AD-AD6B-C799DD9A4B62}"/>
              </a:ext>
            </a:extLst>
          </p:cNvPr>
          <p:cNvSpPr txBox="1"/>
          <p:nvPr/>
        </p:nvSpPr>
        <p:spPr>
          <a:xfrm>
            <a:off x="152400" y="2612984"/>
            <a:ext cx="116482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noProof="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On compte de 10 en 10 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26729186-1A78-4AD6-9584-12B89E9ECAD5}"/>
              </a:ext>
            </a:extLst>
          </p:cNvPr>
          <p:cNvSpPr txBox="1"/>
          <p:nvPr/>
        </p:nvSpPr>
        <p:spPr>
          <a:xfrm>
            <a:off x="655272" y="3724520"/>
            <a:ext cx="110663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noProof="0" dirty="0">
                <a:latin typeface="Comic Sans MS" panose="030F0702030302020204" pitchFamily="66" charset="0"/>
                <a:cs typeface="Arial" panose="020B0604020202020204" pitchFamily="34" charset="0"/>
              </a:rPr>
              <a:t> 325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8153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19">
            <a:extLst>
              <a:ext uri="{FF2B5EF4-FFF2-40B4-BE49-F238E27FC236}">
                <a16:creationId xmlns:a16="http://schemas.microsoft.com/office/drawing/2014/main" id="{063454B0-FD45-4DE7-A26F-DDBF3CF65943}"/>
              </a:ext>
            </a:extLst>
          </p:cNvPr>
          <p:cNvSpPr/>
          <p:nvPr/>
        </p:nvSpPr>
        <p:spPr>
          <a:xfrm>
            <a:off x="0" y="0"/>
            <a:ext cx="2051685" cy="1764030"/>
          </a:xfrm>
          <a:custGeom>
            <a:avLst/>
            <a:gdLst/>
            <a:ahLst/>
            <a:cxnLst/>
            <a:rect l="0" t="0" r="0" b="0"/>
            <a:pathLst>
              <a:path w="2052011" h="1764030">
                <a:moveTo>
                  <a:pt x="0" y="0"/>
                </a:moveTo>
                <a:lnTo>
                  <a:pt x="2052011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FFCC00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fr-FR" altLang="fr-F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</a:br>
            <a:endParaRPr kumimoji="0" lang="fr-FR" alt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FFCC0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0CEC2DF-1386-4707-8903-C6E1BA48B3DE}"/>
              </a:ext>
            </a:extLst>
          </p:cNvPr>
          <p:cNvSpPr txBox="1"/>
          <p:nvPr/>
        </p:nvSpPr>
        <p:spPr>
          <a:xfrm>
            <a:off x="562822" y="1697491"/>
            <a:ext cx="110663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noProof="0" dirty="0">
                <a:latin typeface="Comic Sans MS" panose="030F0702030302020204" pitchFamily="66" charset="0"/>
                <a:cs typeface="Arial" panose="020B0604020202020204" pitchFamily="34" charset="0"/>
              </a:rPr>
              <a:t>Ecris le nombre qui vient juste avant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03E61B05-1F32-4123-8428-CAB9004C61B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9582633" y="577803"/>
            <a:ext cx="1833190" cy="1243082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CCFFFC12-B7B3-4E5C-90E4-4CBB2B371D8A}"/>
              </a:ext>
            </a:extLst>
          </p:cNvPr>
          <p:cNvSpPr txBox="1"/>
          <p:nvPr/>
        </p:nvSpPr>
        <p:spPr>
          <a:xfrm>
            <a:off x="1529180" y="2600638"/>
            <a:ext cx="288814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6000" noProof="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684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60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662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60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502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60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730 </a:t>
            </a:r>
            <a:endParaRPr lang="fr-FR" sz="6000" noProof="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802CAEB9-4606-43BB-BD55-69CCF0762281}"/>
              </a:ext>
            </a:extLst>
          </p:cNvPr>
          <p:cNvSpPr txBox="1"/>
          <p:nvPr/>
        </p:nvSpPr>
        <p:spPr>
          <a:xfrm>
            <a:off x="6770651" y="2559798"/>
            <a:ext cx="288814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60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129</a:t>
            </a:r>
            <a:endParaRPr lang="fr-FR" sz="6000" noProof="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60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600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60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470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60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900 </a:t>
            </a:r>
            <a:endParaRPr lang="fr-FR" sz="6000" noProof="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6022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2" grpId="0"/>
      <p:bldP spid="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19">
            <a:extLst>
              <a:ext uri="{FF2B5EF4-FFF2-40B4-BE49-F238E27FC236}">
                <a16:creationId xmlns:a16="http://schemas.microsoft.com/office/drawing/2014/main" id="{063454B0-FD45-4DE7-A26F-DDBF3CF65943}"/>
              </a:ext>
            </a:extLst>
          </p:cNvPr>
          <p:cNvSpPr/>
          <p:nvPr/>
        </p:nvSpPr>
        <p:spPr>
          <a:xfrm>
            <a:off x="0" y="0"/>
            <a:ext cx="2051685" cy="1764030"/>
          </a:xfrm>
          <a:custGeom>
            <a:avLst/>
            <a:gdLst/>
            <a:ahLst/>
            <a:cxnLst/>
            <a:rect l="0" t="0" r="0" b="0"/>
            <a:pathLst>
              <a:path w="2052011" h="1764030">
                <a:moveTo>
                  <a:pt x="0" y="0"/>
                </a:moveTo>
                <a:lnTo>
                  <a:pt x="2052011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FFCC00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fr-FR" altLang="fr-F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</a:br>
            <a:endParaRPr kumimoji="0" lang="fr-FR" alt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5086970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</a:rPr>
              <a:t>Apprentissages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6BE3E547-D878-42D8-A88F-3B6F5D16BB99}"/>
              </a:ext>
            </a:extLst>
          </p:cNvPr>
          <p:cNvSpPr txBox="1"/>
          <p:nvPr/>
        </p:nvSpPr>
        <p:spPr>
          <a:xfrm>
            <a:off x="2051685" y="1440864"/>
            <a:ext cx="78785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Complète ces phrases</a:t>
            </a:r>
            <a:endParaRPr kumimoji="0" lang="fr-FR" sz="6600" b="0" i="0" u="none" strike="noStrike" kern="120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70AA688-4D4A-48F4-B791-2873D4D45325}"/>
              </a:ext>
            </a:extLst>
          </p:cNvPr>
          <p:cNvSpPr/>
          <p:nvPr/>
        </p:nvSpPr>
        <p:spPr>
          <a:xfrm>
            <a:off x="3416652" y="3345474"/>
            <a:ext cx="5809627" cy="20496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3600" b="1" dirty="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 dizaine = ....... unités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3600" b="1" dirty="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 centaine = ........... unités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3600" b="1" dirty="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 centaine = ............. dizaines</a:t>
            </a:r>
          </a:p>
        </p:txBody>
      </p:sp>
    </p:spTree>
    <p:extLst>
      <p:ext uri="{BB962C8B-B14F-4D97-AF65-F5344CB8AC3E}">
        <p14:creationId xmlns:p14="http://schemas.microsoft.com/office/powerpoint/2010/main" val="363648993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19">
            <a:extLst>
              <a:ext uri="{FF2B5EF4-FFF2-40B4-BE49-F238E27FC236}">
                <a16:creationId xmlns:a16="http://schemas.microsoft.com/office/drawing/2014/main" id="{063454B0-FD45-4DE7-A26F-DDBF3CF65943}"/>
              </a:ext>
            </a:extLst>
          </p:cNvPr>
          <p:cNvSpPr/>
          <p:nvPr/>
        </p:nvSpPr>
        <p:spPr>
          <a:xfrm>
            <a:off x="0" y="0"/>
            <a:ext cx="2051685" cy="1764030"/>
          </a:xfrm>
          <a:custGeom>
            <a:avLst/>
            <a:gdLst/>
            <a:ahLst/>
            <a:cxnLst/>
            <a:rect l="0" t="0" r="0" b="0"/>
            <a:pathLst>
              <a:path w="2052011" h="1764030">
                <a:moveTo>
                  <a:pt x="0" y="0"/>
                </a:moveTo>
                <a:lnTo>
                  <a:pt x="2052011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FFCC00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fr-FR" altLang="fr-F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</a:br>
            <a:endParaRPr kumimoji="0" lang="fr-FR" alt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5086970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</a:rPr>
              <a:t>Apprentissages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9A9D2B8-A2E8-4752-ADB2-E7932AC75B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4642" y="1379027"/>
            <a:ext cx="7281027" cy="4254517"/>
          </a:xfrm>
          <a:prstGeom prst="rect">
            <a:avLst/>
          </a:prstGeom>
        </p:spPr>
      </p:pic>
      <p:sp>
        <p:nvSpPr>
          <p:cNvPr id="7" name="Ellipse 6">
            <a:extLst>
              <a:ext uri="{FF2B5EF4-FFF2-40B4-BE49-F238E27FC236}">
                <a16:creationId xmlns:a16="http://schemas.microsoft.com/office/drawing/2014/main" id="{99FB7FDB-D72A-48C5-8827-696420432760}"/>
              </a:ext>
            </a:extLst>
          </p:cNvPr>
          <p:cNvSpPr/>
          <p:nvPr/>
        </p:nvSpPr>
        <p:spPr>
          <a:xfrm>
            <a:off x="9839960" y="690880"/>
            <a:ext cx="995680" cy="94488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p.4</a:t>
            </a:r>
          </a:p>
        </p:txBody>
      </p:sp>
    </p:spTree>
    <p:extLst>
      <p:ext uri="{BB962C8B-B14F-4D97-AF65-F5344CB8AC3E}">
        <p14:creationId xmlns:p14="http://schemas.microsoft.com/office/powerpoint/2010/main" val="402390610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19">
            <a:extLst>
              <a:ext uri="{FF2B5EF4-FFF2-40B4-BE49-F238E27FC236}">
                <a16:creationId xmlns:a16="http://schemas.microsoft.com/office/drawing/2014/main" id="{063454B0-FD45-4DE7-A26F-DDBF3CF65943}"/>
              </a:ext>
            </a:extLst>
          </p:cNvPr>
          <p:cNvSpPr/>
          <p:nvPr/>
        </p:nvSpPr>
        <p:spPr>
          <a:xfrm>
            <a:off x="0" y="0"/>
            <a:ext cx="2051685" cy="1764030"/>
          </a:xfrm>
          <a:custGeom>
            <a:avLst/>
            <a:gdLst/>
            <a:ahLst/>
            <a:cxnLst/>
            <a:rect l="0" t="0" r="0" b="0"/>
            <a:pathLst>
              <a:path w="2052011" h="1764030">
                <a:moveTo>
                  <a:pt x="0" y="0"/>
                </a:moveTo>
                <a:lnTo>
                  <a:pt x="2052011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FFCC00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fr-FR" altLang="fr-F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</a:br>
            <a:endParaRPr kumimoji="0" lang="fr-FR" alt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5086970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</a:rPr>
              <a:t>Apprentissages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415C370-AFD4-4E74-B0FA-3CD22951C3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0691" y="2828835"/>
            <a:ext cx="5395418" cy="1200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790759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953602-2FB3-41C5-8BFE-6B6D989A4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80474" y="1"/>
            <a:ext cx="12372474" cy="6858000"/>
          </a:xfrm>
        </p:spPr>
        <p:txBody>
          <a:bodyPr>
            <a:normAutofit/>
          </a:bodyPr>
          <a:lstStyle/>
          <a:p>
            <a:pPr algn="ctr"/>
            <a:r>
              <a:rPr lang="fr-FR" sz="13800" dirty="0">
                <a:latin typeface="Comic Sans MS" panose="030F0702030302020204" pitchFamily="66" charset="0"/>
              </a:rPr>
              <a:t>Module 19</a:t>
            </a:r>
            <a:br>
              <a:rPr lang="fr-FR" sz="13800" dirty="0">
                <a:latin typeface="Comic Sans MS" panose="030F0702030302020204" pitchFamily="66" charset="0"/>
              </a:rPr>
            </a:br>
            <a:br>
              <a:rPr lang="fr-FR" sz="13800" dirty="0">
                <a:latin typeface="Comic Sans MS" panose="030F0702030302020204" pitchFamily="66" charset="0"/>
              </a:rPr>
            </a:br>
            <a:r>
              <a:rPr lang="fr-FR" sz="13800" dirty="0">
                <a:latin typeface="Comic Sans MS" panose="030F0702030302020204" pitchFamily="66" charset="0"/>
              </a:rPr>
              <a:t>séance 5</a:t>
            </a:r>
          </a:p>
        </p:txBody>
      </p:sp>
    </p:spTree>
    <p:extLst>
      <p:ext uri="{BB962C8B-B14F-4D97-AF65-F5344CB8AC3E}">
        <p14:creationId xmlns:p14="http://schemas.microsoft.com/office/powerpoint/2010/main" val="36570536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19">
            <a:extLst>
              <a:ext uri="{FF2B5EF4-FFF2-40B4-BE49-F238E27FC236}">
                <a16:creationId xmlns:a16="http://schemas.microsoft.com/office/drawing/2014/main" id="{063454B0-FD45-4DE7-A26F-DDBF3CF65943}"/>
              </a:ext>
            </a:extLst>
          </p:cNvPr>
          <p:cNvSpPr/>
          <p:nvPr/>
        </p:nvSpPr>
        <p:spPr>
          <a:xfrm>
            <a:off x="0" y="0"/>
            <a:ext cx="2051685" cy="1764030"/>
          </a:xfrm>
          <a:custGeom>
            <a:avLst/>
            <a:gdLst/>
            <a:ahLst/>
            <a:cxnLst/>
            <a:rect l="0" t="0" r="0" b="0"/>
            <a:pathLst>
              <a:path w="2052011" h="1764030">
                <a:moveTo>
                  <a:pt x="0" y="0"/>
                </a:moveTo>
                <a:lnTo>
                  <a:pt x="2052011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FFCC00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fr-FR" altLang="fr-F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</a:br>
            <a:endParaRPr kumimoji="0" lang="fr-FR" alt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FFCC0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4E64FB4F-8E2B-41AD-AD6B-C799DD9A4B62}"/>
              </a:ext>
            </a:extLst>
          </p:cNvPr>
          <p:cNvSpPr txBox="1"/>
          <p:nvPr/>
        </p:nvSpPr>
        <p:spPr>
          <a:xfrm>
            <a:off x="152400" y="2612984"/>
            <a:ext cx="116482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noProof="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 On compte de 10 en 10 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26729186-1A78-4AD6-9584-12B89E9ECAD5}"/>
              </a:ext>
            </a:extLst>
          </p:cNvPr>
          <p:cNvSpPr txBox="1"/>
          <p:nvPr/>
        </p:nvSpPr>
        <p:spPr>
          <a:xfrm>
            <a:off x="562822" y="3461938"/>
            <a:ext cx="110663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noProof="0" dirty="0">
                <a:latin typeface="Comic Sans MS" panose="030F0702030302020204" pitchFamily="66" charset="0"/>
                <a:cs typeface="Arial" panose="020B0604020202020204" pitchFamily="34" charset="0"/>
              </a:rPr>
              <a:t> 466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2174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19">
            <a:extLst>
              <a:ext uri="{FF2B5EF4-FFF2-40B4-BE49-F238E27FC236}">
                <a16:creationId xmlns:a16="http://schemas.microsoft.com/office/drawing/2014/main" id="{063454B0-FD45-4DE7-A26F-DDBF3CF65943}"/>
              </a:ext>
            </a:extLst>
          </p:cNvPr>
          <p:cNvSpPr/>
          <p:nvPr/>
        </p:nvSpPr>
        <p:spPr>
          <a:xfrm>
            <a:off x="0" y="0"/>
            <a:ext cx="2051685" cy="1764030"/>
          </a:xfrm>
          <a:custGeom>
            <a:avLst/>
            <a:gdLst/>
            <a:ahLst/>
            <a:cxnLst/>
            <a:rect l="0" t="0" r="0" b="0"/>
            <a:pathLst>
              <a:path w="2052011" h="1764030">
                <a:moveTo>
                  <a:pt x="0" y="0"/>
                </a:moveTo>
                <a:lnTo>
                  <a:pt x="2052011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FF0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FFCC00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fr-FR" altLang="fr-F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</a:br>
            <a:endParaRPr kumimoji="0" lang="fr-FR" alt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465255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</a:rPr>
              <a:t>Calcul mental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FF0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D0D6CE41-23FE-4A2C-BECD-B98741A531A6}"/>
              </a:ext>
            </a:extLst>
          </p:cNvPr>
          <p:cNvSpPr txBox="1"/>
          <p:nvPr/>
        </p:nvSpPr>
        <p:spPr>
          <a:xfrm>
            <a:off x="1362688" y="1025747"/>
            <a:ext cx="99240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dirty="0">
                <a:latin typeface="Comic Sans MS" panose="030F0702030302020204" pitchFamily="66" charset="0"/>
                <a:cs typeface="Arial" panose="020B0604020202020204" pitchFamily="34" charset="0"/>
              </a:rPr>
              <a:t>Ensemble, fabriquons ce nombre :</a:t>
            </a:r>
            <a:endParaRPr kumimoji="0" lang="fr-FR" sz="6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7B9A73DC-BD6A-4DE7-AA1A-7F501CA83377}"/>
              </a:ext>
            </a:extLst>
          </p:cNvPr>
          <p:cNvSpPr txBox="1"/>
          <p:nvPr/>
        </p:nvSpPr>
        <p:spPr>
          <a:xfrm>
            <a:off x="1846946" y="2866559"/>
            <a:ext cx="275470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Trouver 17 avec: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22C8338D-8C35-4E21-8106-59C3A8BBE1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5825" y="2658455"/>
            <a:ext cx="3732207" cy="3283997"/>
          </a:xfrm>
          <a:prstGeom prst="rect">
            <a:avLst/>
          </a:prstGeom>
        </p:spPr>
      </p:pic>
      <p:sp>
        <p:nvSpPr>
          <p:cNvPr id="23" name="Ellipse 22">
            <a:extLst>
              <a:ext uri="{FF2B5EF4-FFF2-40B4-BE49-F238E27FC236}">
                <a16:creationId xmlns:a16="http://schemas.microsoft.com/office/drawing/2014/main" id="{021EA4AD-EBBF-4D46-8FEE-E9E8C775374F}"/>
              </a:ext>
            </a:extLst>
          </p:cNvPr>
          <p:cNvSpPr/>
          <p:nvPr/>
        </p:nvSpPr>
        <p:spPr>
          <a:xfrm>
            <a:off x="3281898" y="5052012"/>
            <a:ext cx="478841" cy="482753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Ellipse 25">
            <a:extLst>
              <a:ext uri="{FF2B5EF4-FFF2-40B4-BE49-F238E27FC236}">
                <a16:creationId xmlns:a16="http://schemas.microsoft.com/office/drawing/2014/main" id="{FBD50BC0-F468-4B36-8977-EE2494DF2A8B}"/>
              </a:ext>
            </a:extLst>
          </p:cNvPr>
          <p:cNvSpPr/>
          <p:nvPr/>
        </p:nvSpPr>
        <p:spPr>
          <a:xfrm>
            <a:off x="3280141" y="4089079"/>
            <a:ext cx="478841" cy="482753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Ellipse 26">
            <a:extLst>
              <a:ext uri="{FF2B5EF4-FFF2-40B4-BE49-F238E27FC236}">
                <a16:creationId xmlns:a16="http://schemas.microsoft.com/office/drawing/2014/main" id="{C5510D7C-27AC-4448-B503-BA89751BEA98}"/>
              </a:ext>
            </a:extLst>
          </p:cNvPr>
          <p:cNvSpPr/>
          <p:nvPr/>
        </p:nvSpPr>
        <p:spPr>
          <a:xfrm>
            <a:off x="3250556" y="3023971"/>
            <a:ext cx="478841" cy="48275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327DA9E3-F043-4A93-A039-96AF57969D36}"/>
              </a:ext>
            </a:extLst>
          </p:cNvPr>
          <p:cNvSpPr txBox="1"/>
          <p:nvPr/>
        </p:nvSpPr>
        <p:spPr>
          <a:xfrm>
            <a:off x="3310794" y="3023973"/>
            <a:ext cx="2051685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>
                <a:latin typeface="Comic Sans MS" panose="030F0702030302020204" pitchFamily="66" charset="0"/>
              </a:rPr>
              <a:t>    </a:t>
            </a:r>
            <a:r>
              <a:rPr lang="fr-FR" sz="3200" dirty="0">
                <a:latin typeface="Comic Sans MS" panose="030F0702030302020204" pitchFamily="66" charset="0"/>
              </a:rPr>
              <a:t>= 50</a:t>
            </a:r>
          </a:p>
          <a:p>
            <a:endParaRPr lang="fr-FR" sz="3200" dirty="0">
              <a:latin typeface="Comic Sans MS" panose="030F0702030302020204" pitchFamily="66" charset="0"/>
            </a:endParaRPr>
          </a:p>
          <a:p>
            <a:r>
              <a:rPr lang="fr-FR" sz="3200" dirty="0">
                <a:latin typeface="Comic Sans MS" panose="030F0702030302020204" pitchFamily="66" charset="0"/>
              </a:rPr>
              <a:t>    = 25</a:t>
            </a:r>
          </a:p>
          <a:p>
            <a:endParaRPr lang="fr-FR" sz="3200" dirty="0">
              <a:latin typeface="Comic Sans MS" panose="030F0702030302020204" pitchFamily="66" charset="0"/>
            </a:endParaRPr>
          </a:p>
          <a:p>
            <a:r>
              <a:rPr lang="fr-FR" sz="3200" dirty="0">
                <a:latin typeface="Comic Sans MS" panose="030F0702030302020204" pitchFamily="66" charset="0"/>
              </a:rPr>
              <a:t>    = 5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77F0C4E3-846D-4196-88E8-9D34201F5796}"/>
              </a:ext>
            </a:extLst>
          </p:cNvPr>
          <p:cNvSpPr txBox="1"/>
          <p:nvPr/>
        </p:nvSpPr>
        <p:spPr>
          <a:xfrm>
            <a:off x="3790120" y="6026676"/>
            <a:ext cx="506916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>
                <a:latin typeface="Comic Sans MS" panose="030F0702030302020204" pitchFamily="66" charset="0"/>
              </a:rPr>
              <a:t>Total des points</a:t>
            </a:r>
            <a:r>
              <a:rPr lang="fr-FR" dirty="0"/>
              <a:t>: </a:t>
            </a:r>
            <a:r>
              <a:rPr lang="fr-FR" sz="4400" dirty="0">
                <a:solidFill>
                  <a:schemeClr val="accent6"/>
                </a:solidFill>
              </a:rPr>
              <a:t>155</a:t>
            </a:r>
            <a:endParaRPr lang="fr-FR" dirty="0">
              <a:solidFill>
                <a:schemeClr val="accent6"/>
              </a:solidFill>
            </a:endParaRP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CC5C02CF-336A-4A63-9AEB-6E4251563798}"/>
              </a:ext>
            </a:extLst>
          </p:cNvPr>
          <p:cNvSpPr txBox="1"/>
          <p:nvPr/>
        </p:nvSpPr>
        <p:spPr>
          <a:xfrm>
            <a:off x="1579476" y="1854837"/>
            <a:ext cx="99240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0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cs typeface="Arial" panose="020B0604020202020204" pitchFamily="34" charset="0"/>
              </a:rPr>
              <a:t>Attention,</a:t>
            </a:r>
            <a:r>
              <a:rPr kumimoji="0" lang="fr-FR" sz="3600" b="0" i="0" u="sng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cs typeface="Arial" panose="020B0604020202020204" pitchFamily="34" charset="0"/>
              </a:rPr>
              <a:t> les valeurs des cibles ont changé!</a:t>
            </a:r>
            <a:endParaRPr kumimoji="0" lang="fr-FR" sz="6600" b="0" i="0" u="sng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1436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2" grpId="0"/>
      <p:bldP spid="34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19">
            <a:extLst>
              <a:ext uri="{FF2B5EF4-FFF2-40B4-BE49-F238E27FC236}">
                <a16:creationId xmlns:a16="http://schemas.microsoft.com/office/drawing/2014/main" id="{063454B0-FD45-4DE7-A26F-DDBF3CF65943}"/>
              </a:ext>
            </a:extLst>
          </p:cNvPr>
          <p:cNvSpPr/>
          <p:nvPr/>
        </p:nvSpPr>
        <p:spPr>
          <a:xfrm>
            <a:off x="0" y="0"/>
            <a:ext cx="2051685" cy="1764030"/>
          </a:xfrm>
          <a:custGeom>
            <a:avLst/>
            <a:gdLst/>
            <a:ahLst/>
            <a:cxnLst/>
            <a:rect l="0" t="0" r="0" b="0"/>
            <a:pathLst>
              <a:path w="2052011" h="1764030">
                <a:moveTo>
                  <a:pt x="0" y="0"/>
                </a:moveTo>
                <a:lnTo>
                  <a:pt x="2052011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FF0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FFCC00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fr-FR" altLang="fr-F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</a:br>
            <a:endParaRPr kumimoji="0" lang="fr-FR" alt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465255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</a:rPr>
              <a:t>Calcul mental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FF0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D0D6CE41-23FE-4A2C-BECD-B98741A531A6}"/>
              </a:ext>
            </a:extLst>
          </p:cNvPr>
          <p:cNvSpPr txBox="1"/>
          <p:nvPr/>
        </p:nvSpPr>
        <p:spPr>
          <a:xfrm>
            <a:off x="1427076" y="1370830"/>
            <a:ext cx="99240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noProof="0" dirty="0">
                <a:latin typeface="Comic Sans MS" panose="030F0702030302020204" pitchFamily="66" charset="0"/>
                <a:cs typeface="Arial" panose="020B0604020202020204" pitchFamily="34" charset="0"/>
              </a:rPr>
              <a:t>Quel est le total ?</a:t>
            </a:r>
            <a:endParaRPr kumimoji="0" lang="fr-FR" sz="6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22C8338D-8C35-4E21-8106-59C3A8BBE1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5934" y="2443463"/>
            <a:ext cx="3732207" cy="3283997"/>
          </a:xfrm>
          <a:prstGeom prst="rect">
            <a:avLst/>
          </a:prstGeom>
        </p:spPr>
      </p:pic>
      <p:sp>
        <p:nvSpPr>
          <p:cNvPr id="23" name="Ellipse 22">
            <a:extLst>
              <a:ext uri="{FF2B5EF4-FFF2-40B4-BE49-F238E27FC236}">
                <a16:creationId xmlns:a16="http://schemas.microsoft.com/office/drawing/2014/main" id="{021EA4AD-EBBF-4D46-8FEE-E9E8C775374F}"/>
              </a:ext>
            </a:extLst>
          </p:cNvPr>
          <p:cNvSpPr/>
          <p:nvPr/>
        </p:nvSpPr>
        <p:spPr>
          <a:xfrm>
            <a:off x="3462007" y="4837020"/>
            <a:ext cx="478841" cy="482753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Ellipse 25">
            <a:extLst>
              <a:ext uri="{FF2B5EF4-FFF2-40B4-BE49-F238E27FC236}">
                <a16:creationId xmlns:a16="http://schemas.microsoft.com/office/drawing/2014/main" id="{FBD50BC0-F468-4B36-8977-EE2494DF2A8B}"/>
              </a:ext>
            </a:extLst>
          </p:cNvPr>
          <p:cNvSpPr/>
          <p:nvPr/>
        </p:nvSpPr>
        <p:spPr>
          <a:xfrm>
            <a:off x="3460250" y="3874087"/>
            <a:ext cx="478841" cy="482753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Ellipse 26">
            <a:extLst>
              <a:ext uri="{FF2B5EF4-FFF2-40B4-BE49-F238E27FC236}">
                <a16:creationId xmlns:a16="http://schemas.microsoft.com/office/drawing/2014/main" id="{C5510D7C-27AC-4448-B503-BA89751BEA98}"/>
              </a:ext>
            </a:extLst>
          </p:cNvPr>
          <p:cNvSpPr/>
          <p:nvPr/>
        </p:nvSpPr>
        <p:spPr>
          <a:xfrm>
            <a:off x="3430665" y="2808979"/>
            <a:ext cx="478841" cy="48275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327DA9E3-F043-4A93-A039-96AF57969D36}"/>
              </a:ext>
            </a:extLst>
          </p:cNvPr>
          <p:cNvSpPr txBox="1"/>
          <p:nvPr/>
        </p:nvSpPr>
        <p:spPr>
          <a:xfrm>
            <a:off x="3490903" y="2808981"/>
            <a:ext cx="2051685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>
                <a:latin typeface="Comic Sans MS" panose="030F0702030302020204" pitchFamily="66" charset="0"/>
              </a:rPr>
              <a:t>    </a:t>
            </a:r>
            <a:r>
              <a:rPr lang="fr-FR" sz="3200" dirty="0">
                <a:latin typeface="Comic Sans MS" panose="030F0702030302020204" pitchFamily="66" charset="0"/>
              </a:rPr>
              <a:t>= 50</a:t>
            </a:r>
          </a:p>
          <a:p>
            <a:endParaRPr lang="fr-FR" sz="3200" dirty="0">
              <a:latin typeface="Comic Sans MS" panose="030F0702030302020204" pitchFamily="66" charset="0"/>
            </a:endParaRPr>
          </a:p>
          <a:p>
            <a:r>
              <a:rPr lang="fr-FR" sz="3200" dirty="0">
                <a:latin typeface="Comic Sans MS" panose="030F0702030302020204" pitchFamily="66" charset="0"/>
              </a:rPr>
              <a:t>    = 25</a:t>
            </a:r>
          </a:p>
          <a:p>
            <a:endParaRPr lang="fr-FR" sz="3200" dirty="0">
              <a:latin typeface="Comic Sans MS" panose="030F0702030302020204" pitchFamily="66" charset="0"/>
            </a:endParaRPr>
          </a:p>
          <a:p>
            <a:r>
              <a:rPr lang="fr-FR" sz="3200" dirty="0">
                <a:latin typeface="Comic Sans MS" panose="030F0702030302020204" pitchFamily="66" charset="0"/>
              </a:rPr>
              <a:t>    = 5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77F0C4E3-846D-4196-88E8-9D34201F5796}"/>
              </a:ext>
            </a:extLst>
          </p:cNvPr>
          <p:cNvSpPr txBox="1"/>
          <p:nvPr/>
        </p:nvSpPr>
        <p:spPr>
          <a:xfrm>
            <a:off x="3970229" y="5811684"/>
            <a:ext cx="506916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>
                <a:latin typeface="Comic Sans MS" panose="030F0702030302020204" pitchFamily="66" charset="0"/>
              </a:rPr>
              <a:t>Total des points</a:t>
            </a:r>
            <a:r>
              <a:rPr lang="fr-FR" dirty="0"/>
              <a:t>: </a:t>
            </a:r>
            <a:r>
              <a:rPr lang="fr-FR" sz="4400" dirty="0">
                <a:solidFill>
                  <a:schemeClr val="accent6"/>
                </a:solidFill>
              </a:rPr>
              <a:t>.....</a:t>
            </a:r>
            <a:endParaRPr lang="fr-FR" dirty="0">
              <a:solidFill>
                <a:schemeClr val="accent6"/>
              </a:solidFill>
            </a:endParaRP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CC5C02CF-336A-4A63-9AEB-6E4251563798}"/>
              </a:ext>
            </a:extLst>
          </p:cNvPr>
          <p:cNvSpPr txBox="1"/>
          <p:nvPr/>
        </p:nvSpPr>
        <p:spPr>
          <a:xfrm>
            <a:off x="1490817" y="1797132"/>
            <a:ext cx="99240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0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cs typeface="Arial" panose="020B0604020202020204" pitchFamily="34" charset="0"/>
              </a:rPr>
              <a:t>Attention,</a:t>
            </a:r>
            <a:r>
              <a:rPr kumimoji="0" lang="fr-FR" sz="3600" b="0" i="0" u="sng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cs typeface="Arial" panose="020B0604020202020204" pitchFamily="34" charset="0"/>
              </a:rPr>
              <a:t> les valeurs des cibles ont changé!</a:t>
            </a:r>
            <a:endParaRPr kumimoji="0" lang="fr-FR" sz="6600" b="0" i="0" u="sng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40" name="Ellipse 39">
            <a:extLst>
              <a:ext uri="{FF2B5EF4-FFF2-40B4-BE49-F238E27FC236}">
                <a16:creationId xmlns:a16="http://schemas.microsoft.com/office/drawing/2014/main" id="{677542FB-7656-4006-9520-CE035ACF2080}"/>
              </a:ext>
            </a:extLst>
          </p:cNvPr>
          <p:cNvSpPr/>
          <p:nvPr/>
        </p:nvSpPr>
        <p:spPr>
          <a:xfrm>
            <a:off x="6733309" y="4125462"/>
            <a:ext cx="144000" cy="144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1" name="Ellipse 40">
            <a:extLst>
              <a:ext uri="{FF2B5EF4-FFF2-40B4-BE49-F238E27FC236}">
                <a16:creationId xmlns:a16="http://schemas.microsoft.com/office/drawing/2014/main" id="{C9B49E2F-D6C8-4249-8201-4376535007F8}"/>
              </a:ext>
            </a:extLst>
          </p:cNvPr>
          <p:cNvSpPr/>
          <p:nvPr/>
        </p:nvSpPr>
        <p:spPr>
          <a:xfrm>
            <a:off x="6885709" y="3155639"/>
            <a:ext cx="144000" cy="144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2" name="Ellipse 41">
            <a:extLst>
              <a:ext uri="{FF2B5EF4-FFF2-40B4-BE49-F238E27FC236}">
                <a16:creationId xmlns:a16="http://schemas.microsoft.com/office/drawing/2014/main" id="{480B22F9-1176-46AA-9F22-BA7D66130CF9}"/>
              </a:ext>
            </a:extLst>
          </p:cNvPr>
          <p:cNvSpPr/>
          <p:nvPr/>
        </p:nvSpPr>
        <p:spPr>
          <a:xfrm>
            <a:off x="7398333" y="3252619"/>
            <a:ext cx="144000" cy="144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3" name="Ellipse 42">
            <a:extLst>
              <a:ext uri="{FF2B5EF4-FFF2-40B4-BE49-F238E27FC236}">
                <a16:creationId xmlns:a16="http://schemas.microsoft.com/office/drawing/2014/main" id="{FBFEE5F3-6A3A-47F3-9C5A-D12E4462C9D2}"/>
              </a:ext>
            </a:extLst>
          </p:cNvPr>
          <p:cNvSpPr/>
          <p:nvPr/>
        </p:nvSpPr>
        <p:spPr>
          <a:xfrm>
            <a:off x="7550733" y="2767707"/>
            <a:ext cx="144000" cy="144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4" name="Ellipse 43">
            <a:extLst>
              <a:ext uri="{FF2B5EF4-FFF2-40B4-BE49-F238E27FC236}">
                <a16:creationId xmlns:a16="http://schemas.microsoft.com/office/drawing/2014/main" id="{CFA6DDAF-34FC-4A65-917B-95AA7293A4BD}"/>
              </a:ext>
            </a:extLst>
          </p:cNvPr>
          <p:cNvSpPr/>
          <p:nvPr/>
        </p:nvSpPr>
        <p:spPr>
          <a:xfrm>
            <a:off x="8382009" y="3668257"/>
            <a:ext cx="144000" cy="144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5" name="Ellipse 44">
            <a:extLst>
              <a:ext uri="{FF2B5EF4-FFF2-40B4-BE49-F238E27FC236}">
                <a16:creationId xmlns:a16="http://schemas.microsoft.com/office/drawing/2014/main" id="{F0C178B1-3FAC-4C40-90AC-BA7121ACCB42}"/>
              </a:ext>
            </a:extLst>
          </p:cNvPr>
          <p:cNvSpPr/>
          <p:nvPr/>
        </p:nvSpPr>
        <p:spPr>
          <a:xfrm>
            <a:off x="8188043" y="4970576"/>
            <a:ext cx="144000" cy="144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6" name="Image 45">
            <a:extLst>
              <a:ext uri="{FF2B5EF4-FFF2-40B4-BE49-F238E27FC236}">
                <a16:creationId xmlns:a16="http://schemas.microsoft.com/office/drawing/2014/main" id="{50D9C580-72A8-4A30-976D-857D90F6EAD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9582633" y="577803"/>
            <a:ext cx="1833190" cy="1243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2224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34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19">
            <a:extLst>
              <a:ext uri="{FF2B5EF4-FFF2-40B4-BE49-F238E27FC236}">
                <a16:creationId xmlns:a16="http://schemas.microsoft.com/office/drawing/2014/main" id="{063454B0-FD45-4DE7-A26F-DDBF3CF65943}"/>
              </a:ext>
            </a:extLst>
          </p:cNvPr>
          <p:cNvSpPr/>
          <p:nvPr/>
        </p:nvSpPr>
        <p:spPr>
          <a:xfrm>
            <a:off x="0" y="0"/>
            <a:ext cx="2051685" cy="1764030"/>
          </a:xfrm>
          <a:custGeom>
            <a:avLst/>
            <a:gdLst/>
            <a:ahLst/>
            <a:cxnLst/>
            <a:rect l="0" t="0" r="0" b="0"/>
            <a:pathLst>
              <a:path w="2052011" h="1764030">
                <a:moveTo>
                  <a:pt x="0" y="0"/>
                </a:moveTo>
                <a:lnTo>
                  <a:pt x="2052011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FF0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FFCC00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fr-FR" altLang="fr-F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</a:br>
            <a:endParaRPr kumimoji="0" lang="fr-FR" alt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4622099" cy="5947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</a:rPr>
              <a:t>Calcul</a:t>
            </a: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+mn-cs"/>
              </a:rPr>
              <a:t> </a:t>
            </a: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</a:rPr>
              <a:t>mental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FF0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D0D6CE41-23FE-4A2C-BECD-B98741A531A6}"/>
              </a:ext>
            </a:extLst>
          </p:cNvPr>
          <p:cNvSpPr txBox="1"/>
          <p:nvPr/>
        </p:nvSpPr>
        <p:spPr>
          <a:xfrm>
            <a:off x="1427076" y="1370830"/>
            <a:ext cx="99240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noProof="0" dirty="0">
                <a:latin typeface="Comic Sans MS" panose="030F0702030302020204" pitchFamily="66" charset="0"/>
                <a:cs typeface="Arial" panose="020B0604020202020204" pitchFamily="34" charset="0"/>
              </a:rPr>
              <a:t>Combien manque-t-il ?</a:t>
            </a:r>
            <a:endParaRPr kumimoji="0" lang="fr-FR" sz="6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22C8338D-8C35-4E21-8106-59C3A8BBE1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0625" y="2658455"/>
            <a:ext cx="3732207" cy="3283997"/>
          </a:xfrm>
          <a:prstGeom prst="rect">
            <a:avLst/>
          </a:prstGeom>
        </p:spPr>
      </p:pic>
      <p:sp>
        <p:nvSpPr>
          <p:cNvPr id="23" name="Ellipse 22">
            <a:extLst>
              <a:ext uri="{FF2B5EF4-FFF2-40B4-BE49-F238E27FC236}">
                <a16:creationId xmlns:a16="http://schemas.microsoft.com/office/drawing/2014/main" id="{021EA4AD-EBBF-4D46-8FEE-E9E8C775374F}"/>
              </a:ext>
            </a:extLst>
          </p:cNvPr>
          <p:cNvSpPr/>
          <p:nvPr/>
        </p:nvSpPr>
        <p:spPr>
          <a:xfrm>
            <a:off x="3586698" y="5052012"/>
            <a:ext cx="478841" cy="482753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Ellipse 25">
            <a:extLst>
              <a:ext uri="{FF2B5EF4-FFF2-40B4-BE49-F238E27FC236}">
                <a16:creationId xmlns:a16="http://schemas.microsoft.com/office/drawing/2014/main" id="{FBD50BC0-F468-4B36-8977-EE2494DF2A8B}"/>
              </a:ext>
            </a:extLst>
          </p:cNvPr>
          <p:cNvSpPr/>
          <p:nvPr/>
        </p:nvSpPr>
        <p:spPr>
          <a:xfrm>
            <a:off x="3584941" y="4089079"/>
            <a:ext cx="478841" cy="482753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Ellipse 26">
            <a:extLst>
              <a:ext uri="{FF2B5EF4-FFF2-40B4-BE49-F238E27FC236}">
                <a16:creationId xmlns:a16="http://schemas.microsoft.com/office/drawing/2014/main" id="{C5510D7C-27AC-4448-B503-BA89751BEA98}"/>
              </a:ext>
            </a:extLst>
          </p:cNvPr>
          <p:cNvSpPr/>
          <p:nvPr/>
        </p:nvSpPr>
        <p:spPr>
          <a:xfrm>
            <a:off x="3555356" y="3023971"/>
            <a:ext cx="478841" cy="48275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327DA9E3-F043-4A93-A039-96AF57969D36}"/>
              </a:ext>
            </a:extLst>
          </p:cNvPr>
          <p:cNvSpPr txBox="1"/>
          <p:nvPr/>
        </p:nvSpPr>
        <p:spPr>
          <a:xfrm>
            <a:off x="3615594" y="3023973"/>
            <a:ext cx="2051685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>
                <a:latin typeface="Comic Sans MS" panose="030F0702030302020204" pitchFamily="66" charset="0"/>
              </a:rPr>
              <a:t>    </a:t>
            </a:r>
            <a:r>
              <a:rPr lang="fr-FR" sz="3200" dirty="0">
                <a:latin typeface="Comic Sans MS" panose="030F0702030302020204" pitchFamily="66" charset="0"/>
              </a:rPr>
              <a:t>= 50</a:t>
            </a:r>
          </a:p>
          <a:p>
            <a:endParaRPr lang="fr-FR" sz="3200" dirty="0">
              <a:latin typeface="Comic Sans MS" panose="030F0702030302020204" pitchFamily="66" charset="0"/>
            </a:endParaRPr>
          </a:p>
          <a:p>
            <a:r>
              <a:rPr lang="fr-FR" sz="3200" dirty="0">
                <a:latin typeface="Comic Sans MS" panose="030F0702030302020204" pitchFamily="66" charset="0"/>
              </a:rPr>
              <a:t>    = 25</a:t>
            </a:r>
          </a:p>
          <a:p>
            <a:endParaRPr lang="fr-FR" sz="3200" dirty="0">
              <a:latin typeface="Comic Sans MS" panose="030F0702030302020204" pitchFamily="66" charset="0"/>
            </a:endParaRPr>
          </a:p>
          <a:p>
            <a:r>
              <a:rPr lang="fr-FR" sz="3200" dirty="0">
                <a:latin typeface="Comic Sans MS" panose="030F0702030302020204" pitchFamily="66" charset="0"/>
              </a:rPr>
              <a:t>    = 5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77F0C4E3-846D-4196-88E8-9D34201F5796}"/>
              </a:ext>
            </a:extLst>
          </p:cNvPr>
          <p:cNvSpPr txBox="1"/>
          <p:nvPr/>
        </p:nvSpPr>
        <p:spPr>
          <a:xfrm>
            <a:off x="4094920" y="6026676"/>
            <a:ext cx="506916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>
                <a:latin typeface="Comic Sans MS" panose="030F0702030302020204" pitchFamily="66" charset="0"/>
              </a:rPr>
              <a:t>Total des points</a:t>
            </a:r>
            <a:r>
              <a:rPr lang="fr-FR" dirty="0"/>
              <a:t>: </a:t>
            </a:r>
            <a:r>
              <a:rPr lang="fr-FR" sz="4400" dirty="0">
                <a:solidFill>
                  <a:schemeClr val="accent6"/>
                </a:solidFill>
              </a:rPr>
              <a:t>190</a:t>
            </a:r>
            <a:endParaRPr lang="fr-FR" dirty="0">
              <a:solidFill>
                <a:schemeClr val="accent6"/>
              </a:solidFill>
            </a:endParaRP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CC5C02CF-336A-4A63-9AEB-6E4251563798}"/>
              </a:ext>
            </a:extLst>
          </p:cNvPr>
          <p:cNvSpPr txBox="1"/>
          <p:nvPr/>
        </p:nvSpPr>
        <p:spPr>
          <a:xfrm>
            <a:off x="1579476" y="1854837"/>
            <a:ext cx="99240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0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cs typeface="Arial" panose="020B0604020202020204" pitchFamily="34" charset="0"/>
              </a:rPr>
              <a:t>Attention,</a:t>
            </a:r>
            <a:r>
              <a:rPr kumimoji="0" lang="fr-FR" sz="3600" b="0" i="0" u="sng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cs typeface="Arial" panose="020B0604020202020204" pitchFamily="34" charset="0"/>
              </a:rPr>
              <a:t> les valeurs des cibles ont changé!</a:t>
            </a:r>
            <a:endParaRPr kumimoji="0" lang="fr-FR" sz="6600" b="0" i="0" u="sng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40" name="Ellipse 39">
            <a:extLst>
              <a:ext uri="{FF2B5EF4-FFF2-40B4-BE49-F238E27FC236}">
                <a16:creationId xmlns:a16="http://schemas.microsoft.com/office/drawing/2014/main" id="{677542FB-7656-4006-9520-CE035ACF2080}"/>
              </a:ext>
            </a:extLst>
          </p:cNvPr>
          <p:cNvSpPr/>
          <p:nvPr/>
        </p:nvSpPr>
        <p:spPr>
          <a:xfrm>
            <a:off x="6858000" y="4340454"/>
            <a:ext cx="144000" cy="144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1" name="Ellipse 40">
            <a:extLst>
              <a:ext uri="{FF2B5EF4-FFF2-40B4-BE49-F238E27FC236}">
                <a16:creationId xmlns:a16="http://schemas.microsoft.com/office/drawing/2014/main" id="{C9B49E2F-D6C8-4249-8201-4376535007F8}"/>
              </a:ext>
            </a:extLst>
          </p:cNvPr>
          <p:cNvSpPr/>
          <p:nvPr/>
        </p:nvSpPr>
        <p:spPr>
          <a:xfrm>
            <a:off x="7010400" y="3370631"/>
            <a:ext cx="144000" cy="144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3" name="Ellipse 42">
            <a:extLst>
              <a:ext uri="{FF2B5EF4-FFF2-40B4-BE49-F238E27FC236}">
                <a16:creationId xmlns:a16="http://schemas.microsoft.com/office/drawing/2014/main" id="{FBFEE5F3-6A3A-47F3-9C5A-D12E4462C9D2}"/>
              </a:ext>
            </a:extLst>
          </p:cNvPr>
          <p:cNvSpPr/>
          <p:nvPr/>
        </p:nvSpPr>
        <p:spPr>
          <a:xfrm>
            <a:off x="7675424" y="2982699"/>
            <a:ext cx="144000" cy="144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4" name="Ellipse 43">
            <a:extLst>
              <a:ext uri="{FF2B5EF4-FFF2-40B4-BE49-F238E27FC236}">
                <a16:creationId xmlns:a16="http://schemas.microsoft.com/office/drawing/2014/main" id="{CFA6DDAF-34FC-4A65-917B-95AA7293A4BD}"/>
              </a:ext>
            </a:extLst>
          </p:cNvPr>
          <p:cNvSpPr/>
          <p:nvPr/>
        </p:nvSpPr>
        <p:spPr>
          <a:xfrm>
            <a:off x="8506700" y="3883249"/>
            <a:ext cx="144000" cy="144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5" name="Ellipse 44">
            <a:extLst>
              <a:ext uri="{FF2B5EF4-FFF2-40B4-BE49-F238E27FC236}">
                <a16:creationId xmlns:a16="http://schemas.microsoft.com/office/drawing/2014/main" id="{F0C178B1-3FAC-4C40-90AC-BA7121ACCB42}"/>
              </a:ext>
            </a:extLst>
          </p:cNvPr>
          <p:cNvSpPr/>
          <p:nvPr/>
        </p:nvSpPr>
        <p:spPr>
          <a:xfrm>
            <a:off x="8563614" y="4410219"/>
            <a:ext cx="144000" cy="144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8" name="Ellipse 47">
            <a:extLst>
              <a:ext uri="{FF2B5EF4-FFF2-40B4-BE49-F238E27FC236}">
                <a16:creationId xmlns:a16="http://schemas.microsoft.com/office/drawing/2014/main" id="{6E94424A-312C-46E4-BBF8-14B9FEB7283B}"/>
              </a:ext>
            </a:extLst>
          </p:cNvPr>
          <p:cNvSpPr/>
          <p:nvPr/>
        </p:nvSpPr>
        <p:spPr>
          <a:xfrm>
            <a:off x="7329057" y="4492854"/>
            <a:ext cx="144000" cy="144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5" name="Image 34">
            <a:extLst>
              <a:ext uri="{FF2B5EF4-FFF2-40B4-BE49-F238E27FC236}">
                <a16:creationId xmlns:a16="http://schemas.microsoft.com/office/drawing/2014/main" id="{C7BB4CD9-6F79-4EFA-8A92-2AB557F86E5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9582633" y="577803"/>
            <a:ext cx="1833190" cy="1243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3696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34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19">
            <a:extLst>
              <a:ext uri="{FF2B5EF4-FFF2-40B4-BE49-F238E27FC236}">
                <a16:creationId xmlns:a16="http://schemas.microsoft.com/office/drawing/2014/main" id="{063454B0-FD45-4DE7-A26F-DDBF3CF65943}"/>
              </a:ext>
            </a:extLst>
          </p:cNvPr>
          <p:cNvSpPr/>
          <p:nvPr/>
        </p:nvSpPr>
        <p:spPr>
          <a:xfrm>
            <a:off x="0" y="0"/>
            <a:ext cx="2051685" cy="1764030"/>
          </a:xfrm>
          <a:custGeom>
            <a:avLst/>
            <a:gdLst/>
            <a:ahLst/>
            <a:cxnLst/>
            <a:rect l="0" t="0" r="0" b="0"/>
            <a:pathLst>
              <a:path w="2052011" h="1764030">
                <a:moveTo>
                  <a:pt x="0" y="0"/>
                </a:moveTo>
                <a:lnTo>
                  <a:pt x="2052011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FFCC00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fr-FR" altLang="fr-F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</a:br>
            <a:endParaRPr kumimoji="0" lang="fr-FR" alt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5086970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</a:rPr>
              <a:t>Apprentissages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6B2EF755-5DE5-4D3E-90C4-A787F1EB6A5D}"/>
              </a:ext>
            </a:extLst>
          </p:cNvPr>
          <p:cNvSpPr txBox="1"/>
          <p:nvPr/>
        </p:nvSpPr>
        <p:spPr>
          <a:xfrm>
            <a:off x="2498921" y="1260762"/>
            <a:ext cx="787858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Fabrique 1 € avec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ces pièces</a:t>
            </a:r>
            <a:endParaRPr kumimoji="0" lang="fr-FR" sz="6600" b="0" i="0" u="none" strike="noStrike" kern="120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D8C35E42-6170-45E4-9462-29676A4600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8660" y="3121359"/>
            <a:ext cx="1414444" cy="175734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FC599ED-8129-45D0-B170-E0832071CC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3104" y="3118386"/>
            <a:ext cx="621227" cy="621227"/>
          </a:xfrm>
          <a:prstGeom prst="rect">
            <a:avLst/>
          </a:prstGeom>
        </p:spPr>
      </p:pic>
      <p:pic>
        <p:nvPicPr>
          <p:cNvPr id="17" name="Picture 2" descr="Résultat de recherche d'images pour &quot;20 cents&quot;">
            <a:extLst>
              <a:ext uri="{FF2B5EF4-FFF2-40B4-BE49-F238E27FC236}">
                <a16:creationId xmlns:a16="http://schemas.microsoft.com/office/drawing/2014/main" id="{AA772336-D4F4-4C91-A251-81446001D9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8607" y="3118386"/>
            <a:ext cx="808197" cy="808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A86C6A27-FCD1-45FA-BB20-7FEBF699EAF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6901" y="3888099"/>
            <a:ext cx="987637" cy="99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562816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19">
            <a:extLst>
              <a:ext uri="{FF2B5EF4-FFF2-40B4-BE49-F238E27FC236}">
                <a16:creationId xmlns:a16="http://schemas.microsoft.com/office/drawing/2014/main" id="{063454B0-FD45-4DE7-A26F-DDBF3CF65943}"/>
              </a:ext>
            </a:extLst>
          </p:cNvPr>
          <p:cNvSpPr/>
          <p:nvPr/>
        </p:nvSpPr>
        <p:spPr>
          <a:xfrm>
            <a:off x="0" y="0"/>
            <a:ext cx="2051685" cy="1764030"/>
          </a:xfrm>
          <a:custGeom>
            <a:avLst/>
            <a:gdLst/>
            <a:ahLst/>
            <a:cxnLst/>
            <a:rect l="0" t="0" r="0" b="0"/>
            <a:pathLst>
              <a:path w="2052011" h="1764030">
                <a:moveTo>
                  <a:pt x="0" y="0"/>
                </a:moveTo>
                <a:lnTo>
                  <a:pt x="2052011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FFCC00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fr-FR" altLang="fr-F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</a:br>
            <a:endParaRPr kumimoji="0" lang="fr-FR" alt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5086970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</a:rPr>
              <a:t>Apprentissages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B66BED5E-B742-4B84-9C9F-1DDAA12A742C}"/>
              </a:ext>
            </a:extLst>
          </p:cNvPr>
          <p:cNvGrpSpPr/>
          <p:nvPr/>
        </p:nvGrpSpPr>
        <p:grpSpPr>
          <a:xfrm>
            <a:off x="2051685" y="1696877"/>
            <a:ext cx="8081782" cy="4385034"/>
            <a:chOff x="-1094429" y="1568403"/>
            <a:chExt cx="8081782" cy="4385034"/>
          </a:xfrm>
        </p:grpSpPr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6B2EF755-5DE5-4D3E-90C4-A787F1EB6A5D}"/>
                </a:ext>
              </a:extLst>
            </p:cNvPr>
            <p:cNvSpPr txBox="1"/>
            <p:nvPr/>
          </p:nvSpPr>
          <p:spPr>
            <a:xfrm>
              <a:off x="-891229" y="1568403"/>
              <a:ext cx="78785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3600" dirty="0">
                  <a:solidFill>
                    <a:schemeClr val="accent6"/>
                  </a:solidFill>
                  <a:latin typeface="Comic Sans MS" panose="030F0702030302020204" pitchFamily="66" charset="0"/>
                  <a:cs typeface="Arial" panose="020B0604020202020204" pitchFamily="34" charset="0"/>
                </a:rPr>
                <a:t>On se rend compte que</a:t>
              </a:r>
              <a:endParaRPr kumimoji="0" lang="fr-FR" sz="6600" b="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omic Sans MS" panose="030F0702030302020204" pitchFamily="66" charset="0"/>
                <a:cs typeface="Arial" panose="020B0604020202020204" pitchFamily="34" charset="0"/>
              </a:endParaRP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620D7889-4970-4025-B969-6B263AA04D0F}"/>
                </a:ext>
              </a:extLst>
            </p:cNvPr>
            <p:cNvSpPr txBox="1"/>
            <p:nvPr/>
          </p:nvSpPr>
          <p:spPr>
            <a:xfrm>
              <a:off x="-1094429" y="2606758"/>
              <a:ext cx="78785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3600" dirty="0">
                  <a:solidFill>
                    <a:schemeClr val="accent6"/>
                  </a:solidFill>
                  <a:latin typeface="Comic Sans MS" panose="030F0702030302020204" pitchFamily="66" charset="0"/>
                  <a:cs typeface="Arial" panose="020B0604020202020204" pitchFamily="34" charset="0"/>
                </a:rPr>
                <a:t>1 € = ...... centimes</a:t>
              </a:r>
              <a:endParaRPr kumimoji="0" lang="fr-FR" sz="6600" b="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omic Sans MS" panose="030F0702030302020204" pitchFamily="66" charset="0"/>
                <a:cs typeface="Arial" panose="020B0604020202020204" pitchFamily="34" charset="0"/>
              </a:endParaRPr>
            </a:p>
          </p:txBody>
        </p:sp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86416DD1-2B05-4AA4-9230-4240E4221EAD}"/>
                </a:ext>
              </a:extLst>
            </p:cNvPr>
            <p:cNvSpPr txBox="1"/>
            <p:nvPr/>
          </p:nvSpPr>
          <p:spPr>
            <a:xfrm>
              <a:off x="-1094429" y="3645113"/>
              <a:ext cx="7878582" cy="23083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3600" dirty="0">
                  <a:solidFill>
                    <a:schemeClr val="accent6"/>
                  </a:solidFill>
                  <a:latin typeface="Comic Sans MS" panose="030F0702030302020204" pitchFamily="66" charset="0"/>
                  <a:cs typeface="Arial" panose="020B0604020202020204" pitchFamily="34" charset="0"/>
                </a:rPr>
                <a:t>Fabrique maintenant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36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6"/>
                  </a:solidFill>
                  <a:effectLst/>
                  <a:uLnTx/>
                  <a:uFillTx/>
                  <a:latin typeface="Comic Sans MS" panose="030F0702030302020204" pitchFamily="66" charset="0"/>
                  <a:cs typeface="Arial" panose="020B0604020202020204" pitchFamily="34" charset="0"/>
                </a:rPr>
                <a:t>3€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3600" dirty="0">
                  <a:solidFill>
                    <a:schemeClr val="accent6"/>
                  </a:solidFill>
                  <a:latin typeface="Comic Sans MS" panose="030F0702030302020204" pitchFamily="66" charset="0"/>
                  <a:cs typeface="Arial" panose="020B0604020202020204" pitchFamily="34" charset="0"/>
                </a:rPr>
                <a:t>6€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36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6"/>
                  </a:solidFill>
                  <a:effectLst/>
                  <a:uLnTx/>
                  <a:uFillTx/>
                  <a:latin typeface="Comic Sans MS" panose="030F0702030302020204" pitchFamily="66" charset="0"/>
                  <a:cs typeface="Arial" panose="020B0604020202020204" pitchFamily="34" charset="0"/>
                </a:rPr>
                <a:t>4€50</a:t>
              </a:r>
              <a:endParaRPr kumimoji="0" lang="fr-FR" sz="6600" b="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omic Sans MS" panose="030F0702030302020204" pitchFamily="66" charset="0"/>
                <a:cs typeface="Arial" panose="020B0604020202020204" pitchFamily="34" charset="0"/>
              </a:endParaRPr>
            </a:p>
          </p:txBody>
        </p:sp>
      </p:grpSp>
      <p:pic>
        <p:nvPicPr>
          <p:cNvPr id="31" name="Image 30">
            <a:extLst>
              <a:ext uri="{FF2B5EF4-FFF2-40B4-BE49-F238E27FC236}">
                <a16:creationId xmlns:a16="http://schemas.microsoft.com/office/drawing/2014/main" id="{2F5AFC9C-03D9-4C99-B151-2FC8F17F8D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4612" y="379531"/>
            <a:ext cx="1082605" cy="1345055"/>
          </a:xfrm>
          <a:prstGeom prst="rect">
            <a:avLst/>
          </a:prstGeom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107AF89B-1033-4456-BFB9-9F9C44DC9B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7217" y="420073"/>
            <a:ext cx="475483" cy="475483"/>
          </a:xfrm>
          <a:prstGeom prst="rect">
            <a:avLst/>
          </a:prstGeom>
        </p:spPr>
      </p:pic>
      <p:pic>
        <p:nvPicPr>
          <p:cNvPr id="33" name="Picture 2" descr="Résultat de recherche d'images pour &quot;20 cents&quot;">
            <a:extLst>
              <a:ext uri="{FF2B5EF4-FFF2-40B4-BE49-F238E27FC236}">
                <a16:creationId xmlns:a16="http://schemas.microsoft.com/office/drawing/2014/main" id="{FFFA8B69-93AF-4C2E-9496-BD041C0428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60528" y="427376"/>
            <a:ext cx="618588" cy="618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D9D3A242-DA38-4B54-8F2E-2A6E10955A3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2962" y="980516"/>
            <a:ext cx="755930" cy="758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255307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B01480BD-F4B1-4757-ADF6-8F1B128D41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4523" y="253631"/>
            <a:ext cx="8491277" cy="6350738"/>
          </a:xfrm>
          <a:prstGeom prst="rect">
            <a:avLst/>
          </a:prstGeom>
        </p:spPr>
      </p:pic>
      <p:sp>
        <p:nvSpPr>
          <p:cNvPr id="4" name="Ellipse 3">
            <a:extLst>
              <a:ext uri="{FF2B5EF4-FFF2-40B4-BE49-F238E27FC236}">
                <a16:creationId xmlns:a16="http://schemas.microsoft.com/office/drawing/2014/main" id="{86ED56D6-DE38-FDC7-B9EC-F3C7CB20C013}"/>
              </a:ext>
            </a:extLst>
          </p:cNvPr>
          <p:cNvSpPr/>
          <p:nvPr/>
        </p:nvSpPr>
        <p:spPr>
          <a:xfrm>
            <a:off x="10737849" y="357188"/>
            <a:ext cx="995680" cy="94488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p.5</a:t>
            </a:r>
          </a:p>
        </p:txBody>
      </p:sp>
    </p:spTree>
    <p:extLst>
      <p:ext uri="{BB962C8B-B14F-4D97-AF65-F5344CB8AC3E}">
        <p14:creationId xmlns:p14="http://schemas.microsoft.com/office/powerpoint/2010/main" val="132467423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19">
            <a:extLst>
              <a:ext uri="{FF2B5EF4-FFF2-40B4-BE49-F238E27FC236}">
                <a16:creationId xmlns:a16="http://schemas.microsoft.com/office/drawing/2014/main" id="{063454B0-FD45-4DE7-A26F-DDBF3CF65943}"/>
              </a:ext>
            </a:extLst>
          </p:cNvPr>
          <p:cNvSpPr/>
          <p:nvPr/>
        </p:nvSpPr>
        <p:spPr>
          <a:xfrm>
            <a:off x="0" y="0"/>
            <a:ext cx="2051685" cy="1764030"/>
          </a:xfrm>
          <a:custGeom>
            <a:avLst/>
            <a:gdLst/>
            <a:ahLst/>
            <a:cxnLst/>
            <a:rect l="0" t="0" r="0" b="0"/>
            <a:pathLst>
              <a:path w="2052011" h="1764030">
                <a:moveTo>
                  <a:pt x="0" y="0"/>
                </a:moveTo>
                <a:lnTo>
                  <a:pt x="2052011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FFCC00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fr-FR" altLang="fr-F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</a:br>
            <a:endParaRPr kumimoji="0" lang="fr-FR" alt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5086970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</a:rPr>
              <a:t>Apprentissages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6B2EF755-5DE5-4D3E-90C4-A787F1EB6A5D}"/>
              </a:ext>
            </a:extLst>
          </p:cNvPr>
          <p:cNvSpPr txBox="1"/>
          <p:nvPr/>
        </p:nvSpPr>
        <p:spPr>
          <a:xfrm>
            <a:off x="2102892" y="1109694"/>
            <a:ext cx="78785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Fais maintenant le fichier </a:t>
            </a:r>
            <a:endParaRPr kumimoji="0" lang="fr-FR" sz="6000" b="0" i="0" u="none" strike="noStrike" kern="120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EF0918F-2A5B-4E4D-8591-3C64EEE1A2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5973" y="1732222"/>
            <a:ext cx="3771900" cy="4562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821839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953602-2FB3-41C5-8BFE-6B6D989A4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80474" y="1"/>
            <a:ext cx="12372474" cy="6858000"/>
          </a:xfrm>
        </p:spPr>
        <p:txBody>
          <a:bodyPr>
            <a:normAutofit/>
          </a:bodyPr>
          <a:lstStyle/>
          <a:p>
            <a:pPr algn="ctr"/>
            <a:r>
              <a:rPr lang="fr-FR" sz="13800" dirty="0">
                <a:latin typeface="Comic Sans MS" panose="030F0702030302020204" pitchFamily="66" charset="0"/>
              </a:rPr>
              <a:t>Module 19</a:t>
            </a:r>
            <a:br>
              <a:rPr lang="fr-FR" sz="13800" dirty="0">
                <a:latin typeface="Comic Sans MS" panose="030F0702030302020204" pitchFamily="66" charset="0"/>
              </a:rPr>
            </a:br>
            <a:br>
              <a:rPr lang="fr-FR" sz="13800" dirty="0">
                <a:latin typeface="Comic Sans MS" panose="030F0702030302020204" pitchFamily="66" charset="0"/>
              </a:rPr>
            </a:br>
            <a:r>
              <a:rPr lang="fr-FR" sz="13800" dirty="0">
                <a:latin typeface="Comic Sans MS" panose="030F0702030302020204" pitchFamily="66" charset="0"/>
              </a:rPr>
              <a:t>séance 7</a:t>
            </a:r>
          </a:p>
        </p:txBody>
      </p:sp>
    </p:spTree>
    <p:extLst>
      <p:ext uri="{BB962C8B-B14F-4D97-AF65-F5344CB8AC3E}">
        <p14:creationId xmlns:p14="http://schemas.microsoft.com/office/powerpoint/2010/main" val="336580589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19">
            <a:extLst>
              <a:ext uri="{FF2B5EF4-FFF2-40B4-BE49-F238E27FC236}">
                <a16:creationId xmlns:a16="http://schemas.microsoft.com/office/drawing/2014/main" id="{063454B0-FD45-4DE7-A26F-DDBF3CF65943}"/>
              </a:ext>
            </a:extLst>
          </p:cNvPr>
          <p:cNvSpPr/>
          <p:nvPr/>
        </p:nvSpPr>
        <p:spPr>
          <a:xfrm>
            <a:off x="0" y="0"/>
            <a:ext cx="2051685" cy="1764030"/>
          </a:xfrm>
          <a:custGeom>
            <a:avLst/>
            <a:gdLst/>
            <a:ahLst/>
            <a:cxnLst/>
            <a:rect l="0" t="0" r="0" b="0"/>
            <a:pathLst>
              <a:path w="2052011" h="1764030">
                <a:moveTo>
                  <a:pt x="0" y="0"/>
                </a:moveTo>
                <a:lnTo>
                  <a:pt x="2052011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FFCC00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fr-FR" altLang="fr-F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</a:br>
            <a:endParaRPr kumimoji="0" lang="fr-FR" alt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FFCC0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03E61B05-1F32-4123-8428-CAB9004C61B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9582633" y="577803"/>
            <a:ext cx="1833190" cy="1243082"/>
          </a:xfrm>
          <a:prstGeom prst="rect">
            <a:avLst/>
          </a:prstGeom>
        </p:spPr>
      </p:pic>
      <p:sp>
        <p:nvSpPr>
          <p:cNvPr id="29" name="ZoneTexte 28">
            <a:extLst>
              <a:ext uri="{FF2B5EF4-FFF2-40B4-BE49-F238E27FC236}">
                <a16:creationId xmlns:a16="http://schemas.microsoft.com/office/drawing/2014/main" id="{4E64FB4F-8E2B-41AD-AD6B-C799DD9A4B62}"/>
              </a:ext>
            </a:extLst>
          </p:cNvPr>
          <p:cNvSpPr txBox="1"/>
          <p:nvPr/>
        </p:nvSpPr>
        <p:spPr>
          <a:xfrm>
            <a:off x="2769185" y="3341207"/>
            <a:ext cx="67627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800" noProof="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618 – 708 – 678 – 808 </a:t>
            </a:r>
            <a:endParaRPr kumimoji="0" lang="fr-FR" sz="4800" b="0" i="0" u="none" strike="noStrike" kern="120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A7AEB8CE-A79E-4317-A304-AC9AC86D5677}"/>
              </a:ext>
            </a:extLst>
          </p:cNvPr>
          <p:cNvSpPr txBox="1"/>
          <p:nvPr/>
        </p:nvSpPr>
        <p:spPr>
          <a:xfrm>
            <a:off x="112743" y="1636455"/>
            <a:ext cx="1186609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400" u="sng" dirty="0">
                <a:latin typeface="Comic Sans MS" panose="030F0702030302020204" pitchFamily="66" charset="0"/>
                <a:cs typeface="Arial" panose="020B0604020202020204" pitchFamily="34" charset="0"/>
              </a:rPr>
              <a:t>Range maintenant ces nombres du plus grand au plus petit</a:t>
            </a:r>
            <a:endParaRPr kumimoji="0" lang="fr-FR" sz="3400" b="0" i="0" u="sng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0503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15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0D2F1263-8EC6-4BA0-83B3-630866EB63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704" y="-35560"/>
            <a:ext cx="9338111" cy="6858000"/>
          </a:xfrm>
          <a:prstGeom prst="rect">
            <a:avLst/>
          </a:prstGeom>
        </p:spPr>
      </p:pic>
      <p:sp>
        <p:nvSpPr>
          <p:cNvPr id="6" name="Ellipse 5">
            <a:extLst>
              <a:ext uri="{FF2B5EF4-FFF2-40B4-BE49-F238E27FC236}">
                <a16:creationId xmlns:a16="http://schemas.microsoft.com/office/drawing/2014/main" id="{24A24C44-0C8C-4589-B79D-054CDBD85439}"/>
              </a:ext>
            </a:extLst>
          </p:cNvPr>
          <p:cNvSpPr/>
          <p:nvPr/>
        </p:nvSpPr>
        <p:spPr>
          <a:xfrm>
            <a:off x="10737849" y="357188"/>
            <a:ext cx="995680" cy="94488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p.6</a:t>
            </a:r>
          </a:p>
        </p:txBody>
      </p:sp>
    </p:spTree>
    <p:extLst>
      <p:ext uri="{BB962C8B-B14F-4D97-AF65-F5344CB8AC3E}">
        <p14:creationId xmlns:p14="http://schemas.microsoft.com/office/powerpoint/2010/main" val="258221161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19">
            <a:extLst>
              <a:ext uri="{FF2B5EF4-FFF2-40B4-BE49-F238E27FC236}">
                <a16:creationId xmlns:a16="http://schemas.microsoft.com/office/drawing/2014/main" id="{063454B0-FD45-4DE7-A26F-DDBF3CF65943}"/>
              </a:ext>
            </a:extLst>
          </p:cNvPr>
          <p:cNvSpPr/>
          <p:nvPr/>
        </p:nvSpPr>
        <p:spPr>
          <a:xfrm>
            <a:off x="0" y="0"/>
            <a:ext cx="2051685" cy="1764030"/>
          </a:xfrm>
          <a:custGeom>
            <a:avLst/>
            <a:gdLst/>
            <a:ahLst/>
            <a:cxnLst/>
            <a:rect l="0" t="0" r="0" b="0"/>
            <a:pathLst>
              <a:path w="2052011" h="1764030">
                <a:moveTo>
                  <a:pt x="0" y="0"/>
                </a:moveTo>
                <a:lnTo>
                  <a:pt x="2052011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FFCC00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fr-FR" altLang="fr-F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</a:br>
            <a:endParaRPr kumimoji="0" lang="fr-FR" alt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5086970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</a:rPr>
              <a:t>Apprentissages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464EB2E7-ED88-42BC-A6FA-F0EF9248F22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4520"/>
          <a:stretch/>
        </p:blipFill>
        <p:spPr>
          <a:xfrm>
            <a:off x="3776346" y="932704"/>
            <a:ext cx="4310701" cy="3722047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D53FB89F-E6B6-491C-A597-0F5EF8276762}"/>
              </a:ext>
            </a:extLst>
          </p:cNvPr>
          <p:cNvSpPr txBox="1"/>
          <p:nvPr/>
        </p:nvSpPr>
        <p:spPr>
          <a:xfrm rot="21042806">
            <a:off x="2717863" y="1172230"/>
            <a:ext cx="5362106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Redonne leur nom aux solides</a:t>
            </a:r>
            <a:endParaRPr kumimoji="0" lang="fr-FR" sz="5400" b="0" i="0" u="none" strike="noStrike" kern="120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CE94288-119F-40F5-920E-6AAE8427FB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69707" y="4981575"/>
            <a:ext cx="1323975" cy="1466850"/>
          </a:xfrm>
          <a:prstGeom prst="rect">
            <a:avLst/>
          </a:prstGeom>
        </p:spPr>
      </p:pic>
      <p:sp>
        <p:nvSpPr>
          <p:cNvPr id="9" name="Ellipse 8">
            <a:extLst>
              <a:ext uri="{FF2B5EF4-FFF2-40B4-BE49-F238E27FC236}">
                <a16:creationId xmlns:a16="http://schemas.microsoft.com/office/drawing/2014/main" id="{7A1D6BB6-9E37-7EA2-78A0-8C8EBCB568CA}"/>
              </a:ext>
            </a:extLst>
          </p:cNvPr>
          <p:cNvSpPr/>
          <p:nvPr/>
        </p:nvSpPr>
        <p:spPr>
          <a:xfrm>
            <a:off x="9481215" y="743010"/>
            <a:ext cx="995680" cy="94488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p.7</a:t>
            </a:r>
          </a:p>
        </p:txBody>
      </p:sp>
    </p:spTree>
    <p:extLst>
      <p:ext uri="{BB962C8B-B14F-4D97-AF65-F5344CB8AC3E}">
        <p14:creationId xmlns:p14="http://schemas.microsoft.com/office/powerpoint/2010/main" val="223875666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19">
            <a:extLst>
              <a:ext uri="{FF2B5EF4-FFF2-40B4-BE49-F238E27FC236}">
                <a16:creationId xmlns:a16="http://schemas.microsoft.com/office/drawing/2014/main" id="{063454B0-FD45-4DE7-A26F-DDBF3CF65943}"/>
              </a:ext>
            </a:extLst>
          </p:cNvPr>
          <p:cNvSpPr/>
          <p:nvPr/>
        </p:nvSpPr>
        <p:spPr>
          <a:xfrm>
            <a:off x="0" y="0"/>
            <a:ext cx="2051685" cy="1764030"/>
          </a:xfrm>
          <a:custGeom>
            <a:avLst/>
            <a:gdLst/>
            <a:ahLst/>
            <a:cxnLst/>
            <a:rect l="0" t="0" r="0" b="0"/>
            <a:pathLst>
              <a:path w="2052011" h="1764030">
                <a:moveTo>
                  <a:pt x="0" y="0"/>
                </a:moveTo>
                <a:lnTo>
                  <a:pt x="2052011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FFCC00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fr-FR" altLang="fr-F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</a:br>
            <a:endParaRPr kumimoji="0" lang="fr-FR" alt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5086970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</a:rPr>
              <a:t>Apprentissages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E110AD94-C81E-4845-8B4D-FFA7CF826E7A}"/>
              </a:ext>
            </a:extLst>
          </p:cNvPr>
          <p:cNvSpPr txBox="1"/>
          <p:nvPr/>
        </p:nvSpPr>
        <p:spPr>
          <a:xfrm>
            <a:off x="1847193" y="517181"/>
            <a:ext cx="90257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Fais la fiche d’exercices sur les solides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2ADC3F91-B4E0-47FA-8149-1B7371C2B5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1992" y="1017275"/>
            <a:ext cx="8192815" cy="5799920"/>
          </a:xfrm>
          <a:prstGeom prst="rect">
            <a:avLst/>
          </a:prstGeom>
        </p:spPr>
      </p:pic>
      <p:sp>
        <p:nvSpPr>
          <p:cNvPr id="8" name="Ellipse 7">
            <a:extLst>
              <a:ext uri="{FF2B5EF4-FFF2-40B4-BE49-F238E27FC236}">
                <a16:creationId xmlns:a16="http://schemas.microsoft.com/office/drawing/2014/main" id="{B978D2D7-4977-439D-B4E9-51CD09A96D23}"/>
              </a:ext>
            </a:extLst>
          </p:cNvPr>
          <p:cNvSpPr/>
          <p:nvPr/>
        </p:nvSpPr>
        <p:spPr>
          <a:xfrm>
            <a:off x="10737849" y="357188"/>
            <a:ext cx="995680" cy="94488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p.8</a:t>
            </a:r>
          </a:p>
        </p:txBody>
      </p:sp>
    </p:spTree>
    <p:extLst>
      <p:ext uri="{BB962C8B-B14F-4D97-AF65-F5344CB8AC3E}">
        <p14:creationId xmlns:p14="http://schemas.microsoft.com/office/powerpoint/2010/main" val="231013495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19">
            <a:extLst>
              <a:ext uri="{FF2B5EF4-FFF2-40B4-BE49-F238E27FC236}">
                <a16:creationId xmlns:a16="http://schemas.microsoft.com/office/drawing/2014/main" id="{063454B0-FD45-4DE7-A26F-DDBF3CF65943}"/>
              </a:ext>
            </a:extLst>
          </p:cNvPr>
          <p:cNvSpPr/>
          <p:nvPr/>
        </p:nvSpPr>
        <p:spPr>
          <a:xfrm>
            <a:off x="0" y="0"/>
            <a:ext cx="2051685" cy="1764030"/>
          </a:xfrm>
          <a:custGeom>
            <a:avLst/>
            <a:gdLst/>
            <a:ahLst/>
            <a:cxnLst/>
            <a:rect l="0" t="0" r="0" b="0"/>
            <a:pathLst>
              <a:path w="2052011" h="1764030">
                <a:moveTo>
                  <a:pt x="0" y="0"/>
                </a:moveTo>
                <a:lnTo>
                  <a:pt x="2052011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FFCC00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fr-FR" altLang="fr-F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</a:br>
            <a:endParaRPr kumimoji="0" lang="fr-FR" alt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5086970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</a:rPr>
              <a:t>Apprentissages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E110AD94-C81E-4845-8B4D-FFA7CF826E7A}"/>
              </a:ext>
            </a:extLst>
          </p:cNvPr>
          <p:cNvSpPr txBox="1"/>
          <p:nvPr/>
        </p:nvSpPr>
        <p:spPr>
          <a:xfrm>
            <a:off x="1735524" y="766437"/>
            <a:ext cx="90257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Avance dans le fichier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4316230-28D0-4DFB-953F-CAE6991704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1674" y="1764030"/>
            <a:ext cx="6009613" cy="893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00180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6591</TotalTime>
  <Words>546</Words>
  <Application>Microsoft Office PowerPoint</Application>
  <PresentationFormat>Grand écran</PresentationFormat>
  <Paragraphs>186</Paragraphs>
  <Slides>42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42</vt:i4>
      </vt:variant>
    </vt:vector>
  </HeadingPairs>
  <TitlesOfParts>
    <vt:vector size="47" baseType="lpstr">
      <vt:lpstr>Arial</vt:lpstr>
      <vt:lpstr>Calibri</vt:lpstr>
      <vt:lpstr>Calibri Light</vt:lpstr>
      <vt:lpstr>Comic Sans MS</vt:lpstr>
      <vt:lpstr>Thème Office</vt:lpstr>
      <vt:lpstr>Module 19 séance 1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Module 19  séance 2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Module 19  séance 3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Module 19  séance 4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Module 19  séance 5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Module 19  séance 7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Norma Gilbaut</dc:creator>
  <cp:lastModifiedBy>Solène Ezingeard</cp:lastModifiedBy>
  <cp:revision>419</cp:revision>
  <dcterms:created xsi:type="dcterms:W3CDTF">2018-07-28T07:30:27Z</dcterms:created>
  <dcterms:modified xsi:type="dcterms:W3CDTF">2022-05-15T09:56:57Z</dcterms:modified>
</cp:coreProperties>
</file>