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2"/>
  </p:notesMasterIdLst>
  <p:sldIdLst>
    <p:sldId id="275" r:id="rId2"/>
    <p:sldId id="903" r:id="rId3"/>
    <p:sldId id="984" r:id="rId4"/>
    <p:sldId id="1122" r:id="rId5"/>
    <p:sldId id="1126" r:id="rId6"/>
    <p:sldId id="1230" r:id="rId7"/>
    <p:sldId id="276" r:id="rId8"/>
    <p:sldId id="1039" r:id="rId9"/>
    <p:sldId id="1041" r:id="rId10"/>
    <p:sldId id="1042" r:id="rId11"/>
    <p:sldId id="1235" r:id="rId12"/>
    <p:sldId id="1134" r:id="rId13"/>
    <p:sldId id="962" r:id="rId14"/>
    <p:sldId id="1135" r:id="rId15"/>
    <p:sldId id="1136" r:id="rId16"/>
    <p:sldId id="1138" r:id="rId17"/>
    <p:sldId id="1137" r:id="rId18"/>
    <p:sldId id="1077" r:id="rId19"/>
    <p:sldId id="1078" r:id="rId20"/>
    <p:sldId id="1087" r:id="rId21"/>
    <p:sldId id="1084" r:id="rId22"/>
    <p:sldId id="1086" r:id="rId23"/>
    <p:sldId id="1150" r:id="rId24"/>
    <p:sldId id="1152" r:id="rId25"/>
    <p:sldId id="1159" r:id="rId26"/>
    <p:sldId id="964" r:id="rId27"/>
    <p:sldId id="1232" r:id="rId28"/>
    <p:sldId id="1236" r:id="rId29"/>
    <p:sldId id="1237" r:id="rId30"/>
    <p:sldId id="1092" r:id="rId31"/>
    <p:sldId id="1094" r:id="rId32"/>
    <p:sldId id="1102" r:id="rId33"/>
    <p:sldId id="1174" r:id="rId34"/>
    <p:sldId id="1175" r:id="rId35"/>
    <p:sldId id="1176" r:id="rId36"/>
    <p:sldId id="1177" r:id="rId37"/>
    <p:sldId id="1173" r:id="rId38"/>
    <p:sldId id="1112" r:id="rId39"/>
    <p:sldId id="1184" r:id="rId40"/>
    <p:sldId id="1185" r:id="rId41"/>
    <p:sldId id="1200" r:id="rId42"/>
    <p:sldId id="1201" r:id="rId43"/>
    <p:sldId id="1202" r:id="rId44"/>
    <p:sldId id="1203" r:id="rId45"/>
    <p:sldId id="1204" r:id="rId46"/>
    <p:sldId id="1206" r:id="rId47"/>
    <p:sldId id="1209" r:id="rId48"/>
    <p:sldId id="1210" r:id="rId49"/>
    <p:sldId id="1191" r:id="rId50"/>
    <p:sldId id="1238" r:id="rId51"/>
    <p:sldId id="1239" r:id="rId52"/>
    <p:sldId id="1240" r:id="rId53"/>
    <p:sldId id="1217" r:id="rId54"/>
    <p:sldId id="1218" r:id="rId55"/>
    <p:sldId id="1219" r:id="rId56"/>
    <p:sldId id="1220" r:id="rId57"/>
    <p:sldId id="1221" r:id="rId58"/>
    <p:sldId id="1233" r:id="rId59"/>
    <p:sldId id="1234" r:id="rId60"/>
    <p:sldId id="1223" r:id="rId6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9FF"/>
    <a:srgbClr val="FAFCB6"/>
    <a:srgbClr val="00FF00"/>
    <a:srgbClr val="FF6600"/>
    <a:srgbClr val="008000"/>
    <a:srgbClr val="3333FF"/>
    <a:srgbClr val="FF0066"/>
    <a:srgbClr val="CC66FF"/>
    <a:srgbClr val="9933FF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587" autoAdjust="0"/>
    <p:restoredTop sz="95407" autoAdjust="0"/>
  </p:normalViewPr>
  <p:slideViewPr>
    <p:cSldViewPr snapToGrid="0">
      <p:cViewPr>
        <p:scale>
          <a:sx n="91" d="100"/>
          <a:sy n="91" d="100"/>
        </p:scale>
        <p:origin x="2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A501B9-6BB7-406D-9B13-9519143CD41C}" type="datetimeFigureOut">
              <a:rPr lang="fr-FR" smtClean="0"/>
              <a:t>15/05/2022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5E85FB-DD48-4839-976B-91993B0CA9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550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0FF217-12A7-4EEB-A87D-39421C46C5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6B0D682-99C3-404A-9B55-B0EDB76338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25D1FE5-DCD5-442B-91EF-495398AEF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15/05/2022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E546FAD-A964-4AE6-9BFC-0EA1B48AE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C94CDFF-11A5-423A-A3A4-798F50B0E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6614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95D2F2-5F4A-4800-B7FF-085E85967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A39B51-ED64-4E76-AF73-F349095306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5B35532-33CD-460D-8F81-58B6BFA37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15/05/2022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97A0FE-61A8-44B9-84A6-2380C2D57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CDE69B1-9C18-4D48-86EF-064450BFC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2893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E0C622-AF3E-44BE-89C3-1C2868314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1D9506B-CA9D-47B9-8F83-5B121707A3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5513DA7-0CF8-4F08-95C4-12EB094FD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15/05/2022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C69D26-B318-4A1E-BE5B-B4EEECB50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137DAFD-3EFD-492F-9725-971C293A0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3221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EFA138-BBE1-478B-962E-4868E93B6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B77C592-D2F5-4B71-A4C1-3C080158E5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8CC46E8-ECC3-4311-9475-B5A2720FEF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F837DA2-DB47-46EA-960E-1ECD86A44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15/05/2022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2FDB679-3212-4D96-BAD4-C8F7F2F67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CA064E1-6753-4806-ABA0-DDA06CD16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055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EE85EF-E2A3-48D0-BA9B-8EC9AC00C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95029C8-40B9-4BBC-A4BE-8D5A0A038B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183306D-F452-464B-8A5E-179B79D9AC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47D1BF7-B52B-4497-A5DD-00CB0636A3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8F345DD-9907-4727-88B0-188804BA81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3ADDBC0-7EEE-4FBA-A279-DFB0234F6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15/05/2022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1E36355-8973-4BE4-BC67-F39BBAB29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6AD0037-9B0D-4D25-BD1F-3E4B23917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7702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C619AC-D66D-497B-875D-FDD6AC6CB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D6CEC54-9C38-47C9-8C42-8AD479B24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15/05/2022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8EDFB55-3929-4E11-BB4B-B17D5727D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8EFF35C-B58E-456B-952E-5BDB700C4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2456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D40F451-B973-4029-925C-207B2923D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15/05/2022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DAF2F5E-9D14-4DC1-AE9A-9433C411D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33F8B68-7E9F-4BC2-81EE-0AC8CB87F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5079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E4D605-BA5A-4C63-A881-7C95B0195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098BE7B-D98E-47E7-80A3-F73C69506B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D6C86DC-0AB7-487C-8748-BC84B67372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86AA718-8B4B-4504-A3E5-8CBB7840C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15/05/2022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B694152-4D78-4308-A7AF-682FEA2C9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D2DF173-6F9A-4225-9E74-7E039A1ED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2154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F65F75-7DF2-4F8F-9AD2-EFC644686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16C54F8-B611-41A9-B77C-0D0F558AFF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04307A8-2323-4F18-8438-BD6E0E413E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1FE131B-9EFC-4741-B33F-AED6166AB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15/05/2022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66B9C83-6141-42E3-BE21-B62AF6383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5EC9895-7D7A-42DC-A0C8-AE7B64D1A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1333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4C65BD-9992-4902-B05E-0138CCB44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9316A92-0319-4F63-8C86-30F0C4040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5C733FA-52A9-4418-8410-88B62C12A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15/05/2022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1018959-2499-4EA8-9BA2-196A33C8E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40D0C1B-FE07-4884-9BA9-A7A9C48E8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7641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EB93DDF-FFF3-4049-9079-485FADFFEF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3A39418-0C31-4A1D-A317-6DC2AAC088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5E77959-5514-4968-B846-B1131E6CE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15/05/2022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84D1FE4-474D-46D9-90F5-08EEB415F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624A66-6612-41A5-8C15-15783BAA7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5312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EA9F402-D99D-456A-B8A3-F34EFAA04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EE1E11B-C52B-4EA7-82C0-DC449B58FD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B97EB5B-ACF9-460A-9BEE-D0A581F130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75BC7A-5159-4D50-ABF3-2D2561C69278}" type="datetimeFigureOut">
              <a:rPr lang="fr-FR" smtClean="0"/>
              <a:t>15/05/2022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08E2530-3019-4648-9044-467A6E8DE8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B677B-9A7C-4458-9EFB-6F8105F7AD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0939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emf"/><Relationship Id="rId4" Type="http://schemas.openxmlformats.org/officeDocument/2006/relationships/image" Target="../media/image30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emf"/><Relationship Id="rId4" Type="http://schemas.openxmlformats.org/officeDocument/2006/relationships/image" Target="../media/image30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emf"/><Relationship Id="rId4" Type="http://schemas.openxmlformats.org/officeDocument/2006/relationships/image" Target="../media/image30.jpe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hyperlink" Target="https://lc.cx/ckTn" TargetMode="Externa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20</a:t>
            </a: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1</a:t>
            </a:r>
          </a:p>
        </p:txBody>
      </p:sp>
    </p:spTree>
    <p:extLst>
      <p:ext uri="{BB962C8B-B14F-4D97-AF65-F5344CB8AC3E}">
        <p14:creationId xmlns:p14="http://schemas.microsoft.com/office/powerpoint/2010/main" val="3204885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1371574" y="1483963"/>
            <a:ext cx="96415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u="sng" dirty="0">
                <a:latin typeface="Comic Sans MS" panose="030F0702030302020204" pitchFamily="66" charset="0"/>
                <a:cs typeface="Arial" panose="020B0604020202020204" pitchFamily="34" charset="0"/>
              </a:rPr>
              <a:t>Continue cette suite sur ton ardoise</a:t>
            </a:r>
            <a:endParaRPr kumimoji="0" lang="fr-FR" sz="3200" b="0" i="0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AED5424-6D0E-42CB-93EC-12FB5711F2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55932" y="201796"/>
            <a:ext cx="1833190" cy="124308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76E88CA-94AE-43C1-869D-6B3FA4739D6F}"/>
              </a:ext>
            </a:extLst>
          </p:cNvPr>
          <p:cNvSpPr txBox="1"/>
          <p:nvPr/>
        </p:nvSpPr>
        <p:spPr>
          <a:xfrm>
            <a:off x="3539879" y="3180408"/>
            <a:ext cx="57699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35 – 26 – 17 - ... 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7645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40247FC-BA69-4D58-8F85-1EA8968BFA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10206410" y="385829"/>
            <a:ext cx="1833190" cy="1243082"/>
          </a:xfrm>
          <a:prstGeom prst="rect">
            <a:avLst/>
          </a:prstGeom>
        </p:spPr>
      </p:pic>
      <p:sp>
        <p:nvSpPr>
          <p:cNvPr id="53" name="ZoneTexte 52">
            <a:extLst>
              <a:ext uri="{FF2B5EF4-FFF2-40B4-BE49-F238E27FC236}">
                <a16:creationId xmlns:a16="http://schemas.microsoft.com/office/drawing/2014/main" id="{97795D13-21B4-45FC-9D1A-261FE28D7C81}"/>
              </a:ext>
            </a:extLst>
          </p:cNvPr>
          <p:cNvSpPr txBox="1"/>
          <p:nvPr/>
        </p:nvSpPr>
        <p:spPr>
          <a:xfrm>
            <a:off x="152400" y="606407"/>
            <a:ext cx="1196911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dirty="0">
                <a:latin typeface="Comic Sans MS" panose="030F0702030302020204" pitchFamily="66" charset="0"/>
                <a:cs typeface="Arial" panose="020B0604020202020204" pitchFamily="34" charset="0"/>
              </a:rPr>
              <a:t>Sur ton ardoise écris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5400" dirty="0"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AD11FE5-4DB3-4AC1-9E32-D7610E33D759}"/>
              </a:ext>
            </a:extLst>
          </p:cNvPr>
          <p:cNvSpPr txBox="1"/>
          <p:nvPr/>
        </p:nvSpPr>
        <p:spPr>
          <a:xfrm>
            <a:off x="-665216" y="1764030"/>
            <a:ext cx="11969115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Le double de 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Le double de 7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Le double de 8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Le double de 10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Le double de 6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Le double de 5</a:t>
            </a:r>
            <a:endParaRPr lang="fr-FR" sz="54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FAE6FCC-C746-43A9-8BBE-5440F5C0D88B}"/>
              </a:ext>
            </a:extLst>
          </p:cNvPr>
          <p:cNvSpPr/>
          <p:nvPr/>
        </p:nvSpPr>
        <p:spPr>
          <a:xfrm>
            <a:off x="-51207" y="61883"/>
            <a:ext cx="4622099" cy="5947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Calcul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5186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40247FC-BA69-4D58-8F85-1EA8968BFA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10206410" y="385829"/>
            <a:ext cx="1833190" cy="1243082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5AD11FE5-4DB3-4AC1-9E32-D7610E33D759}"/>
              </a:ext>
            </a:extLst>
          </p:cNvPr>
          <p:cNvSpPr txBox="1"/>
          <p:nvPr/>
        </p:nvSpPr>
        <p:spPr>
          <a:xfrm>
            <a:off x="0" y="1628911"/>
            <a:ext cx="549297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17 + 8 =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19 + 4 =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18 + 5 =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16 + 2 =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54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C686F66-D6FE-41B5-94F7-62D227F0F73B}"/>
              </a:ext>
            </a:extLst>
          </p:cNvPr>
          <p:cNvSpPr/>
          <p:nvPr/>
        </p:nvSpPr>
        <p:spPr>
          <a:xfrm>
            <a:off x="-51207" y="61883"/>
            <a:ext cx="4622099" cy="5947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Calcul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4B13810-3B2F-63A6-2C41-AB3772554434}"/>
              </a:ext>
            </a:extLst>
          </p:cNvPr>
          <p:cNvSpPr txBox="1"/>
          <p:nvPr/>
        </p:nvSpPr>
        <p:spPr>
          <a:xfrm>
            <a:off x="5229269" y="1764030"/>
            <a:ext cx="549297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dirty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26 + 27 =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dirty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65 + 26 =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dirty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75 + 39 =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dirty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87 + 13 =</a:t>
            </a:r>
          </a:p>
        </p:txBody>
      </p:sp>
    </p:spTree>
    <p:extLst>
      <p:ext uri="{BB962C8B-B14F-4D97-AF65-F5344CB8AC3E}">
        <p14:creationId xmlns:p14="http://schemas.microsoft.com/office/powerpoint/2010/main" val="1878291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24252" y="0"/>
            <a:ext cx="4956763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F89E98D-E414-4D42-864C-F05F70DEAF65}"/>
              </a:ext>
            </a:extLst>
          </p:cNvPr>
          <p:cNvSpPr txBox="1"/>
          <p:nvPr/>
        </p:nvSpPr>
        <p:spPr>
          <a:xfrm>
            <a:off x="2905019" y="716532"/>
            <a:ext cx="64270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Commence par lire ce problème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E2DDA40-1A62-47DE-B244-343E51B963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2308" y="1301307"/>
            <a:ext cx="3862211" cy="5181600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CC17C830-F1BF-AC10-AF8B-3A935B4011CD}"/>
              </a:ext>
            </a:extLst>
          </p:cNvPr>
          <p:cNvSpPr/>
          <p:nvPr/>
        </p:nvSpPr>
        <p:spPr>
          <a:xfrm>
            <a:off x="9722069" y="972207"/>
            <a:ext cx="1072055" cy="102475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 8</a:t>
            </a:r>
          </a:p>
        </p:txBody>
      </p:sp>
    </p:spTree>
    <p:extLst>
      <p:ext uri="{BB962C8B-B14F-4D97-AF65-F5344CB8AC3E}">
        <p14:creationId xmlns:p14="http://schemas.microsoft.com/office/powerpoint/2010/main" val="3827075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24252" y="0"/>
            <a:ext cx="4956763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F6F68AC-EC62-6823-C611-AB44533EC9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5937" y="823973"/>
            <a:ext cx="7817513" cy="5934177"/>
          </a:xfrm>
          <a:prstGeom prst="rect">
            <a:avLst/>
          </a:prstGeo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7F65568E-B101-59E2-5B3A-4CFB5E9CF0E5}"/>
              </a:ext>
            </a:extLst>
          </p:cNvPr>
          <p:cNvSpPr/>
          <p:nvPr/>
        </p:nvSpPr>
        <p:spPr>
          <a:xfrm>
            <a:off x="10336924" y="369317"/>
            <a:ext cx="1072055" cy="102475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 9</a:t>
            </a:r>
          </a:p>
        </p:txBody>
      </p:sp>
    </p:spTree>
    <p:extLst>
      <p:ext uri="{BB962C8B-B14F-4D97-AF65-F5344CB8AC3E}">
        <p14:creationId xmlns:p14="http://schemas.microsoft.com/office/powerpoint/2010/main" val="6513391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20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2</a:t>
            </a:r>
          </a:p>
        </p:txBody>
      </p:sp>
    </p:spTree>
    <p:extLst>
      <p:ext uri="{BB962C8B-B14F-4D97-AF65-F5344CB8AC3E}">
        <p14:creationId xmlns:p14="http://schemas.microsoft.com/office/powerpoint/2010/main" val="25725322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AED5424-6D0E-42CB-93EC-12FB5711F2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55932" y="201796"/>
            <a:ext cx="1833190" cy="1243082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E352EC78-3E85-478B-999D-1BC99276D642}"/>
              </a:ext>
            </a:extLst>
          </p:cNvPr>
          <p:cNvSpPr/>
          <p:nvPr/>
        </p:nvSpPr>
        <p:spPr>
          <a:xfrm>
            <a:off x="6931408" y="3689417"/>
            <a:ext cx="611981" cy="4357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95BE1BD-9541-448A-B811-2640721C5B00}"/>
              </a:ext>
            </a:extLst>
          </p:cNvPr>
          <p:cNvSpPr txBox="1"/>
          <p:nvPr/>
        </p:nvSpPr>
        <p:spPr>
          <a:xfrm>
            <a:off x="3142512" y="2291420"/>
            <a:ext cx="53289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noProof="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Compte à rebours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noProof="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de 1 en 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noProof="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à partir de 201</a:t>
            </a:r>
          </a:p>
        </p:txBody>
      </p:sp>
    </p:spTree>
    <p:extLst>
      <p:ext uri="{BB962C8B-B14F-4D97-AF65-F5344CB8AC3E}">
        <p14:creationId xmlns:p14="http://schemas.microsoft.com/office/powerpoint/2010/main" val="3699524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40247FC-BA69-4D58-8F85-1EA8968BFA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10206410" y="385829"/>
            <a:ext cx="1833190" cy="1243082"/>
          </a:xfrm>
          <a:prstGeom prst="rect">
            <a:avLst/>
          </a:prstGeom>
        </p:spPr>
      </p:pic>
      <p:sp>
        <p:nvSpPr>
          <p:cNvPr id="53" name="ZoneTexte 52">
            <a:extLst>
              <a:ext uri="{FF2B5EF4-FFF2-40B4-BE49-F238E27FC236}">
                <a16:creationId xmlns:a16="http://schemas.microsoft.com/office/drawing/2014/main" id="{97795D13-21B4-45FC-9D1A-261FE28D7C81}"/>
              </a:ext>
            </a:extLst>
          </p:cNvPr>
          <p:cNvSpPr txBox="1"/>
          <p:nvPr/>
        </p:nvSpPr>
        <p:spPr>
          <a:xfrm>
            <a:off x="222885" y="1257175"/>
            <a:ext cx="11969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dirty="0">
                <a:latin typeface="Comic Sans MS" panose="030F0702030302020204" pitchFamily="66" charset="0"/>
                <a:cs typeface="Arial" panose="020B0604020202020204" pitchFamily="34" charset="0"/>
              </a:rPr>
              <a:t>Ecris le résultat des soustractions :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7D4E83A-AEB1-4EE2-AB01-A2C32C08D02D}"/>
              </a:ext>
            </a:extLst>
          </p:cNvPr>
          <p:cNvSpPr txBox="1"/>
          <p:nvPr/>
        </p:nvSpPr>
        <p:spPr>
          <a:xfrm>
            <a:off x="6385248" y="2233592"/>
            <a:ext cx="423888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6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87 – 83 =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6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64 – 60 =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6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32 – 25 =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6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71 – 68 =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6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6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D3A457A-8189-431F-85E7-EFB574AE0A28}"/>
              </a:ext>
            </a:extLst>
          </p:cNvPr>
          <p:cNvSpPr txBox="1"/>
          <p:nvPr/>
        </p:nvSpPr>
        <p:spPr>
          <a:xfrm>
            <a:off x="1737048" y="2283989"/>
            <a:ext cx="423888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6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76 – 72 =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6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98 – 85 =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6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58 – 52 =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6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26 – 21 =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6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6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0025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13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24252" y="0"/>
            <a:ext cx="4956763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F89E98D-E414-4D42-864C-F05F70DEAF65}"/>
              </a:ext>
            </a:extLst>
          </p:cNvPr>
          <p:cNvSpPr txBox="1"/>
          <p:nvPr/>
        </p:nvSpPr>
        <p:spPr>
          <a:xfrm>
            <a:off x="3001620" y="1628911"/>
            <a:ext cx="64270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Calcule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1767F2B-03D8-4E2E-955F-CEBAF63260B0}"/>
              </a:ext>
            </a:extLst>
          </p:cNvPr>
          <p:cNvSpPr txBox="1"/>
          <p:nvPr/>
        </p:nvSpPr>
        <p:spPr>
          <a:xfrm>
            <a:off x="2882461" y="2172787"/>
            <a:ext cx="642707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6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16 x 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6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14 x 4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6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22 x 3</a:t>
            </a:r>
          </a:p>
        </p:txBody>
      </p:sp>
    </p:spTree>
    <p:extLst>
      <p:ext uri="{BB962C8B-B14F-4D97-AF65-F5344CB8AC3E}">
        <p14:creationId xmlns:p14="http://schemas.microsoft.com/office/powerpoint/2010/main" val="3314842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24252" y="0"/>
            <a:ext cx="4956763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E1D6DAB-FE93-37F3-53BF-A5B17FF944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685" y="744598"/>
            <a:ext cx="7500987" cy="5629926"/>
          </a:xfrm>
          <a:prstGeom prst="rect">
            <a:avLst/>
          </a:prstGeo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81B02758-9104-40ED-280D-18AF84641403}"/>
              </a:ext>
            </a:extLst>
          </p:cNvPr>
          <p:cNvSpPr/>
          <p:nvPr/>
        </p:nvSpPr>
        <p:spPr>
          <a:xfrm>
            <a:off x="10068910" y="590611"/>
            <a:ext cx="1072055" cy="102475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 10</a:t>
            </a:r>
          </a:p>
        </p:txBody>
      </p:sp>
    </p:spTree>
    <p:extLst>
      <p:ext uri="{BB962C8B-B14F-4D97-AF65-F5344CB8AC3E}">
        <p14:creationId xmlns:p14="http://schemas.microsoft.com/office/powerpoint/2010/main" val="12677912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24252" y="0"/>
            <a:ext cx="4956763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F89E98D-E414-4D42-864C-F05F70DEAF65}"/>
              </a:ext>
            </a:extLst>
          </p:cNvPr>
          <p:cNvSpPr txBox="1"/>
          <p:nvPr/>
        </p:nvSpPr>
        <p:spPr>
          <a:xfrm>
            <a:off x="1902517" y="536098"/>
            <a:ext cx="8615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Fais les exercices sur la droite graduée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F4ED17E-26D8-4091-A18C-1B443A5A09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475" y="1381537"/>
            <a:ext cx="3557044" cy="4112498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1E2C46BE-6EF3-4754-BA1A-493365A7F8B2}"/>
              </a:ext>
            </a:extLst>
          </p:cNvPr>
          <p:cNvSpPr txBox="1"/>
          <p:nvPr/>
        </p:nvSpPr>
        <p:spPr>
          <a:xfrm>
            <a:off x="2706997" y="5783886"/>
            <a:ext cx="64270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Si tu as terminé, prends le fichier </a:t>
            </a:r>
            <a:r>
              <a:rPr lang="fr-FR" sz="2000" dirty="0">
                <a:latin typeface="Sketch Nice" panose="02000500000000000000" pitchFamily="2" charset="0"/>
                <a:cs typeface="Arial" panose="020B0604020202020204" pitchFamily="34" charset="0"/>
              </a:rPr>
              <a:t>Pyramides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72C5323-8FE1-4B76-911A-38B331F024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5549" y="1493535"/>
            <a:ext cx="7315200" cy="4000500"/>
          </a:xfrm>
          <a:prstGeom prst="rect">
            <a:avLst/>
          </a:prstGeom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E12ECD23-DC14-C62D-6D56-1E2D23A37629}"/>
              </a:ext>
            </a:extLst>
          </p:cNvPr>
          <p:cNvSpPr/>
          <p:nvPr/>
        </p:nvSpPr>
        <p:spPr>
          <a:xfrm>
            <a:off x="10518105" y="590611"/>
            <a:ext cx="1072055" cy="102475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 11</a:t>
            </a:r>
          </a:p>
        </p:txBody>
      </p:sp>
    </p:spTree>
    <p:extLst>
      <p:ext uri="{BB962C8B-B14F-4D97-AF65-F5344CB8AC3E}">
        <p14:creationId xmlns:p14="http://schemas.microsoft.com/office/powerpoint/2010/main" val="510034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20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3</a:t>
            </a:r>
          </a:p>
        </p:txBody>
      </p:sp>
    </p:spTree>
    <p:extLst>
      <p:ext uri="{BB962C8B-B14F-4D97-AF65-F5344CB8AC3E}">
        <p14:creationId xmlns:p14="http://schemas.microsoft.com/office/powerpoint/2010/main" val="38271887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0" cap="flat">
            <a:solidFill>
              <a:schemeClr val="accent2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 sz="1600">
              <a:solidFill>
                <a:srgbClr val="3333FF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1890604" y="0"/>
            <a:ext cx="6402791" cy="1374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Rallye maths </a:t>
            </a:r>
          </a:p>
          <a:p>
            <a:pPr marL="1945005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4</a:t>
            </a:r>
            <a:r>
              <a:rPr lang="fr-FR" sz="3200" baseline="30000" dirty="0">
                <a:solidFill>
                  <a:schemeClr val="accent2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ème</a:t>
            </a:r>
            <a:r>
              <a:rPr lang="fr-FR" sz="3200" dirty="0">
                <a:solidFill>
                  <a:schemeClr val="accent2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 séance</a:t>
            </a:r>
            <a:endParaRPr lang="fr-FR" sz="1600" dirty="0">
              <a:solidFill>
                <a:schemeClr val="accent2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56DE7A2-B667-46F1-885F-54309128D3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7553" y="1697190"/>
            <a:ext cx="9536893" cy="2880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8111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0" cap="flat">
            <a:solidFill>
              <a:schemeClr val="accent2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 sz="1600">
              <a:solidFill>
                <a:srgbClr val="3333FF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1890604" y="0"/>
            <a:ext cx="6402791" cy="1374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Rallye maths </a:t>
            </a:r>
          </a:p>
          <a:p>
            <a:pPr marL="1945005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4</a:t>
            </a:r>
            <a:r>
              <a:rPr lang="fr-FR" sz="3200" baseline="30000" dirty="0">
                <a:solidFill>
                  <a:schemeClr val="accent2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ème</a:t>
            </a:r>
            <a:r>
              <a:rPr lang="fr-FR" sz="3200" dirty="0">
                <a:solidFill>
                  <a:schemeClr val="accent2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 séance</a:t>
            </a:r>
            <a:endParaRPr lang="fr-FR" sz="1600" dirty="0">
              <a:solidFill>
                <a:schemeClr val="accent2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ACBCF91-EF2E-417D-AD7F-A0750A2722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8868" y="1763395"/>
            <a:ext cx="8459032" cy="2385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3538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0" cap="flat">
            <a:solidFill>
              <a:schemeClr val="accent2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 sz="1600">
              <a:solidFill>
                <a:srgbClr val="3333FF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1890604" y="0"/>
            <a:ext cx="6402791" cy="1374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Rallye maths </a:t>
            </a:r>
          </a:p>
          <a:p>
            <a:pPr marL="1945005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4</a:t>
            </a:r>
            <a:r>
              <a:rPr lang="fr-FR" sz="3200" baseline="30000" dirty="0">
                <a:solidFill>
                  <a:schemeClr val="accent2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ème</a:t>
            </a:r>
            <a:r>
              <a:rPr lang="fr-FR" sz="3200" dirty="0">
                <a:solidFill>
                  <a:schemeClr val="accent2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 séance</a:t>
            </a:r>
            <a:endParaRPr lang="fr-FR" sz="1600" dirty="0">
              <a:solidFill>
                <a:schemeClr val="accent2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C3F2BCC-29B7-4FCA-8D80-7E22C5FE8F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0736" y="1587738"/>
            <a:ext cx="5655663" cy="4319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1329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0" cap="flat">
            <a:solidFill>
              <a:schemeClr val="accent2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 sz="1600">
              <a:solidFill>
                <a:srgbClr val="3333FF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1890604" y="0"/>
            <a:ext cx="6402791" cy="1374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Rallye maths </a:t>
            </a:r>
          </a:p>
          <a:p>
            <a:pPr marL="1945005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4</a:t>
            </a:r>
            <a:r>
              <a:rPr lang="fr-FR" sz="3200" baseline="30000" dirty="0">
                <a:solidFill>
                  <a:schemeClr val="accent2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ème</a:t>
            </a:r>
            <a:r>
              <a:rPr lang="fr-FR" sz="3200" dirty="0">
                <a:solidFill>
                  <a:schemeClr val="accent2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 séance</a:t>
            </a:r>
            <a:endParaRPr lang="fr-FR" sz="1600" dirty="0">
              <a:solidFill>
                <a:schemeClr val="accent2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137041D-22AF-498C-869F-FF0F8962B6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7184" y="1625600"/>
            <a:ext cx="8223815" cy="3387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8180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20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5</a:t>
            </a:r>
          </a:p>
        </p:txBody>
      </p:sp>
    </p:spTree>
    <p:extLst>
      <p:ext uri="{BB962C8B-B14F-4D97-AF65-F5344CB8AC3E}">
        <p14:creationId xmlns:p14="http://schemas.microsoft.com/office/powerpoint/2010/main" val="3657053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3E61B05-1F32-4123-8428-CAB9004C61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82633" y="577803"/>
            <a:ext cx="1833190" cy="1243082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A7AEB8CE-A79E-4317-A304-AC9AC86D5677}"/>
              </a:ext>
            </a:extLst>
          </p:cNvPr>
          <p:cNvSpPr txBox="1"/>
          <p:nvPr/>
        </p:nvSpPr>
        <p:spPr>
          <a:xfrm>
            <a:off x="1482041" y="2845567"/>
            <a:ext cx="23943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dirty="0">
                <a:latin typeface="Comic Sans MS" panose="030F0702030302020204" pitchFamily="66" charset="0"/>
                <a:cs typeface="Arial" panose="020B0604020202020204" pitchFamily="34" charset="0"/>
              </a:rPr>
              <a:t>quatre</a:t>
            </a:r>
            <a:endParaRPr kumimoji="0" lang="fr-FR" sz="4400" b="0" i="0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E9B0ACC-3DC9-4999-8BCE-308F2E2191B6}"/>
              </a:ext>
            </a:extLst>
          </p:cNvPr>
          <p:cNvSpPr txBox="1"/>
          <p:nvPr/>
        </p:nvSpPr>
        <p:spPr>
          <a:xfrm>
            <a:off x="4888036" y="3752974"/>
            <a:ext cx="23943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dirty="0">
                <a:latin typeface="Comic Sans MS" panose="030F0702030302020204" pitchFamily="66" charset="0"/>
                <a:cs typeface="Arial" panose="020B0604020202020204" pitchFamily="34" charset="0"/>
              </a:rPr>
              <a:t>sept</a:t>
            </a:r>
            <a:endParaRPr kumimoji="0" lang="fr-FR" sz="4400" b="0" i="0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612913A-9DFF-40CB-BDAD-A415A9C07031}"/>
              </a:ext>
            </a:extLst>
          </p:cNvPr>
          <p:cNvSpPr txBox="1"/>
          <p:nvPr/>
        </p:nvSpPr>
        <p:spPr>
          <a:xfrm>
            <a:off x="8306487" y="3230287"/>
            <a:ext cx="23943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dirty="0">
                <a:latin typeface="Comic Sans MS" panose="030F0702030302020204" pitchFamily="66" charset="0"/>
                <a:cs typeface="Arial" panose="020B0604020202020204" pitchFamily="34" charset="0"/>
              </a:rPr>
              <a:t>dix</a:t>
            </a:r>
            <a:endParaRPr kumimoji="0" lang="fr-FR" sz="4400" b="0" i="0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B647FC5-96A3-408B-B42F-E9B411B9D5A9}"/>
              </a:ext>
            </a:extLst>
          </p:cNvPr>
          <p:cNvSpPr txBox="1"/>
          <p:nvPr/>
        </p:nvSpPr>
        <p:spPr>
          <a:xfrm>
            <a:off x="2511471" y="4793546"/>
            <a:ext cx="23943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dirty="0">
                <a:latin typeface="Comic Sans MS" panose="030F0702030302020204" pitchFamily="66" charset="0"/>
                <a:cs typeface="Arial" panose="020B0604020202020204" pitchFamily="34" charset="0"/>
              </a:rPr>
              <a:t>vingt</a:t>
            </a:r>
            <a:endParaRPr kumimoji="0" lang="fr-FR" sz="4400" b="0" i="0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F0B7FAF-3D49-4F89-9662-4115EB52BD09}"/>
              </a:ext>
            </a:extLst>
          </p:cNvPr>
          <p:cNvSpPr txBox="1"/>
          <p:nvPr/>
        </p:nvSpPr>
        <p:spPr>
          <a:xfrm>
            <a:off x="7188276" y="4343905"/>
            <a:ext cx="23943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dirty="0">
                <a:latin typeface="Comic Sans MS" panose="030F0702030302020204" pitchFamily="66" charset="0"/>
                <a:cs typeface="Arial" panose="020B0604020202020204" pitchFamily="34" charset="0"/>
              </a:rPr>
              <a:t>cent</a:t>
            </a:r>
            <a:endParaRPr kumimoji="0" lang="fr-FR" sz="4400" b="0" i="0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1D68AD70-2B89-4874-96C6-6AE2DCA025C4}"/>
              </a:ext>
            </a:extLst>
          </p:cNvPr>
          <p:cNvSpPr txBox="1"/>
          <p:nvPr/>
        </p:nvSpPr>
        <p:spPr>
          <a:xfrm>
            <a:off x="-51207" y="890940"/>
            <a:ext cx="121919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u="sng" dirty="0">
                <a:latin typeface="Comic Sans MS" panose="030F0702030302020204" pitchFamily="66" charset="0"/>
                <a:cs typeface="Arial" panose="020B0604020202020204" pitchFamily="34" charset="0"/>
              </a:rPr>
              <a:t>Fabrique le plus de nombres possibles</a:t>
            </a:r>
          </a:p>
          <a:p>
            <a:pPr lvl="0" algn="ctr">
              <a:defRPr/>
            </a:pPr>
            <a:r>
              <a:rPr lang="fr-FR" sz="3200" u="sng" dirty="0">
                <a:latin typeface="Comic Sans MS" panose="030F0702030302020204" pitchFamily="66" charset="0"/>
                <a:cs typeface="Arial" panose="020B0604020202020204" pitchFamily="34" charset="0"/>
              </a:rPr>
              <a:t>avec au moins </a:t>
            </a:r>
            <a:r>
              <a:rPr lang="fr-FR" sz="3200" u="sng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deux de ces mots</a:t>
            </a:r>
          </a:p>
        </p:txBody>
      </p:sp>
    </p:spTree>
    <p:extLst>
      <p:ext uri="{BB962C8B-B14F-4D97-AF65-F5344CB8AC3E}">
        <p14:creationId xmlns:p14="http://schemas.microsoft.com/office/powerpoint/2010/main" val="3622174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18" grpId="0"/>
      <p:bldP spid="19" grpId="0"/>
      <p:bldP spid="20" grpId="0"/>
      <p:bldP spid="2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 35">
            <a:extLst>
              <a:ext uri="{FF2B5EF4-FFF2-40B4-BE49-F238E27FC236}">
                <a16:creationId xmlns:a16="http://schemas.microsoft.com/office/drawing/2014/main" id="{D2CC036B-D9B7-4028-AD17-40D6462E2A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10047929" y="152400"/>
            <a:ext cx="1833190" cy="1243082"/>
          </a:xfrm>
          <a:prstGeom prst="rect">
            <a:avLst/>
          </a:prstGeom>
        </p:spPr>
      </p:pic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0D6CE41-23FE-4A2C-BECD-B98741A531A6}"/>
              </a:ext>
            </a:extLst>
          </p:cNvPr>
          <p:cNvSpPr txBox="1"/>
          <p:nvPr/>
        </p:nvSpPr>
        <p:spPr>
          <a:xfrm>
            <a:off x="978545" y="552193"/>
            <a:ext cx="99240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Ecris</a:t>
            </a:r>
            <a:r>
              <a:rPr kumimoji="0" lang="fr-FR" sz="36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 les nombres sur ton ardoise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B9A73DC-BD6A-4DE7-AA1A-7F501CA83377}"/>
              </a:ext>
            </a:extLst>
          </p:cNvPr>
          <p:cNvSpPr txBox="1"/>
          <p:nvPr/>
        </p:nvSpPr>
        <p:spPr>
          <a:xfrm>
            <a:off x="1846946" y="2866559"/>
            <a:ext cx="27547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Trouver 17 avec: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1D91B25D-F5E3-49E8-9855-AA0A0CC27BF5}"/>
              </a:ext>
            </a:extLst>
          </p:cNvPr>
          <p:cNvSpPr txBox="1"/>
          <p:nvPr/>
        </p:nvSpPr>
        <p:spPr>
          <a:xfrm>
            <a:off x="506795" y="1773270"/>
            <a:ext cx="5534343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accent6"/>
                </a:solidFill>
                <a:latin typeface="Comic Sans MS" panose="030F0702030302020204" pitchFamily="66" charset="0"/>
              </a:rPr>
              <a:t>400 + 50 +3 =</a:t>
            </a:r>
          </a:p>
          <a:p>
            <a:pPr algn="ctr"/>
            <a:endParaRPr lang="fr-FR" dirty="0">
              <a:solidFill>
                <a:schemeClr val="accent6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0B1DDE8-BB1E-30EE-EDDE-90B77B46050D}"/>
              </a:ext>
            </a:extLst>
          </p:cNvPr>
          <p:cNvSpPr txBox="1"/>
          <p:nvPr/>
        </p:nvSpPr>
        <p:spPr>
          <a:xfrm>
            <a:off x="453513" y="3017271"/>
            <a:ext cx="55343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accent6"/>
                </a:solidFill>
                <a:latin typeface="Comic Sans MS" panose="030F0702030302020204" pitchFamily="66" charset="0"/>
              </a:rPr>
              <a:t>3 + 60 + 400 = </a:t>
            </a:r>
            <a:endParaRPr lang="fr-FR" dirty="0">
              <a:solidFill>
                <a:schemeClr val="accent6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90AB4A8-FBAB-D3C8-662B-076278326558}"/>
              </a:ext>
            </a:extLst>
          </p:cNvPr>
          <p:cNvSpPr txBox="1"/>
          <p:nvPr/>
        </p:nvSpPr>
        <p:spPr>
          <a:xfrm>
            <a:off x="453513" y="4256673"/>
            <a:ext cx="55343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accent6"/>
                </a:solidFill>
                <a:latin typeface="Comic Sans MS" panose="030F0702030302020204" pitchFamily="66" charset="0"/>
              </a:rPr>
              <a:t>5 + 600 + 10 =</a:t>
            </a:r>
            <a:endParaRPr lang="fr-FR" dirty="0">
              <a:solidFill>
                <a:schemeClr val="accent6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C8220A7-4F6D-33AE-5562-FF5D9CBB25F9}"/>
              </a:ext>
            </a:extLst>
          </p:cNvPr>
          <p:cNvSpPr txBox="1"/>
          <p:nvPr/>
        </p:nvSpPr>
        <p:spPr>
          <a:xfrm>
            <a:off x="5735696" y="3578805"/>
            <a:ext cx="55343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accent6"/>
                </a:solidFill>
                <a:latin typeface="Comic Sans MS" panose="030F0702030302020204" pitchFamily="66" charset="0"/>
              </a:rPr>
              <a:t>60 + 700 + 2 = </a:t>
            </a:r>
            <a:endParaRPr lang="fr-FR" dirty="0">
              <a:solidFill>
                <a:schemeClr val="accent6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6024CFD-1CDC-BF5A-B85B-2E4B022814DD}"/>
              </a:ext>
            </a:extLst>
          </p:cNvPr>
          <p:cNvSpPr txBox="1"/>
          <p:nvPr/>
        </p:nvSpPr>
        <p:spPr>
          <a:xfrm>
            <a:off x="5735696" y="2512616"/>
            <a:ext cx="55343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accent6"/>
                </a:solidFill>
                <a:latin typeface="Comic Sans MS" panose="030F0702030302020204" pitchFamily="66" charset="0"/>
              </a:rPr>
              <a:t>300 + 6 + 60 =</a:t>
            </a:r>
            <a:endParaRPr lang="fr-FR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1436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B2EF755-5DE5-4D3E-90C4-A787F1EB6A5D}"/>
              </a:ext>
            </a:extLst>
          </p:cNvPr>
          <p:cNvSpPr txBox="1"/>
          <p:nvPr/>
        </p:nvSpPr>
        <p:spPr>
          <a:xfrm>
            <a:off x="2254361" y="967923"/>
            <a:ext cx="7878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Fais cette fiche de calculs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0BF98E9-CD68-4392-922B-7094608414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9774" y="1670371"/>
            <a:ext cx="3333750" cy="4410075"/>
          </a:xfrm>
          <a:prstGeom prst="rect">
            <a:avLst/>
          </a:prstGeom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87EBF991-29A2-47AF-A1C8-92C30D50FA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3043" y="217630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B333E0D0-87A6-31B5-4F31-192C92874DDE}"/>
              </a:ext>
            </a:extLst>
          </p:cNvPr>
          <p:cNvSpPr/>
          <p:nvPr/>
        </p:nvSpPr>
        <p:spPr>
          <a:xfrm>
            <a:off x="9850698" y="640357"/>
            <a:ext cx="1072055" cy="102475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 12</a:t>
            </a:r>
          </a:p>
        </p:txBody>
      </p:sp>
    </p:spTree>
    <p:extLst>
      <p:ext uri="{BB962C8B-B14F-4D97-AF65-F5344CB8AC3E}">
        <p14:creationId xmlns:p14="http://schemas.microsoft.com/office/powerpoint/2010/main" val="31656281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32BDCFB2-C43B-7FCA-1453-88D8E5F799C3}"/>
              </a:ext>
            </a:extLst>
          </p:cNvPr>
          <p:cNvSpPr/>
          <p:nvPr/>
        </p:nvSpPr>
        <p:spPr>
          <a:xfrm>
            <a:off x="9850698" y="635102"/>
            <a:ext cx="1072055" cy="102475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 13</a:t>
            </a:r>
          </a:p>
        </p:txBody>
      </p:sp>
      <p:pic>
        <p:nvPicPr>
          <p:cNvPr id="1026" name="Picture 2" descr="La technique de la soustraction posée en colonne (sans retenue)">
            <a:extLst>
              <a:ext uri="{FF2B5EF4-FFF2-40B4-BE49-F238E27FC236}">
                <a16:creationId xmlns:a16="http://schemas.microsoft.com/office/drawing/2014/main" id="{0AA336A8-F469-173D-CC9E-0A418595B7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8163" y="313997"/>
            <a:ext cx="4238625" cy="601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0B1DEAA-8727-11C4-B7D4-D3CDB4030BB4}"/>
              </a:ext>
            </a:extLst>
          </p:cNvPr>
          <p:cNvSpPr/>
          <p:nvPr/>
        </p:nvSpPr>
        <p:spPr>
          <a:xfrm>
            <a:off x="9038897" y="643642"/>
            <a:ext cx="599846" cy="50383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82183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20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6</a:t>
            </a:r>
          </a:p>
        </p:txBody>
      </p:sp>
    </p:spTree>
    <p:extLst>
      <p:ext uri="{BB962C8B-B14F-4D97-AF65-F5344CB8AC3E}">
        <p14:creationId xmlns:p14="http://schemas.microsoft.com/office/powerpoint/2010/main" val="36966995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 35">
            <a:extLst>
              <a:ext uri="{FF2B5EF4-FFF2-40B4-BE49-F238E27FC236}">
                <a16:creationId xmlns:a16="http://schemas.microsoft.com/office/drawing/2014/main" id="{D2CC036B-D9B7-4028-AD17-40D6462E2A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82633" y="577803"/>
            <a:ext cx="1833190" cy="1243082"/>
          </a:xfrm>
          <a:prstGeom prst="rect">
            <a:avLst/>
          </a:prstGeom>
        </p:spPr>
      </p:pic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0D6CE41-23FE-4A2C-BECD-B98741A531A6}"/>
              </a:ext>
            </a:extLst>
          </p:cNvPr>
          <p:cNvSpPr txBox="1"/>
          <p:nvPr/>
        </p:nvSpPr>
        <p:spPr>
          <a:xfrm>
            <a:off x="877888" y="947041"/>
            <a:ext cx="99240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Ecris</a:t>
            </a:r>
            <a:r>
              <a:rPr kumimoji="0" lang="fr-FR" sz="36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 les résultats sur ton ardoise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B9A73DC-BD6A-4DE7-AA1A-7F501CA83377}"/>
              </a:ext>
            </a:extLst>
          </p:cNvPr>
          <p:cNvSpPr txBox="1"/>
          <p:nvPr/>
        </p:nvSpPr>
        <p:spPr>
          <a:xfrm>
            <a:off x="2703538" y="2427945"/>
            <a:ext cx="27547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Trouver 17 avec: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1D91B25D-F5E3-49E8-9855-AA0A0CC27BF5}"/>
              </a:ext>
            </a:extLst>
          </p:cNvPr>
          <p:cNvSpPr txBox="1"/>
          <p:nvPr/>
        </p:nvSpPr>
        <p:spPr>
          <a:xfrm>
            <a:off x="5199666" y="1887919"/>
            <a:ext cx="553434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rgbClr val="FF0000"/>
                </a:solidFill>
                <a:latin typeface="Comic Sans MS" panose="030F0702030302020204" pitchFamily="66" charset="0"/>
              </a:rPr>
              <a:t>71 – 4 =</a:t>
            </a:r>
          </a:p>
          <a:p>
            <a:pPr algn="ctr"/>
            <a:endParaRPr lang="fr-FR" sz="40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fr-FR" sz="4000" dirty="0">
                <a:solidFill>
                  <a:srgbClr val="FF0000"/>
                </a:solidFill>
                <a:latin typeface="Comic Sans MS" panose="030F0702030302020204" pitchFamily="66" charset="0"/>
              </a:rPr>
              <a:t>91 – 8 =</a:t>
            </a:r>
          </a:p>
          <a:p>
            <a:pPr algn="ctr"/>
            <a:endParaRPr lang="fr-FR" sz="40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fr-FR" sz="4000" dirty="0">
                <a:solidFill>
                  <a:srgbClr val="FF0000"/>
                </a:solidFill>
                <a:latin typeface="Comic Sans MS" panose="030F0702030302020204" pitchFamily="66" charset="0"/>
              </a:rPr>
              <a:t>64 – 6 =</a:t>
            </a:r>
          </a:p>
          <a:p>
            <a:pPr algn="ctr"/>
            <a:endParaRPr lang="fr-FR" sz="40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fr-FR" sz="4000" dirty="0">
                <a:solidFill>
                  <a:srgbClr val="FF0000"/>
                </a:solidFill>
                <a:latin typeface="Comic Sans MS" panose="030F0702030302020204" pitchFamily="66" charset="0"/>
              </a:rPr>
              <a:t>75 – 7 =</a:t>
            </a:r>
            <a:endParaRPr lang="fr-FR" sz="3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9218202-F6DC-2042-C3E4-001F33E28CF5}"/>
              </a:ext>
            </a:extLst>
          </p:cNvPr>
          <p:cNvSpPr txBox="1"/>
          <p:nvPr/>
        </p:nvSpPr>
        <p:spPr>
          <a:xfrm>
            <a:off x="1184431" y="4298976"/>
            <a:ext cx="55343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accent6"/>
                </a:solidFill>
                <a:latin typeface="Comic Sans MS" panose="030F0702030302020204" pitchFamily="66" charset="0"/>
              </a:rPr>
              <a:t>87 – 5 =</a:t>
            </a:r>
            <a:endParaRPr lang="fr-FR" dirty="0">
              <a:solidFill>
                <a:schemeClr val="accent6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BFB3D5A-8C0A-B6CB-AB15-A20CEAB5BF4D}"/>
              </a:ext>
            </a:extLst>
          </p:cNvPr>
          <p:cNvSpPr txBox="1"/>
          <p:nvPr/>
        </p:nvSpPr>
        <p:spPr>
          <a:xfrm>
            <a:off x="1232011" y="3103877"/>
            <a:ext cx="55343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accent6"/>
                </a:solidFill>
                <a:latin typeface="Comic Sans MS" panose="030F0702030302020204" pitchFamily="66" charset="0"/>
              </a:rPr>
              <a:t>89 – 6 =</a:t>
            </a:r>
            <a:endParaRPr lang="fr-FR" dirty="0">
              <a:solidFill>
                <a:schemeClr val="accent6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ABED821-8151-FCC6-9ADB-79F35879BE60}"/>
              </a:ext>
            </a:extLst>
          </p:cNvPr>
          <p:cNvSpPr txBox="1"/>
          <p:nvPr/>
        </p:nvSpPr>
        <p:spPr>
          <a:xfrm>
            <a:off x="1313716" y="1932549"/>
            <a:ext cx="55343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accent6"/>
                </a:solidFill>
                <a:latin typeface="Comic Sans MS" panose="030F0702030302020204" pitchFamily="66" charset="0"/>
              </a:rPr>
              <a:t>69 – 7 =</a:t>
            </a:r>
            <a:endParaRPr lang="fr-FR" dirty="0">
              <a:solidFill>
                <a:schemeClr val="accent6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1D6A436-F5AE-059F-5251-2B3720349AC4}"/>
              </a:ext>
            </a:extLst>
          </p:cNvPr>
          <p:cNvSpPr txBox="1"/>
          <p:nvPr/>
        </p:nvSpPr>
        <p:spPr>
          <a:xfrm>
            <a:off x="1184430" y="5528026"/>
            <a:ext cx="55343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accent6"/>
                </a:solidFill>
                <a:latin typeface="Comic Sans MS" panose="030F0702030302020204" pitchFamily="66" charset="0"/>
              </a:rPr>
              <a:t>75 – 4 =</a:t>
            </a:r>
            <a:endParaRPr lang="fr-FR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39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A9C3023E-5ED3-4D40-9EB7-16DAC281E1E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82633" y="577803"/>
            <a:ext cx="1833190" cy="1243082"/>
          </a:xfrm>
          <a:prstGeom prst="rect">
            <a:avLst/>
          </a:prstGeom>
        </p:spPr>
      </p:pic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87EBF991-29A2-47AF-A1C8-92C30D50FA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3043" y="217630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5DD37A4-9F98-4F12-94F6-12A37E6B6360}"/>
              </a:ext>
            </a:extLst>
          </p:cNvPr>
          <p:cNvSpPr txBox="1"/>
          <p:nvPr/>
        </p:nvSpPr>
        <p:spPr>
          <a:xfrm>
            <a:off x="4455243" y="1449167"/>
            <a:ext cx="35384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Recherche le nombre manquant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F7C3E96-E9A8-4CC0-91FD-F08B8A968C66}"/>
              </a:ext>
            </a:extLst>
          </p:cNvPr>
          <p:cNvSpPr txBox="1"/>
          <p:nvPr/>
        </p:nvSpPr>
        <p:spPr>
          <a:xfrm>
            <a:off x="4128672" y="2812566"/>
            <a:ext cx="452538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154 + ..... = 200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328 + ..... = 400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555 + ..... = 600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06283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562822" y="1697491"/>
            <a:ext cx="110663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Ecris le nombre dicté par la maitresse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3E61B05-1F32-4123-8428-CAB9004C61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82633" y="577803"/>
            <a:ext cx="1833190" cy="1243082"/>
          </a:xfrm>
          <a:prstGeom prst="rect">
            <a:avLst/>
          </a:prstGeom>
        </p:spPr>
      </p:pic>
      <p:pic>
        <p:nvPicPr>
          <p:cNvPr id="16" name="Picture 2" descr="RÃ©sultat de recherche d'images pour &quot;dessin maitresse&quot;">
            <a:extLst>
              <a:ext uri="{FF2B5EF4-FFF2-40B4-BE49-F238E27FC236}">
                <a16:creationId xmlns:a16="http://schemas.microsoft.com/office/drawing/2014/main" id="{18F176C4-8F31-48F4-A629-96E19337D9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" t="529"/>
          <a:stretch/>
        </p:blipFill>
        <p:spPr bwMode="auto">
          <a:xfrm>
            <a:off x="283483" y="2424901"/>
            <a:ext cx="2051685" cy="4447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5991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87EBF991-29A2-47AF-A1C8-92C30D50FA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3043" y="217630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735DBF8-CEA8-4D66-8505-18EACA588829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9343F52-A892-911A-837E-8BC183EF8E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0429" y="700117"/>
            <a:ext cx="3885958" cy="5975131"/>
          </a:xfrm>
          <a:prstGeom prst="rect">
            <a:avLst/>
          </a:prstGeom>
        </p:spPr>
      </p:pic>
      <p:sp>
        <p:nvSpPr>
          <p:cNvPr id="12" name="Ellipse 11">
            <a:extLst>
              <a:ext uri="{FF2B5EF4-FFF2-40B4-BE49-F238E27FC236}">
                <a16:creationId xmlns:a16="http://schemas.microsoft.com/office/drawing/2014/main" id="{E08C133F-0F4A-48E0-6B4A-D3B331635D24}"/>
              </a:ext>
            </a:extLst>
          </p:cNvPr>
          <p:cNvSpPr/>
          <p:nvPr/>
        </p:nvSpPr>
        <p:spPr>
          <a:xfrm>
            <a:off x="9850698" y="640357"/>
            <a:ext cx="1072055" cy="102475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 14</a:t>
            </a:r>
          </a:p>
        </p:txBody>
      </p:sp>
    </p:spTree>
    <p:extLst>
      <p:ext uri="{BB962C8B-B14F-4D97-AF65-F5344CB8AC3E}">
        <p14:creationId xmlns:p14="http://schemas.microsoft.com/office/powerpoint/2010/main" val="40703181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87EBF991-29A2-47AF-A1C8-92C30D50FA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3043" y="217630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735DBF8-CEA8-4D66-8505-18EACA588829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E08C133F-0F4A-48E0-6B4A-D3B331635D24}"/>
              </a:ext>
            </a:extLst>
          </p:cNvPr>
          <p:cNvSpPr/>
          <p:nvPr/>
        </p:nvSpPr>
        <p:spPr>
          <a:xfrm>
            <a:off x="9850698" y="640357"/>
            <a:ext cx="1072055" cy="102475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 15</a:t>
            </a:r>
          </a:p>
        </p:txBody>
      </p:sp>
    </p:spTree>
    <p:extLst>
      <p:ext uri="{BB962C8B-B14F-4D97-AF65-F5344CB8AC3E}">
        <p14:creationId xmlns:p14="http://schemas.microsoft.com/office/powerpoint/2010/main" val="14418450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87EBF991-29A2-47AF-A1C8-92C30D50FA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3043" y="217630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735DBF8-CEA8-4D66-8505-18EACA588829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E08C133F-0F4A-48E0-6B4A-D3B331635D24}"/>
              </a:ext>
            </a:extLst>
          </p:cNvPr>
          <p:cNvSpPr/>
          <p:nvPr/>
        </p:nvSpPr>
        <p:spPr>
          <a:xfrm>
            <a:off x="9850698" y="640357"/>
            <a:ext cx="1072055" cy="102475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 15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8922A87-D29A-9349-6BDE-1C0B47129C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2052" y="743011"/>
            <a:ext cx="4258279" cy="58375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923742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20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7</a:t>
            </a:r>
          </a:p>
        </p:txBody>
      </p:sp>
    </p:spTree>
    <p:extLst>
      <p:ext uri="{BB962C8B-B14F-4D97-AF65-F5344CB8AC3E}">
        <p14:creationId xmlns:p14="http://schemas.microsoft.com/office/powerpoint/2010/main" val="33658058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393D0F4A-5773-4583-B791-5A9A197B61A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82633" y="577803"/>
            <a:ext cx="1833190" cy="1243082"/>
          </a:xfrm>
          <a:prstGeom prst="rect">
            <a:avLst/>
          </a:prstGeom>
        </p:spPr>
      </p:pic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0D6CE41-23FE-4A2C-BECD-B98741A531A6}"/>
              </a:ext>
            </a:extLst>
          </p:cNvPr>
          <p:cNvSpPr txBox="1"/>
          <p:nvPr/>
        </p:nvSpPr>
        <p:spPr>
          <a:xfrm>
            <a:off x="1427076" y="1370830"/>
            <a:ext cx="99240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dirty="0">
                <a:latin typeface="Comic Sans MS" panose="030F0702030302020204" pitchFamily="66" charset="0"/>
                <a:cs typeface="Arial" panose="020B0604020202020204" pitchFamily="34" charset="0"/>
              </a:rPr>
              <a:t>Complète ces opérations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A7AFDF99-3CB4-4084-A3DD-EE57D1EEF82F}"/>
              </a:ext>
            </a:extLst>
          </p:cNvPr>
          <p:cNvSpPr txBox="1"/>
          <p:nvPr/>
        </p:nvSpPr>
        <p:spPr>
          <a:xfrm>
            <a:off x="3621917" y="2241924"/>
            <a:ext cx="55343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accent6"/>
                </a:solidFill>
                <a:latin typeface="Comic Sans MS" panose="030F0702030302020204" pitchFamily="66" charset="0"/>
              </a:rPr>
              <a:t>45 + ..... = 100</a:t>
            </a:r>
            <a:endParaRPr lang="fr-FR" dirty="0">
              <a:solidFill>
                <a:schemeClr val="accent6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8AE08BB-5603-4AAE-87F4-BF4D7665AE62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6A40D8F-1128-97A7-8DDA-8373FECCDA88}"/>
              </a:ext>
            </a:extLst>
          </p:cNvPr>
          <p:cNvSpPr txBox="1"/>
          <p:nvPr/>
        </p:nvSpPr>
        <p:spPr>
          <a:xfrm>
            <a:off x="3579876" y="4075154"/>
            <a:ext cx="55343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accent6"/>
                </a:solidFill>
                <a:latin typeface="Comic Sans MS" panose="030F0702030302020204" pitchFamily="66" charset="0"/>
              </a:rPr>
              <a:t>65 + ..... = 100</a:t>
            </a:r>
            <a:endParaRPr lang="fr-FR" dirty="0">
              <a:solidFill>
                <a:schemeClr val="accent6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5FCFC4B-A376-0E57-C922-19A33905BB73}"/>
              </a:ext>
            </a:extLst>
          </p:cNvPr>
          <p:cNvSpPr txBox="1"/>
          <p:nvPr/>
        </p:nvSpPr>
        <p:spPr>
          <a:xfrm>
            <a:off x="3621917" y="3122230"/>
            <a:ext cx="55343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accent6"/>
                </a:solidFill>
                <a:latin typeface="Comic Sans MS" panose="030F0702030302020204" pitchFamily="66" charset="0"/>
              </a:rPr>
              <a:t>86 + ..... = 100</a:t>
            </a:r>
            <a:endParaRPr lang="fr-FR" dirty="0">
              <a:solidFill>
                <a:schemeClr val="accent6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13579BA-458F-3430-49C1-6F281E024147}"/>
              </a:ext>
            </a:extLst>
          </p:cNvPr>
          <p:cNvSpPr txBox="1"/>
          <p:nvPr/>
        </p:nvSpPr>
        <p:spPr>
          <a:xfrm>
            <a:off x="3579875" y="5028078"/>
            <a:ext cx="55343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accent6"/>
                </a:solidFill>
                <a:latin typeface="Comic Sans MS" panose="030F0702030302020204" pitchFamily="66" charset="0"/>
              </a:rPr>
              <a:t>74 + ..... = 100</a:t>
            </a:r>
            <a:endParaRPr lang="fr-FR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7416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0D6CE41-23FE-4A2C-BECD-B98741A531A6}"/>
              </a:ext>
            </a:extLst>
          </p:cNvPr>
          <p:cNvSpPr txBox="1"/>
          <p:nvPr/>
        </p:nvSpPr>
        <p:spPr>
          <a:xfrm>
            <a:off x="3257302" y="1764030"/>
            <a:ext cx="584574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noProof="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Compare ces calculs 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Lequel donne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le plus grand résultat ?</a:t>
            </a:r>
            <a:endParaRPr lang="fr-FR" sz="3600" noProof="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EFA2D97E-1998-4F43-B9F3-0BBBE96AFA85}"/>
              </a:ext>
            </a:extLst>
          </p:cNvPr>
          <p:cNvSpPr txBox="1"/>
          <p:nvPr/>
        </p:nvSpPr>
        <p:spPr>
          <a:xfrm>
            <a:off x="3568700" y="3734381"/>
            <a:ext cx="55343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accent6"/>
                </a:solidFill>
                <a:latin typeface="Comic Sans MS" panose="030F0702030302020204" pitchFamily="66" charset="0"/>
              </a:rPr>
              <a:t>17 + 28 + 19</a:t>
            </a:r>
          </a:p>
          <a:p>
            <a:pPr algn="ctr"/>
            <a:r>
              <a:rPr lang="fr-FR" sz="4000" dirty="0">
                <a:solidFill>
                  <a:schemeClr val="accent6"/>
                </a:solidFill>
                <a:latin typeface="Comic Sans MS" panose="030F0702030302020204" pitchFamily="66" charset="0"/>
              </a:rPr>
              <a:t>ou</a:t>
            </a:r>
          </a:p>
          <a:p>
            <a:pPr algn="ctr"/>
            <a:r>
              <a:rPr lang="fr-FR" sz="4000" dirty="0">
                <a:solidFill>
                  <a:schemeClr val="accent6"/>
                </a:solidFill>
                <a:latin typeface="Comic Sans MS" panose="030F0702030302020204" pitchFamily="66" charset="0"/>
              </a:rPr>
              <a:t>17 + 15 + 14 + 17</a:t>
            </a:r>
            <a:endParaRPr lang="fr-FR" dirty="0">
              <a:solidFill>
                <a:schemeClr val="accent6"/>
              </a:solidFill>
            </a:endParaRP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FE6766E0-D39A-4F07-BD1F-20567BA6A6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82633" y="577803"/>
            <a:ext cx="1833190" cy="1243082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A35E72E-9770-470A-A7E3-AD91B5BE1E6C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2215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7AEB8CE-A79E-4317-A304-AC9AC86D5677}"/>
              </a:ext>
            </a:extLst>
          </p:cNvPr>
          <p:cNvSpPr txBox="1"/>
          <p:nvPr/>
        </p:nvSpPr>
        <p:spPr>
          <a:xfrm>
            <a:off x="152400" y="1456254"/>
            <a:ext cx="1186609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400" u="sng" dirty="0">
                <a:latin typeface="Comic Sans MS" panose="030F0702030302020204" pitchFamily="66" charset="0"/>
                <a:cs typeface="Arial" panose="020B0604020202020204" pitchFamily="34" charset="0"/>
              </a:rPr>
              <a:t>Observe ces images</a:t>
            </a:r>
            <a:endParaRPr kumimoji="0" lang="fr-FR" sz="3400" b="0" i="0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027" name="Image 1">
            <a:extLst>
              <a:ext uri="{FF2B5EF4-FFF2-40B4-BE49-F238E27FC236}">
                <a16:creationId xmlns:a16="http://schemas.microsoft.com/office/drawing/2014/main" id="{A66A2184-3AB0-4DA8-B043-D0066E20CB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877888" y="2684431"/>
            <a:ext cx="4207623" cy="2101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Image 3">
            <a:extLst>
              <a:ext uri="{FF2B5EF4-FFF2-40B4-BE49-F238E27FC236}">
                <a16:creationId xmlns:a16="http://schemas.microsoft.com/office/drawing/2014/main" id="{E93499AD-E541-4963-9ADB-65970E04B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4674682" y="4052324"/>
            <a:ext cx="3674872" cy="2075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Image 4">
            <a:extLst>
              <a:ext uri="{FF2B5EF4-FFF2-40B4-BE49-F238E27FC236}">
                <a16:creationId xmlns:a16="http://schemas.microsoft.com/office/drawing/2014/main" id="{81B2B53A-1CCC-4CE3-A3F6-7368FEBA57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7106491" y="2025603"/>
            <a:ext cx="4112262" cy="2698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4">
            <a:extLst>
              <a:ext uri="{FF2B5EF4-FFF2-40B4-BE49-F238E27FC236}">
                <a16:creationId xmlns:a16="http://schemas.microsoft.com/office/drawing/2014/main" id="{D3661558-3503-4E81-B950-0614F1F58DF0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-10039" y="-3659704"/>
            <a:ext cx="7574621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A7E5666-DAB6-48DD-9F68-98A433994514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-10039" y="7208321"/>
            <a:ext cx="7574621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7275745-2CEE-437D-9F48-7D21C5C6254E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8302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>
            <a:extLst>
              <a:ext uri="{FF2B5EF4-FFF2-40B4-BE49-F238E27FC236}">
                <a16:creationId xmlns:a16="http://schemas.microsoft.com/office/drawing/2014/main" id="{8340516A-E5D9-4280-8DB8-1F04B878329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82633" y="577803"/>
            <a:ext cx="1833190" cy="1243082"/>
          </a:xfrm>
          <a:prstGeom prst="rect">
            <a:avLst/>
          </a:prstGeom>
        </p:spPr>
      </p:pic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880F733-410F-41CD-B1CF-9806F7823933}"/>
              </a:ext>
            </a:extLst>
          </p:cNvPr>
          <p:cNvSpPr txBox="1"/>
          <p:nvPr/>
        </p:nvSpPr>
        <p:spPr>
          <a:xfrm rot="20884538">
            <a:off x="8303959" y="4286707"/>
            <a:ext cx="3668938" cy="206210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latin typeface="Comic Sans MS" panose="030F0702030302020204" pitchFamily="66" charset="0"/>
                <a:cs typeface="Arial" panose="020B0604020202020204" pitchFamily="34" charset="0"/>
              </a:rPr>
              <a:t>Sur ton ardoise, range ces objets du plus petit au plus grand.</a:t>
            </a:r>
            <a:endParaRPr kumimoji="0" lang="fr-FR" sz="3200" b="0" i="0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7AEB8CE-A79E-4317-A304-AC9AC86D5677}"/>
              </a:ext>
            </a:extLst>
          </p:cNvPr>
          <p:cNvSpPr txBox="1"/>
          <p:nvPr/>
        </p:nvSpPr>
        <p:spPr>
          <a:xfrm>
            <a:off x="152400" y="1456254"/>
            <a:ext cx="1186609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400" u="sng" dirty="0">
                <a:latin typeface="Comic Sans MS" panose="030F0702030302020204" pitchFamily="66" charset="0"/>
                <a:cs typeface="Arial" panose="020B0604020202020204" pitchFamily="34" charset="0"/>
              </a:rPr>
              <a:t>Observe ces images</a:t>
            </a:r>
            <a:endParaRPr kumimoji="0" lang="fr-FR" sz="3400" b="0" i="0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027" name="Image 1">
            <a:extLst>
              <a:ext uri="{FF2B5EF4-FFF2-40B4-BE49-F238E27FC236}">
                <a16:creationId xmlns:a16="http://schemas.microsoft.com/office/drawing/2014/main" id="{A66A2184-3AB0-4DA8-B043-D0066E20CB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877888" y="2684431"/>
            <a:ext cx="4207623" cy="2101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Image 3">
            <a:extLst>
              <a:ext uri="{FF2B5EF4-FFF2-40B4-BE49-F238E27FC236}">
                <a16:creationId xmlns:a16="http://schemas.microsoft.com/office/drawing/2014/main" id="{E93499AD-E541-4963-9ADB-65970E04B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4674682" y="4052324"/>
            <a:ext cx="3674872" cy="2075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Image 4">
            <a:extLst>
              <a:ext uri="{FF2B5EF4-FFF2-40B4-BE49-F238E27FC236}">
                <a16:creationId xmlns:a16="http://schemas.microsoft.com/office/drawing/2014/main" id="{81B2B53A-1CCC-4CE3-A3F6-7368FEBA57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7482121" y="1520847"/>
            <a:ext cx="4112262" cy="2698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4">
            <a:extLst>
              <a:ext uri="{FF2B5EF4-FFF2-40B4-BE49-F238E27FC236}">
                <a16:creationId xmlns:a16="http://schemas.microsoft.com/office/drawing/2014/main" id="{D3661558-3503-4E81-B950-0614F1F58DF0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-10039" y="-3659704"/>
            <a:ext cx="7574621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A7E5666-DAB6-48DD-9F68-98A433994514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-10039" y="7208321"/>
            <a:ext cx="7574621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AD52203-A7B6-4E9C-BEEB-E1B1C77719D0}"/>
              </a:ext>
            </a:extLst>
          </p:cNvPr>
          <p:cNvSpPr txBox="1"/>
          <p:nvPr/>
        </p:nvSpPr>
        <p:spPr>
          <a:xfrm>
            <a:off x="8536756" y="2248068"/>
            <a:ext cx="200299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400" dirty="0">
                <a:latin typeface="Comic Sans MS" panose="030F0702030302020204" pitchFamily="66" charset="0"/>
                <a:cs typeface="Arial" panose="020B0604020202020204" pitchFamily="34" charset="0"/>
              </a:rPr>
              <a:t>avion</a:t>
            </a:r>
            <a:endParaRPr kumimoji="0" lang="fr-FR" sz="3400" b="0" i="0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0AB963A-7B61-4631-B251-E9EF6F68CD1B}"/>
              </a:ext>
            </a:extLst>
          </p:cNvPr>
          <p:cNvSpPr txBox="1"/>
          <p:nvPr/>
        </p:nvSpPr>
        <p:spPr>
          <a:xfrm>
            <a:off x="5779354" y="5940623"/>
            <a:ext cx="200299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400" dirty="0">
                <a:latin typeface="Comic Sans MS" panose="030F0702030302020204" pitchFamily="66" charset="0"/>
                <a:cs typeface="Arial" panose="020B0604020202020204" pitchFamily="34" charset="0"/>
              </a:rPr>
              <a:t>vélo</a:t>
            </a:r>
            <a:endParaRPr kumimoji="0" lang="fr-FR" sz="3400" b="0" i="0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6A6387B-A9AA-4678-97EC-4C37DA2BE162}"/>
              </a:ext>
            </a:extLst>
          </p:cNvPr>
          <p:cNvSpPr txBox="1"/>
          <p:nvPr/>
        </p:nvSpPr>
        <p:spPr>
          <a:xfrm>
            <a:off x="1626454" y="2229083"/>
            <a:ext cx="200299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400" dirty="0">
                <a:latin typeface="Comic Sans MS" panose="030F0702030302020204" pitchFamily="66" charset="0"/>
                <a:cs typeface="Arial" panose="020B0604020202020204" pitchFamily="34" charset="0"/>
              </a:rPr>
              <a:t>voiture</a:t>
            </a:r>
            <a:endParaRPr kumimoji="0" lang="fr-FR" sz="3400" b="0" i="0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860D8F4-B2A3-45DD-94A3-61EA5B36E3B2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2753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/>
      <p:bldP spid="16" grpId="0"/>
      <p:bldP spid="17" grpId="0"/>
      <p:bldP spid="1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>
            <a:extLst>
              <a:ext uri="{FF2B5EF4-FFF2-40B4-BE49-F238E27FC236}">
                <a16:creationId xmlns:a16="http://schemas.microsoft.com/office/drawing/2014/main" id="{2DDCCC12-0D5F-4C4E-BBB2-177283B78D4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82633" y="577803"/>
            <a:ext cx="1833190" cy="124308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880F733-410F-41CD-B1CF-9806F7823933}"/>
              </a:ext>
            </a:extLst>
          </p:cNvPr>
          <p:cNvSpPr txBox="1"/>
          <p:nvPr/>
        </p:nvSpPr>
        <p:spPr>
          <a:xfrm rot="20920698">
            <a:off x="8231177" y="4611892"/>
            <a:ext cx="3668938" cy="107721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Quelle</a:t>
            </a:r>
            <a:r>
              <a:rPr kumimoji="0" lang="fr-FR" sz="3200" b="0" i="0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 taille font-ils d’après toi?</a:t>
            </a:r>
            <a:endParaRPr kumimoji="0" lang="fr-FR" sz="3200" b="0" i="0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7AEB8CE-A79E-4317-A304-AC9AC86D5677}"/>
              </a:ext>
            </a:extLst>
          </p:cNvPr>
          <p:cNvSpPr txBox="1"/>
          <p:nvPr/>
        </p:nvSpPr>
        <p:spPr>
          <a:xfrm>
            <a:off x="152400" y="1456254"/>
            <a:ext cx="1186609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400" u="sng" dirty="0">
                <a:latin typeface="Comic Sans MS" panose="030F0702030302020204" pitchFamily="66" charset="0"/>
                <a:cs typeface="Arial" panose="020B0604020202020204" pitchFamily="34" charset="0"/>
              </a:rPr>
              <a:t>Observe ces images</a:t>
            </a:r>
            <a:endParaRPr kumimoji="0" lang="fr-FR" sz="3400" b="0" i="0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027" name="Image 1">
            <a:extLst>
              <a:ext uri="{FF2B5EF4-FFF2-40B4-BE49-F238E27FC236}">
                <a16:creationId xmlns:a16="http://schemas.microsoft.com/office/drawing/2014/main" id="{A66A2184-3AB0-4DA8-B043-D0066E20CB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877888" y="2684431"/>
            <a:ext cx="4207623" cy="2101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Image 3">
            <a:extLst>
              <a:ext uri="{FF2B5EF4-FFF2-40B4-BE49-F238E27FC236}">
                <a16:creationId xmlns:a16="http://schemas.microsoft.com/office/drawing/2014/main" id="{E93499AD-E541-4963-9ADB-65970E04B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4674682" y="4052324"/>
            <a:ext cx="3674872" cy="2075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Image 4">
            <a:extLst>
              <a:ext uri="{FF2B5EF4-FFF2-40B4-BE49-F238E27FC236}">
                <a16:creationId xmlns:a16="http://schemas.microsoft.com/office/drawing/2014/main" id="{81B2B53A-1CCC-4CE3-A3F6-7368FEBA57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7482121" y="1520847"/>
            <a:ext cx="4112262" cy="2698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4">
            <a:extLst>
              <a:ext uri="{FF2B5EF4-FFF2-40B4-BE49-F238E27FC236}">
                <a16:creationId xmlns:a16="http://schemas.microsoft.com/office/drawing/2014/main" id="{D3661558-3503-4E81-B950-0614F1F58DF0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-10039" y="-3659704"/>
            <a:ext cx="7574621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A7E5666-DAB6-48DD-9F68-98A433994514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-10039" y="7208321"/>
            <a:ext cx="7574621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AD52203-A7B6-4E9C-BEEB-E1B1C77719D0}"/>
              </a:ext>
            </a:extLst>
          </p:cNvPr>
          <p:cNvSpPr txBox="1"/>
          <p:nvPr/>
        </p:nvSpPr>
        <p:spPr>
          <a:xfrm>
            <a:off x="7759381" y="2042724"/>
            <a:ext cx="322526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3400" dirty="0">
                <a:latin typeface="Comic Sans MS" panose="030F0702030302020204" pitchFamily="66" charset="0"/>
                <a:cs typeface="Arial" panose="020B0604020202020204" pitchFamily="34" charset="0"/>
              </a:rPr>
              <a:t>avion  : ..... m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0AB963A-7B61-4631-B251-E9EF6F68CD1B}"/>
              </a:ext>
            </a:extLst>
          </p:cNvPr>
          <p:cNvSpPr txBox="1"/>
          <p:nvPr/>
        </p:nvSpPr>
        <p:spPr>
          <a:xfrm>
            <a:off x="5064744" y="5996715"/>
            <a:ext cx="289474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3400" dirty="0">
                <a:latin typeface="Comic Sans MS" panose="030F0702030302020204" pitchFamily="66" charset="0"/>
                <a:cs typeface="Arial" panose="020B0604020202020204" pitchFamily="34" charset="0"/>
              </a:rPr>
              <a:t>vélo : ..... m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6A6387B-A9AA-4678-97EC-4C37DA2BE162}"/>
              </a:ext>
            </a:extLst>
          </p:cNvPr>
          <p:cNvSpPr txBox="1"/>
          <p:nvPr/>
        </p:nvSpPr>
        <p:spPr>
          <a:xfrm>
            <a:off x="1207354" y="2214431"/>
            <a:ext cx="322494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400" dirty="0">
                <a:latin typeface="Comic Sans MS" panose="030F0702030302020204" pitchFamily="66" charset="0"/>
                <a:cs typeface="Arial" panose="020B0604020202020204" pitchFamily="34" charset="0"/>
              </a:rPr>
              <a:t>voiture : ..... m</a:t>
            </a:r>
            <a:endParaRPr kumimoji="0" lang="fr-FR" sz="3400" b="0" i="0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E2A2BBC-DE0A-4D8F-89E6-EF6B32BB151B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6198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/>
      <p:bldP spid="16" grpId="0"/>
      <p:bldP spid="17" grpId="0"/>
      <p:bldP spid="1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C880F733-410F-41CD-B1CF-9806F7823933}"/>
              </a:ext>
            </a:extLst>
          </p:cNvPr>
          <p:cNvSpPr txBox="1"/>
          <p:nvPr/>
        </p:nvSpPr>
        <p:spPr>
          <a:xfrm rot="20920698">
            <a:off x="8231177" y="4858113"/>
            <a:ext cx="3668938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REPONSES</a:t>
            </a:r>
          </a:p>
        </p:txBody>
      </p:sp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7AEB8CE-A79E-4317-A304-AC9AC86D5677}"/>
              </a:ext>
            </a:extLst>
          </p:cNvPr>
          <p:cNvSpPr txBox="1"/>
          <p:nvPr/>
        </p:nvSpPr>
        <p:spPr>
          <a:xfrm>
            <a:off x="152400" y="1456254"/>
            <a:ext cx="1186609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400" u="sng" dirty="0">
                <a:latin typeface="Comic Sans MS" panose="030F0702030302020204" pitchFamily="66" charset="0"/>
                <a:cs typeface="Arial" panose="020B0604020202020204" pitchFamily="34" charset="0"/>
              </a:rPr>
              <a:t>Observe ces images</a:t>
            </a:r>
            <a:endParaRPr kumimoji="0" lang="fr-FR" sz="3400" b="0" i="0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027" name="Image 1">
            <a:extLst>
              <a:ext uri="{FF2B5EF4-FFF2-40B4-BE49-F238E27FC236}">
                <a16:creationId xmlns:a16="http://schemas.microsoft.com/office/drawing/2014/main" id="{A66A2184-3AB0-4DA8-B043-D0066E20CB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877888" y="2684431"/>
            <a:ext cx="4207623" cy="2101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Image 3">
            <a:extLst>
              <a:ext uri="{FF2B5EF4-FFF2-40B4-BE49-F238E27FC236}">
                <a16:creationId xmlns:a16="http://schemas.microsoft.com/office/drawing/2014/main" id="{E93499AD-E541-4963-9ADB-65970E04B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4674682" y="4052324"/>
            <a:ext cx="3674872" cy="2075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Image 4">
            <a:extLst>
              <a:ext uri="{FF2B5EF4-FFF2-40B4-BE49-F238E27FC236}">
                <a16:creationId xmlns:a16="http://schemas.microsoft.com/office/drawing/2014/main" id="{81B2B53A-1CCC-4CE3-A3F6-7368FEBA57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7482121" y="1520847"/>
            <a:ext cx="4112262" cy="2698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4">
            <a:extLst>
              <a:ext uri="{FF2B5EF4-FFF2-40B4-BE49-F238E27FC236}">
                <a16:creationId xmlns:a16="http://schemas.microsoft.com/office/drawing/2014/main" id="{D3661558-3503-4E81-B950-0614F1F58DF0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-10039" y="-3659704"/>
            <a:ext cx="7574621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A7E5666-DAB6-48DD-9F68-98A433994514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-10039" y="7208321"/>
            <a:ext cx="7574621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AD52203-A7B6-4E9C-BEEB-E1B1C77719D0}"/>
              </a:ext>
            </a:extLst>
          </p:cNvPr>
          <p:cNvSpPr txBox="1"/>
          <p:nvPr/>
        </p:nvSpPr>
        <p:spPr>
          <a:xfrm>
            <a:off x="7759381" y="2042724"/>
            <a:ext cx="322526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3400" dirty="0">
                <a:latin typeface="Comic Sans MS" panose="030F0702030302020204" pitchFamily="66" charset="0"/>
                <a:cs typeface="Arial" panose="020B0604020202020204" pitchFamily="34" charset="0"/>
              </a:rPr>
              <a:t>avion  : 70 m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0AB963A-7B61-4631-B251-E9EF6F68CD1B}"/>
              </a:ext>
            </a:extLst>
          </p:cNvPr>
          <p:cNvSpPr txBox="1"/>
          <p:nvPr/>
        </p:nvSpPr>
        <p:spPr>
          <a:xfrm>
            <a:off x="5064744" y="5996715"/>
            <a:ext cx="289474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3400" dirty="0">
                <a:latin typeface="Comic Sans MS" panose="030F0702030302020204" pitchFamily="66" charset="0"/>
                <a:cs typeface="Arial" panose="020B0604020202020204" pitchFamily="34" charset="0"/>
              </a:rPr>
              <a:t>vélo : 2 m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6A6387B-A9AA-4678-97EC-4C37DA2BE162}"/>
              </a:ext>
            </a:extLst>
          </p:cNvPr>
          <p:cNvSpPr txBox="1"/>
          <p:nvPr/>
        </p:nvSpPr>
        <p:spPr>
          <a:xfrm>
            <a:off x="745778" y="2239727"/>
            <a:ext cx="430444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400" dirty="0">
                <a:latin typeface="Comic Sans MS" panose="030F0702030302020204" pitchFamily="66" charset="0"/>
                <a:cs typeface="Arial" panose="020B0604020202020204" pitchFamily="34" charset="0"/>
              </a:rPr>
              <a:t>voiture : 4 m ou 5 m</a:t>
            </a:r>
            <a:endParaRPr kumimoji="0" lang="fr-FR" sz="3400" b="0" i="0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3C2AD36-62A2-4406-9064-092D9E015AB0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7127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/>
      <p:bldP spid="16" grpId="0"/>
      <p:bldP spid="17" grpId="0"/>
      <p:bldP spid="1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7AEB8CE-A79E-4317-A304-AC9AC86D5677}"/>
              </a:ext>
            </a:extLst>
          </p:cNvPr>
          <p:cNvSpPr txBox="1"/>
          <p:nvPr/>
        </p:nvSpPr>
        <p:spPr>
          <a:xfrm>
            <a:off x="224730" y="558494"/>
            <a:ext cx="11866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u="sng" dirty="0">
                <a:latin typeface="Comic Sans MS" panose="030F0702030302020204" pitchFamily="66" charset="0"/>
                <a:cs typeface="Arial" panose="020B0604020202020204" pitchFamily="34" charset="0"/>
              </a:rPr>
              <a:t>Complète</a:t>
            </a:r>
            <a:r>
              <a:rPr lang="fr-FR" sz="3600" u="sng" dirty="0">
                <a:latin typeface="Comic Sans MS" panose="030F0702030302020204" pitchFamily="66" charset="0"/>
                <a:cs typeface="Arial" panose="020B0604020202020204" pitchFamily="34" charset="0"/>
              </a:rPr>
              <a:t> cette figure en suivant tes envies</a:t>
            </a:r>
            <a:endParaRPr kumimoji="0" lang="fr-FR" sz="3600" b="0" i="0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3C3DFD-CA56-4B08-B146-7B9816AC81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022" y="1303939"/>
            <a:ext cx="5297812" cy="5009215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79F44D28-D029-4503-A519-8FDA07A480B1}"/>
              </a:ext>
            </a:extLst>
          </p:cNvPr>
          <p:cNvSpPr txBox="1"/>
          <p:nvPr/>
        </p:nvSpPr>
        <p:spPr>
          <a:xfrm>
            <a:off x="5409647" y="1610919"/>
            <a:ext cx="65030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dirty="0">
                <a:latin typeface="Comic Sans MS" panose="030F0702030302020204" pitchFamily="66" charset="0"/>
                <a:cs typeface="Arial" panose="020B0604020202020204" pitchFamily="34" charset="0"/>
              </a:rPr>
              <a:t>En utilisant le matériel de géométrie, continue cette figure </a:t>
            </a:r>
            <a:r>
              <a:rPr lang="fr-FR" sz="2000" b="1" u="sng" dirty="0">
                <a:latin typeface="Comic Sans MS" panose="030F0702030302020204" pitchFamily="66" charset="0"/>
                <a:cs typeface="Arial" panose="020B0604020202020204" pitchFamily="34" charset="0"/>
              </a:rPr>
              <a:t>selon tes envies.</a:t>
            </a:r>
            <a:endParaRPr kumimoji="0" lang="fr-FR" sz="2000" b="1" i="0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C0B271E-BA7C-41D3-B921-B829487C35FB}"/>
              </a:ext>
            </a:extLst>
          </p:cNvPr>
          <p:cNvSpPr txBox="1"/>
          <p:nvPr/>
        </p:nvSpPr>
        <p:spPr>
          <a:xfrm>
            <a:off x="5882613" y="2402887"/>
            <a:ext cx="65030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dirty="0">
                <a:latin typeface="Comic Sans MS" panose="030F0702030302020204" pitchFamily="66" charset="0"/>
                <a:cs typeface="Arial" panose="020B0604020202020204" pitchFamily="34" charset="0"/>
              </a:rPr>
              <a:t>Crée une figure ORIGINALE</a:t>
            </a:r>
            <a:endParaRPr kumimoji="0" lang="fr-FR" sz="2000" b="1" i="0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18B1F87-52E3-4CBA-8841-629E90516CE0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7BF24A2-D3C8-67F9-E599-4E0D40F63790}"/>
              </a:ext>
            </a:extLst>
          </p:cNvPr>
          <p:cNvSpPr/>
          <p:nvPr/>
        </p:nvSpPr>
        <p:spPr>
          <a:xfrm>
            <a:off x="9178036" y="3719888"/>
            <a:ext cx="1072055" cy="102475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 16</a:t>
            </a:r>
          </a:p>
        </p:txBody>
      </p:sp>
    </p:spTree>
    <p:extLst>
      <p:ext uri="{BB962C8B-B14F-4D97-AF65-F5344CB8AC3E}">
        <p14:creationId xmlns:p14="http://schemas.microsoft.com/office/powerpoint/2010/main" val="550568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6" grpId="0"/>
      <p:bldP spid="1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3EE008E-23F5-91F8-9C82-D1C8B28429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1412" y="1764030"/>
            <a:ext cx="4650759" cy="466478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5FBEBFE-AA2B-3B70-C789-B4C9D63C82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4494" y="126298"/>
            <a:ext cx="4646251" cy="1637732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7B0776EB-FC90-657B-2F3C-E0EF0BDD7385}"/>
              </a:ext>
            </a:extLst>
          </p:cNvPr>
          <p:cNvSpPr/>
          <p:nvPr/>
        </p:nvSpPr>
        <p:spPr>
          <a:xfrm>
            <a:off x="2492278" y="882015"/>
            <a:ext cx="1072055" cy="102475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 17</a:t>
            </a:r>
          </a:p>
        </p:txBody>
      </p:sp>
    </p:spTree>
    <p:extLst>
      <p:ext uri="{BB962C8B-B14F-4D97-AF65-F5344CB8AC3E}">
        <p14:creationId xmlns:p14="http://schemas.microsoft.com/office/powerpoint/2010/main" val="22387566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20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8</a:t>
            </a:r>
          </a:p>
        </p:txBody>
      </p:sp>
    </p:spTree>
    <p:extLst>
      <p:ext uri="{BB962C8B-B14F-4D97-AF65-F5344CB8AC3E}">
        <p14:creationId xmlns:p14="http://schemas.microsoft.com/office/powerpoint/2010/main" val="388258915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7AEB8CE-A79E-4317-A304-AC9AC86D5677}"/>
              </a:ext>
            </a:extLst>
          </p:cNvPr>
          <p:cNvSpPr txBox="1"/>
          <p:nvPr/>
        </p:nvSpPr>
        <p:spPr>
          <a:xfrm>
            <a:off x="152400" y="1456254"/>
            <a:ext cx="1186609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400" u="sng" dirty="0">
                <a:latin typeface="Comic Sans MS" panose="030F0702030302020204" pitchFamily="66" charset="0"/>
                <a:cs typeface="Arial" panose="020B0604020202020204" pitchFamily="34" charset="0"/>
              </a:rPr>
              <a:t>Observons ce solide</a:t>
            </a:r>
            <a:endParaRPr kumimoji="0" lang="fr-FR" sz="3400" b="0" i="0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79F44D28-D029-4503-A519-8FDA07A480B1}"/>
              </a:ext>
            </a:extLst>
          </p:cNvPr>
          <p:cNvSpPr txBox="1"/>
          <p:nvPr/>
        </p:nvSpPr>
        <p:spPr>
          <a:xfrm>
            <a:off x="5321303" y="2415056"/>
            <a:ext cx="650303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400" dirty="0">
                <a:latin typeface="Comic Sans MS" panose="030F0702030302020204" pitchFamily="66" charset="0"/>
                <a:cs typeface="Arial" panose="020B0604020202020204" pitchFamily="34" charset="0"/>
              </a:rPr>
              <a:t>Quel est son nom ?</a:t>
            </a:r>
            <a:endParaRPr kumimoji="0" lang="fr-FR" sz="3400" b="0" i="0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9774BCE-FBE8-4C13-957B-4D0DC3B5732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 rot="5400000">
            <a:off x="1669415" y="2415056"/>
            <a:ext cx="3239770" cy="323977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51917A8-5708-42C0-A4B2-CCC4EF2DE4FB}"/>
              </a:ext>
            </a:extLst>
          </p:cNvPr>
          <p:cNvSpPr/>
          <p:nvPr/>
        </p:nvSpPr>
        <p:spPr>
          <a:xfrm>
            <a:off x="2679220" y="2722832"/>
            <a:ext cx="1473680" cy="4521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0C49EE0-EA1B-473E-93E3-C3185D26E4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82633" y="590503"/>
            <a:ext cx="1833190" cy="1243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743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6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831986C-732A-4E2A-ACDC-BCCC45B3DF2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 rot="5400000">
            <a:off x="1898015" y="2415056"/>
            <a:ext cx="3239770" cy="323977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A7AEB8CE-A79E-4317-A304-AC9AC86D5677}"/>
              </a:ext>
            </a:extLst>
          </p:cNvPr>
          <p:cNvSpPr txBox="1"/>
          <p:nvPr/>
        </p:nvSpPr>
        <p:spPr>
          <a:xfrm>
            <a:off x="152400" y="1456254"/>
            <a:ext cx="1186609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400" u="sng" dirty="0">
                <a:latin typeface="Comic Sans MS" panose="030F0702030302020204" pitchFamily="66" charset="0"/>
                <a:cs typeface="Arial" panose="020B0604020202020204" pitchFamily="34" charset="0"/>
              </a:rPr>
              <a:t>Observons ce solide</a:t>
            </a:r>
            <a:endParaRPr kumimoji="0" lang="fr-FR" sz="3400" b="0" i="0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79F44D28-D029-4503-A519-8FDA07A480B1}"/>
              </a:ext>
            </a:extLst>
          </p:cNvPr>
          <p:cNvSpPr txBox="1"/>
          <p:nvPr/>
        </p:nvSpPr>
        <p:spPr>
          <a:xfrm>
            <a:off x="5321303" y="2415056"/>
            <a:ext cx="650303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400" dirty="0">
                <a:latin typeface="Comic Sans MS" panose="030F0702030302020204" pitchFamily="66" charset="0"/>
                <a:cs typeface="Arial" panose="020B0604020202020204" pitchFamily="34" charset="0"/>
              </a:rPr>
              <a:t>Quel est son nom ?</a:t>
            </a:r>
            <a:endParaRPr kumimoji="0" lang="fr-FR" sz="3400" b="0" i="0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51917A8-5708-42C0-A4B2-CCC4EF2DE4FB}"/>
              </a:ext>
            </a:extLst>
          </p:cNvPr>
          <p:cNvSpPr/>
          <p:nvPr/>
        </p:nvSpPr>
        <p:spPr>
          <a:xfrm>
            <a:off x="2387600" y="2722832"/>
            <a:ext cx="2324100" cy="4521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4BE3B8FB-C694-42C2-88C2-3E0B7B6F5EB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82633" y="577803"/>
            <a:ext cx="1833190" cy="1243082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2EB475A-2C23-4F65-88A9-F68D981E249D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3408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FE7BB27-A49E-4A31-85A3-D45E7D7AC4E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 rot="5400000">
            <a:off x="1497332" y="2511669"/>
            <a:ext cx="3239770" cy="3239770"/>
          </a:xfrm>
          <a:prstGeom prst="rect">
            <a:avLst/>
          </a:prstGeom>
        </p:spPr>
      </p:pic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7AEB8CE-A79E-4317-A304-AC9AC86D5677}"/>
              </a:ext>
            </a:extLst>
          </p:cNvPr>
          <p:cNvSpPr txBox="1"/>
          <p:nvPr/>
        </p:nvSpPr>
        <p:spPr>
          <a:xfrm>
            <a:off x="152400" y="1456254"/>
            <a:ext cx="1186609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400" u="sng" dirty="0">
                <a:latin typeface="Comic Sans MS" panose="030F0702030302020204" pitchFamily="66" charset="0"/>
                <a:cs typeface="Arial" panose="020B0604020202020204" pitchFamily="34" charset="0"/>
              </a:rPr>
              <a:t>Observons ce solide</a:t>
            </a:r>
            <a:endParaRPr kumimoji="0" lang="fr-FR" sz="3400" b="0" i="0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79F44D28-D029-4503-A519-8FDA07A480B1}"/>
              </a:ext>
            </a:extLst>
          </p:cNvPr>
          <p:cNvSpPr txBox="1"/>
          <p:nvPr/>
        </p:nvSpPr>
        <p:spPr>
          <a:xfrm>
            <a:off x="5321303" y="2415056"/>
            <a:ext cx="650303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400" dirty="0">
                <a:latin typeface="Comic Sans MS" panose="030F0702030302020204" pitchFamily="66" charset="0"/>
                <a:cs typeface="Arial" panose="020B0604020202020204" pitchFamily="34" charset="0"/>
              </a:rPr>
              <a:t>Quel est son nom ?</a:t>
            </a:r>
            <a:endParaRPr kumimoji="0" lang="fr-FR" sz="3400" b="0" i="0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51917A8-5708-42C0-A4B2-CCC4EF2DE4FB}"/>
              </a:ext>
            </a:extLst>
          </p:cNvPr>
          <p:cNvSpPr/>
          <p:nvPr/>
        </p:nvSpPr>
        <p:spPr>
          <a:xfrm>
            <a:off x="2679220" y="2722832"/>
            <a:ext cx="1473680" cy="4521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7C740106-947A-4617-9F22-D098D78C279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82633" y="577803"/>
            <a:ext cx="1833190" cy="1243082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08680F7-C85E-467E-B204-D30776E1BBB5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7741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6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D50E89E-C629-4385-8920-874B65E5CBA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 rot="5400000">
            <a:off x="1637069" y="2366842"/>
            <a:ext cx="3239770" cy="323977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A7AEB8CE-A79E-4317-A304-AC9AC86D5677}"/>
              </a:ext>
            </a:extLst>
          </p:cNvPr>
          <p:cNvSpPr txBox="1"/>
          <p:nvPr/>
        </p:nvSpPr>
        <p:spPr>
          <a:xfrm>
            <a:off x="152400" y="1456254"/>
            <a:ext cx="1186609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400" u="sng" dirty="0">
                <a:latin typeface="Comic Sans MS" panose="030F0702030302020204" pitchFamily="66" charset="0"/>
                <a:cs typeface="Arial" panose="020B0604020202020204" pitchFamily="34" charset="0"/>
              </a:rPr>
              <a:t>Observons ce solide</a:t>
            </a:r>
            <a:endParaRPr kumimoji="0" lang="fr-FR" sz="3400" b="0" i="0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79F44D28-D029-4503-A519-8FDA07A480B1}"/>
              </a:ext>
            </a:extLst>
          </p:cNvPr>
          <p:cNvSpPr txBox="1"/>
          <p:nvPr/>
        </p:nvSpPr>
        <p:spPr>
          <a:xfrm>
            <a:off x="5321303" y="2415056"/>
            <a:ext cx="650303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400" dirty="0">
                <a:latin typeface="Comic Sans MS" panose="030F0702030302020204" pitchFamily="66" charset="0"/>
                <a:cs typeface="Arial" panose="020B0604020202020204" pitchFamily="34" charset="0"/>
              </a:rPr>
              <a:t>Quel est son nom ?</a:t>
            </a:r>
            <a:endParaRPr kumimoji="0" lang="fr-FR" sz="3400" b="0" i="0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51917A8-5708-42C0-A4B2-CCC4EF2DE4FB}"/>
              </a:ext>
            </a:extLst>
          </p:cNvPr>
          <p:cNvSpPr/>
          <p:nvPr/>
        </p:nvSpPr>
        <p:spPr>
          <a:xfrm>
            <a:off x="2679220" y="2722832"/>
            <a:ext cx="1473680" cy="4521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A90DDB8-DE50-485D-BA59-C41747D3208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82633" y="577803"/>
            <a:ext cx="1833190" cy="1243082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96E7184-B072-435E-85A9-DC8D69DBCF0E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9587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6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FDBC483-E20F-4E75-AF5B-F3B7F9F03BB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383069" y="2562469"/>
            <a:ext cx="3239770" cy="323977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A7AEB8CE-A79E-4317-A304-AC9AC86D5677}"/>
              </a:ext>
            </a:extLst>
          </p:cNvPr>
          <p:cNvSpPr txBox="1"/>
          <p:nvPr/>
        </p:nvSpPr>
        <p:spPr>
          <a:xfrm>
            <a:off x="152400" y="1456254"/>
            <a:ext cx="1186609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400" u="sng" dirty="0">
                <a:latin typeface="Comic Sans MS" panose="030F0702030302020204" pitchFamily="66" charset="0"/>
                <a:cs typeface="Arial" panose="020B0604020202020204" pitchFamily="34" charset="0"/>
              </a:rPr>
              <a:t>Observons ce solide</a:t>
            </a:r>
            <a:endParaRPr kumimoji="0" lang="fr-FR" sz="3400" b="0" i="0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79F44D28-D029-4503-A519-8FDA07A480B1}"/>
              </a:ext>
            </a:extLst>
          </p:cNvPr>
          <p:cNvSpPr txBox="1"/>
          <p:nvPr/>
        </p:nvSpPr>
        <p:spPr>
          <a:xfrm>
            <a:off x="5321303" y="2415056"/>
            <a:ext cx="650303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400" dirty="0">
                <a:latin typeface="Comic Sans MS" panose="030F0702030302020204" pitchFamily="66" charset="0"/>
                <a:cs typeface="Arial" panose="020B0604020202020204" pitchFamily="34" charset="0"/>
              </a:rPr>
              <a:t>Quel est son nom ?</a:t>
            </a:r>
            <a:endParaRPr kumimoji="0" lang="fr-FR" sz="3400" b="0" i="0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51917A8-5708-42C0-A4B2-CCC4EF2DE4FB}"/>
              </a:ext>
            </a:extLst>
          </p:cNvPr>
          <p:cNvSpPr/>
          <p:nvPr/>
        </p:nvSpPr>
        <p:spPr>
          <a:xfrm>
            <a:off x="1625600" y="2799032"/>
            <a:ext cx="2768600" cy="4521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0249A8B8-03E2-4300-A3FD-766D35434C3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82633" y="577803"/>
            <a:ext cx="1833190" cy="1243082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79A5B56-A8C8-4402-B3F6-1983DFB50208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5547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6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7AEB8CE-A79E-4317-A304-AC9AC86D5677}"/>
              </a:ext>
            </a:extLst>
          </p:cNvPr>
          <p:cNvSpPr txBox="1"/>
          <p:nvPr/>
        </p:nvSpPr>
        <p:spPr>
          <a:xfrm>
            <a:off x="152400" y="1456254"/>
            <a:ext cx="1186609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400" u="sng" dirty="0">
                <a:latin typeface="Comic Sans MS" panose="030F0702030302020204" pitchFamily="66" charset="0"/>
                <a:cs typeface="Arial" panose="020B0604020202020204" pitchFamily="34" charset="0"/>
              </a:rPr>
              <a:t>Rappelons le vocabulaire des solides</a:t>
            </a:r>
            <a:endParaRPr kumimoji="0" lang="fr-FR" sz="3400" b="0" i="0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51917A8-5708-42C0-A4B2-CCC4EF2DE4FB}"/>
              </a:ext>
            </a:extLst>
          </p:cNvPr>
          <p:cNvSpPr/>
          <p:nvPr/>
        </p:nvSpPr>
        <p:spPr>
          <a:xfrm>
            <a:off x="1625600" y="2799032"/>
            <a:ext cx="2768600" cy="4521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EDDFC93-8B0B-4848-8FF0-C7FD0CF0E3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131" y="2467752"/>
            <a:ext cx="7593700" cy="3351335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2EF35C8-5AE1-40DA-BFE1-19879BE8E0DB}"/>
              </a:ext>
            </a:extLst>
          </p:cNvPr>
          <p:cNvSpPr/>
          <p:nvPr/>
        </p:nvSpPr>
        <p:spPr>
          <a:xfrm>
            <a:off x="8206154" y="2823386"/>
            <a:ext cx="351692" cy="43319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963AA25-698A-4D5E-B08F-6974E596DA9F}"/>
              </a:ext>
            </a:extLst>
          </p:cNvPr>
          <p:cNvSpPr/>
          <p:nvPr/>
        </p:nvSpPr>
        <p:spPr>
          <a:xfrm>
            <a:off x="8206154" y="3531272"/>
            <a:ext cx="351692" cy="43319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7BB9ABC-ED51-467E-AEA1-A910D70B1D53}"/>
              </a:ext>
            </a:extLst>
          </p:cNvPr>
          <p:cNvSpPr/>
          <p:nvPr/>
        </p:nvSpPr>
        <p:spPr>
          <a:xfrm>
            <a:off x="8206154" y="4235629"/>
            <a:ext cx="351692" cy="43319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3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8FC9A8D-F470-496B-81A1-42FD6B5F0012}"/>
              </a:ext>
            </a:extLst>
          </p:cNvPr>
          <p:cNvSpPr/>
          <p:nvPr/>
        </p:nvSpPr>
        <p:spPr>
          <a:xfrm>
            <a:off x="8657323" y="2823385"/>
            <a:ext cx="1440000" cy="4331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chemeClr val="tx1"/>
                </a:solidFill>
              </a:rPr>
              <a:t>arête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C3B1ED5-73FB-4588-98D7-E2694EBE35CB}"/>
              </a:ext>
            </a:extLst>
          </p:cNvPr>
          <p:cNvSpPr/>
          <p:nvPr/>
        </p:nvSpPr>
        <p:spPr>
          <a:xfrm>
            <a:off x="8657323" y="3531272"/>
            <a:ext cx="1440000" cy="4331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chemeClr val="tx1"/>
                </a:solidFill>
              </a:rPr>
              <a:t>sommet</a:t>
            </a:r>
            <a:endParaRPr lang="fr-FR" sz="2400" b="1" dirty="0">
              <a:solidFill>
                <a:schemeClr val="tx1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9F49F37-483B-4D23-860E-A377EC8FF9AB}"/>
              </a:ext>
            </a:extLst>
          </p:cNvPr>
          <p:cNvSpPr/>
          <p:nvPr/>
        </p:nvSpPr>
        <p:spPr>
          <a:xfrm>
            <a:off x="8657323" y="4235629"/>
            <a:ext cx="1440000" cy="4331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chemeClr val="tx1"/>
                </a:solidFill>
              </a:rPr>
              <a:t>face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9349A0D-1FE8-490A-B727-09D01B23B8D8}"/>
              </a:ext>
            </a:extLst>
          </p:cNvPr>
          <p:cNvSpPr/>
          <p:nvPr/>
        </p:nvSpPr>
        <p:spPr>
          <a:xfrm>
            <a:off x="8557846" y="2721114"/>
            <a:ext cx="1594713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16B4E63-2C98-42FA-8294-910FB8B85413}"/>
              </a:ext>
            </a:extLst>
          </p:cNvPr>
          <p:cNvSpPr/>
          <p:nvPr/>
        </p:nvSpPr>
        <p:spPr>
          <a:xfrm>
            <a:off x="8556520" y="3392164"/>
            <a:ext cx="1594713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7E41C21-7245-40C1-AB7A-E727FF6DEA0E}"/>
              </a:ext>
            </a:extLst>
          </p:cNvPr>
          <p:cNvSpPr/>
          <p:nvPr/>
        </p:nvSpPr>
        <p:spPr>
          <a:xfrm>
            <a:off x="8556520" y="4107378"/>
            <a:ext cx="1594713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0F3C0F4-4C92-412B-A6BF-A04CFACF08C7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1519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9" name="Image 5">
            <a:extLst>
              <a:ext uri="{FF2B5EF4-FFF2-40B4-BE49-F238E27FC236}">
                <a16:creationId xmlns:a16="http://schemas.microsoft.com/office/drawing/2014/main" id="{3E3611E6-B8F8-486D-8BED-5F11518333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770" y="2189433"/>
            <a:ext cx="3655846" cy="281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Image 6">
            <a:extLst>
              <a:ext uri="{FF2B5EF4-FFF2-40B4-BE49-F238E27FC236}">
                <a16:creationId xmlns:a16="http://schemas.microsoft.com/office/drawing/2014/main" id="{A4346C69-FD7E-4840-81F3-2FE7A6C0B2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518179">
            <a:off x="4436708" y="4228419"/>
            <a:ext cx="2498335" cy="1843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Image 7">
            <a:extLst>
              <a:ext uri="{FF2B5EF4-FFF2-40B4-BE49-F238E27FC236}">
                <a16:creationId xmlns:a16="http://schemas.microsoft.com/office/drawing/2014/main" id="{B238582B-8057-406E-A4CC-E23CCF6F5D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8649454" y="2355580"/>
            <a:ext cx="3802618" cy="2402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A7AEB8CE-A79E-4317-A304-AC9AC86D5677}"/>
              </a:ext>
            </a:extLst>
          </p:cNvPr>
          <p:cNvSpPr txBox="1"/>
          <p:nvPr/>
        </p:nvSpPr>
        <p:spPr>
          <a:xfrm>
            <a:off x="152400" y="1456254"/>
            <a:ext cx="1186609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400" u="sng" dirty="0">
                <a:latin typeface="Comic Sans MS" panose="030F0702030302020204" pitchFamily="66" charset="0"/>
                <a:cs typeface="Arial" panose="020B0604020202020204" pitchFamily="34" charset="0"/>
              </a:rPr>
              <a:t>Observe ces images</a:t>
            </a:r>
            <a:endParaRPr kumimoji="0" lang="fr-FR" sz="3400" b="0" i="0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880F733-410F-41CD-B1CF-9806F7823933}"/>
              </a:ext>
            </a:extLst>
          </p:cNvPr>
          <p:cNvSpPr txBox="1"/>
          <p:nvPr/>
        </p:nvSpPr>
        <p:spPr>
          <a:xfrm rot="20884538">
            <a:off x="7326059" y="4353535"/>
            <a:ext cx="3668938" cy="206210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latin typeface="Comic Sans MS" panose="030F0702030302020204" pitchFamily="66" charset="0"/>
                <a:cs typeface="Arial" panose="020B0604020202020204" pitchFamily="34" charset="0"/>
              </a:rPr>
              <a:t>Sur ton ardoise, range ces objets du plus léger au plus lourd</a:t>
            </a:r>
            <a:endParaRPr kumimoji="0" lang="fr-FR" sz="3200" b="0" i="0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3661558-3503-4E81-B950-0614F1F58DF0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-10039" y="-3659704"/>
            <a:ext cx="7574621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A7E5666-DAB6-48DD-9F68-98A433994514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-10039" y="7208321"/>
            <a:ext cx="7574621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AD52203-A7B6-4E9C-BEEB-E1B1C77719D0}"/>
              </a:ext>
            </a:extLst>
          </p:cNvPr>
          <p:cNvSpPr txBox="1"/>
          <p:nvPr/>
        </p:nvSpPr>
        <p:spPr>
          <a:xfrm>
            <a:off x="8512158" y="1600200"/>
            <a:ext cx="200299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400" dirty="0">
                <a:latin typeface="Comic Sans MS" panose="030F0702030302020204" pitchFamily="66" charset="0"/>
                <a:cs typeface="Arial" panose="020B0604020202020204" pitchFamily="34" charset="0"/>
              </a:rPr>
              <a:t>homme</a:t>
            </a:r>
            <a:endParaRPr kumimoji="0" lang="fr-FR" sz="3400" b="0" i="0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0AB963A-7B61-4631-B251-E9EF6F68CD1B}"/>
              </a:ext>
            </a:extLst>
          </p:cNvPr>
          <p:cNvSpPr txBox="1"/>
          <p:nvPr/>
        </p:nvSpPr>
        <p:spPr>
          <a:xfrm>
            <a:off x="5387595" y="5972420"/>
            <a:ext cx="200299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400" dirty="0">
                <a:latin typeface="Comic Sans MS" panose="030F0702030302020204" pitchFamily="66" charset="0"/>
                <a:cs typeface="Arial" panose="020B0604020202020204" pitchFamily="34" charset="0"/>
              </a:rPr>
              <a:t>feutre</a:t>
            </a:r>
            <a:endParaRPr kumimoji="0" lang="fr-FR" sz="3400" b="0" i="0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6A6387B-A9AA-4678-97EC-4C37DA2BE162}"/>
              </a:ext>
            </a:extLst>
          </p:cNvPr>
          <p:cNvSpPr txBox="1"/>
          <p:nvPr/>
        </p:nvSpPr>
        <p:spPr>
          <a:xfrm>
            <a:off x="1592600" y="1668955"/>
            <a:ext cx="200299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400" dirty="0">
                <a:latin typeface="Comic Sans MS" panose="030F0702030302020204" pitchFamily="66" charset="0"/>
                <a:cs typeface="Arial" panose="020B0604020202020204" pitchFamily="34" charset="0"/>
              </a:rPr>
              <a:t>éléphant</a:t>
            </a:r>
            <a:endParaRPr kumimoji="0" lang="fr-FR" sz="3400" b="0" i="0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0F475033-193D-4BAE-8700-1E62139CF63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82633" y="577803"/>
            <a:ext cx="1833190" cy="1243082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200CF3D1-A75E-455C-BE5A-FD971049FDAB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775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3" grpId="0" animBg="1"/>
      <p:bldP spid="16" grpId="0"/>
      <p:bldP spid="17" grpId="0"/>
      <p:bldP spid="18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9" name="Image 5">
            <a:extLst>
              <a:ext uri="{FF2B5EF4-FFF2-40B4-BE49-F238E27FC236}">
                <a16:creationId xmlns:a16="http://schemas.microsoft.com/office/drawing/2014/main" id="{3E3611E6-B8F8-486D-8BED-5F11518333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770" y="2189433"/>
            <a:ext cx="3655846" cy="281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Image 6">
            <a:extLst>
              <a:ext uri="{FF2B5EF4-FFF2-40B4-BE49-F238E27FC236}">
                <a16:creationId xmlns:a16="http://schemas.microsoft.com/office/drawing/2014/main" id="{A4346C69-FD7E-4840-81F3-2FE7A6C0B2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518179">
            <a:off x="4436708" y="4228419"/>
            <a:ext cx="2498335" cy="1843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Image 7">
            <a:extLst>
              <a:ext uri="{FF2B5EF4-FFF2-40B4-BE49-F238E27FC236}">
                <a16:creationId xmlns:a16="http://schemas.microsoft.com/office/drawing/2014/main" id="{B238582B-8057-406E-A4CC-E23CCF6F5D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8649454" y="2268460"/>
            <a:ext cx="3802618" cy="2402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A7AEB8CE-A79E-4317-A304-AC9AC86D5677}"/>
              </a:ext>
            </a:extLst>
          </p:cNvPr>
          <p:cNvSpPr txBox="1"/>
          <p:nvPr/>
        </p:nvSpPr>
        <p:spPr>
          <a:xfrm>
            <a:off x="152400" y="1456254"/>
            <a:ext cx="1186609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400" u="sng" dirty="0">
                <a:latin typeface="Comic Sans MS" panose="030F0702030302020204" pitchFamily="66" charset="0"/>
                <a:cs typeface="Arial" panose="020B0604020202020204" pitchFamily="34" charset="0"/>
              </a:rPr>
              <a:t>Observe ces images</a:t>
            </a:r>
            <a:endParaRPr kumimoji="0" lang="fr-FR" sz="3400" b="0" i="0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880F733-410F-41CD-B1CF-9806F7823933}"/>
              </a:ext>
            </a:extLst>
          </p:cNvPr>
          <p:cNvSpPr txBox="1"/>
          <p:nvPr/>
        </p:nvSpPr>
        <p:spPr>
          <a:xfrm rot="20884538">
            <a:off x="7326059" y="4599757"/>
            <a:ext cx="3668938" cy="156966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latin typeface="Comic Sans MS" panose="030F0702030302020204" pitchFamily="66" charset="0"/>
                <a:cs typeface="Arial" panose="020B0604020202020204" pitchFamily="34" charset="0"/>
              </a:rPr>
              <a:t>Quelles unités utilise-t-on pour mesurer la masse?</a:t>
            </a:r>
            <a:endParaRPr kumimoji="0" lang="fr-FR" sz="3200" b="0" i="0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3661558-3503-4E81-B950-0614F1F58DF0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-10039" y="-3659704"/>
            <a:ext cx="7574621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A7E5666-DAB6-48DD-9F68-98A433994514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-10039" y="7208321"/>
            <a:ext cx="7574621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BFBF899-FD20-4B46-B955-ED75C8DADCEF}"/>
              </a:ext>
            </a:extLst>
          </p:cNvPr>
          <p:cNvSpPr txBox="1"/>
          <p:nvPr/>
        </p:nvSpPr>
        <p:spPr>
          <a:xfrm>
            <a:off x="8512158" y="1600200"/>
            <a:ext cx="200299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400" dirty="0">
                <a:latin typeface="Comic Sans MS" panose="030F0702030302020204" pitchFamily="66" charset="0"/>
                <a:cs typeface="Arial" panose="020B0604020202020204" pitchFamily="34" charset="0"/>
              </a:rPr>
              <a:t>homme</a:t>
            </a:r>
            <a:endParaRPr kumimoji="0" lang="fr-FR" sz="3400" b="0" i="0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0D4C7AB7-3291-4551-8DD2-56BAD5AC5EDC}"/>
              </a:ext>
            </a:extLst>
          </p:cNvPr>
          <p:cNvSpPr txBox="1"/>
          <p:nvPr/>
        </p:nvSpPr>
        <p:spPr>
          <a:xfrm>
            <a:off x="5387595" y="5972420"/>
            <a:ext cx="200299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400" dirty="0">
                <a:latin typeface="Comic Sans MS" panose="030F0702030302020204" pitchFamily="66" charset="0"/>
                <a:cs typeface="Arial" panose="020B0604020202020204" pitchFamily="34" charset="0"/>
              </a:rPr>
              <a:t>feutre</a:t>
            </a:r>
            <a:endParaRPr kumimoji="0" lang="fr-FR" sz="3400" b="0" i="0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A0A08160-EB17-4359-AD77-4902E365B394}"/>
              </a:ext>
            </a:extLst>
          </p:cNvPr>
          <p:cNvSpPr txBox="1"/>
          <p:nvPr/>
        </p:nvSpPr>
        <p:spPr>
          <a:xfrm>
            <a:off x="1592600" y="1668955"/>
            <a:ext cx="200299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400" dirty="0">
                <a:latin typeface="Comic Sans MS" panose="030F0702030302020204" pitchFamily="66" charset="0"/>
                <a:cs typeface="Arial" panose="020B0604020202020204" pitchFamily="34" charset="0"/>
              </a:rPr>
              <a:t>éléphant</a:t>
            </a:r>
            <a:endParaRPr kumimoji="0" lang="fr-FR" sz="3400" b="0" i="0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72EEBD24-F42B-42DA-9DB2-FA2B800FD46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82633" y="577803"/>
            <a:ext cx="1833190" cy="1243082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2F06D643-B26C-4B87-B1C5-1394D8FE15A5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0177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3" grpId="0" animBg="1"/>
      <p:bldP spid="22" grpId="0"/>
      <p:bldP spid="23" grpId="0"/>
      <p:bldP spid="26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9" name="Image 5">
            <a:extLst>
              <a:ext uri="{FF2B5EF4-FFF2-40B4-BE49-F238E27FC236}">
                <a16:creationId xmlns:a16="http://schemas.microsoft.com/office/drawing/2014/main" id="{3E3611E6-B8F8-486D-8BED-5F11518333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770" y="2189433"/>
            <a:ext cx="3655846" cy="281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Image 6">
            <a:extLst>
              <a:ext uri="{FF2B5EF4-FFF2-40B4-BE49-F238E27FC236}">
                <a16:creationId xmlns:a16="http://schemas.microsoft.com/office/drawing/2014/main" id="{A4346C69-FD7E-4840-81F3-2FE7A6C0B2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518179">
            <a:off x="3383839" y="4269654"/>
            <a:ext cx="2498335" cy="1843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Image 7">
            <a:extLst>
              <a:ext uri="{FF2B5EF4-FFF2-40B4-BE49-F238E27FC236}">
                <a16:creationId xmlns:a16="http://schemas.microsoft.com/office/drawing/2014/main" id="{B238582B-8057-406E-A4CC-E23CCF6F5D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8597919" y="2464087"/>
            <a:ext cx="3802618" cy="2402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880F733-410F-41CD-B1CF-9806F7823933}"/>
              </a:ext>
            </a:extLst>
          </p:cNvPr>
          <p:cNvSpPr txBox="1"/>
          <p:nvPr/>
        </p:nvSpPr>
        <p:spPr>
          <a:xfrm rot="20884538">
            <a:off x="7326059" y="4599757"/>
            <a:ext cx="3668938" cy="156966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latin typeface="Comic Sans MS" panose="030F0702030302020204" pitchFamily="66" charset="0"/>
                <a:cs typeface="Arial" panose="020B0604020202020204" pitchFamily="34" charset="0"/>
              </a:rPr>
              <a:t>Quelle masse font-ils d’après toi?</a:t>
            </a:r>
            <a:endParaRPr kumimoji="0" lang="fr-FR" sz="3200" b="0" i="0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3661558-3503-4E81-B950-0614F1F58DF0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-10039" y="-3659704"/>
            <a:ext cx="7574621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A7E5666-DAB6-48DD-9F68-98A433994514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-10039" y="7208321"/>
            <a:ext cx="7574621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BDAE51B-9D23-422C-A757-8A483FB79D37}"/>
              </a:ext>
            </a:extLst>
          </p:cNvPr>
          <p:cNvSpPr txBox="1"/>
          <p:nvPr/>
        </p:nvSpPr>
        <p:spPr>
          <a:xfrm>
            <a:off x="7080487" y="1619452"/>
            <a:ext cx="328307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400" dirty="0">
                <a:latin typeface="Comic Sans MS" panose="030F0702030302020204" pitchFamily="66" charset="0"/>
                <a:cs typeface="Arial" panose="020B0604020202020204" pitchFamily="34" charset="0"/>
              </a:rPr>
              <a:t>homme = .... kg</a:t>
            </a:r>
            <a:endParaRPr kumimoji="0" lang="fr-FR" sz="3400" b="0" i="0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2A0CE33C-2111-4C18-835F-52897349770A}"/>
              </a:ext>
            </a:extLst>
          </p:cNvPr>
          <p:cNvSpPr txBox="1"/>
          <p:nvPr/>
        </p:nvSpPr>
        <p:spPr>
          <a:xfrm>
            <a:off x="4369247" y="6053891"/>
            <a:ext cx="315950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400" dirty="0">
                <a:latin typeface="Comic Sans MS" panose="030F0702030302020204" pitchFamily="66" charset="0"/>
                <a:cs typeface="Arial" panose="020B0604020202020204" pitchFamily="34" charset="0"/>
              </a:rPr>
              <a:t>feutre = ... g</a:t>
            </a:r>
            <a:endParaRPr kumimoji="0" lang="fr-FR" sz="3400" b="0" i="0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04651455-E4E5-4719-847E-F6BB67D82417}"/>
              </a:ext>
            </a:extLst>
          </p:cNvPr>
          <p:cNvSpPr txBox="1"/>
          <p:nvPr/>
        </p:nvSpPr>
        <p:spPr>
          <a:xfrm>
            <a:off x="221447" y="1577840"/>
            <a:ext cx="41478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400" dirty="0">
                <a:latin typeface="Comic Sans MS" panose="030F0702030302020204" pitchFamily="66" charset="0"/>
                <a:cs typeface="Arial" panose="020B0604020202020204" pitchFamily="34" charset="0"/>
              </a:rPr>
              <a:t>éléphant = ... t</a:t>
            </a:r>
            <a:endParaRPr kumimoji="0" lang="fr-FR" sz="3400" b="0" i="0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A656E3F3-E933-4009-B80B-BF47B9C553E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82633" y="577803"/>
            <a:ext cx="1833190" cy="1243082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4DDC31D-0894-479D-81B9-46C460F1BDFA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3456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2" grpId="0"/>
      <p:bldP spid="23" grpId="0"/>
      <p:bldP spid="26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0D6CE41-23FE-4A2C-BECD-B98741A531A6}"/>
              </a:ext>
            </a:extLst>
          </p:cNvPr>
          <p:cNvSpPr txBox="1"/>
          <p:nvPr/>
        </p:nvSpPr>
        <p:spPr>
          <a:xfrm>
            <a:off x="1025842" y="620405"/>
            <a:ext cx="99240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dirty="0" err="1">
                <a:latin typeface="Comic Sans MS" panose="030F0702030302020204" pitchFamily="66" charset="0"/>
                <a:cs typeface="Arial" panose="020B0604020202020204" pitchFamily="34" charset="0"/>
              </a:rPr>
              <a:t>Chronomath</a:t>
            </a:r>
            <a:r>
              <a:rPr lang="fr-FR" sz="2800" dirty="0">
                <a:latin typeface="Comic Sans MS" panose="030F0702030302020204" pitchFamily="66" charset="0"/>
                <a:cs typeface="Arial" panose="020B0604020202020204" pitchFamily="34" charset="0"/>
              </a:rPr>
              <a:t> 9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EBBFC4A-5EAD-3E74-F87F-4A08429CE7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3749" y="-73573"/>
            <a:ext cx="4716734" cy="6858000"/>
          </a:xfrm>
          <a:prstGeom prst="rect">
            <a:avLst/>
          </a:prstGeo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A8A175B1-B75B-3A8E-0A7F-0FE3403F2A7A}"/>
              </a:ext>
            </a:extLst>
          </p:cNvPr>
          <p:cNvSpPr/>
          <p:nvPr/>
        </p:nvSpPr>
        <p:spPr>
          <a:xfrm>
            <a:off x="2492278" y="882015"/>
            <a:ext cx="1072055" cy="102475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 18</a:t>
            </a:r>
          </a:p>
        </p:txBody>
      </p:sp>
    </p:spTree>
    <p:extLst>
      <p:ext uri="{BB962C8B-B14F-4D97-AF65-F5344CB8AC3E}">
        <p14:creationId xmlns:p14="http://schemas.microsoft.com/office/powerpoint/2010/main" val="4085888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0D6CE41-23FE-4A2C-BECD-B98741A531A6}"/>
              </a:ext>
            </a:extLst>
          </p:cNvPr>
          <p:cNvSpPr txBox="1"/>
          <p:nvPr/>
        </p:nvSpPr>
        <p:spPr>
          <a:xfrm>
            <a:off x="1025842" y="620405"/>
            <a:ext cx="99240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dirty="0" err="1">
                <a:latin typeface="Comic Sans MS" panose="030F0702030302020204" pitchFamily="66" charset="0"/>
                <a:cs typeface="Arial" panose="020B0604020202020204" pitchFamily="34" charset="0"/>
              </a:rPr>
              <a:t>Chronomath</a:t>
            </a:r>
            <a:r>
              <a:rPr lang="fr-FR" sz="2800" dirty="0">
                <a:latin typeface="Comic Sans MS" panose="030F0702030302020204" pitchFamily="66" charset="0"/>
                <a:cs typeface="Arial" panose="020B0604020202020204" pitchFamily="34" charset="0"/>
              </a:rPr>
              <a:t> 9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592F3EC-5A93-55DF-E1EB-BFFF6AAB80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1349" y="152400"/>
            <a:ext cx="5017048" cy="6421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158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0990396-B961-4C89-9746-275EAC8B42D3}"/>
              </a:ext>
            </a:extLst>
          </p:cNvPr>
          <p:cNvSpPr txBox="1"/>
          <p:nvPr/>
        </p:nvSpPr>
        <p:spPr>
          <a:xfrm>
            <a:off x="459444" y="1201077"/>
            <a:ext cx="115779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Poser la soustraction 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3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3AEFBD6-52E6-46A1-8717-634BAB0689C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306229" y="36274"/>
            <a:ext cx="1833190" cy="1243082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028CD3BD-1638-4177-B3DE-CA9515145265}"/>
              </a:ext>
            </a:extLst>
          </p:cNvPr>
          <p:cNvSpPr txBox="1"/>
          <p:nvPr/>
        </p:nvSpPr>
        <p:spPr>
          <a:xfrm>
            <a:off x="3948543" y="2037747"/>
            <a:ext cx="68279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6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7 </a:t>
            </a:r>
            <a:r>
              <a:rPr lang="fr-FR" sz="6000" dirty="0">
                <a:solidFill>
                  <a:schemeClr val="accent4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4</a:t>
            </a:r>
            <a:r>
              <a:rPr lang="fr-FR" sz="6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r>
              <a:rPr lang="fr-FR" sz="6000" dirty="0">
                <a:solidFill>
                  <a:schemeClr val="bg1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6000" u="sng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- 2 </a:t>
            </a:r>
            <a:r>
              <a:rPr lang="fr-FR" sz="6000" u="sng" dirty="0">
                <a:solidFill>
                  <a:schemeClr val="accent4"/>
                </a:solidFill>
                <a:uFill>
                  <a:solidFill>
                    <a:schemeClr val="accent6"/>
                  </a:solidFill>
                </a:uFill>
                <a:latin typeface="Comic Sans MS" panose="030F0702030302020204" pitchFamily="66" charset="0"/>
                <a:cs typeface="Arial" panose="020B0604020202020204" pitchFamily="34" charset="0"/>
              </a:rPr>
              <a:t>8</a:t>
            </a:r>
            <a:r>
              <a:rPr lang="fr-FR" sz="6000" u="sng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 </a:t>
            </a:r>
            <a:r>
              <a:rPr lang="fr-FR" sz="6000" u="sng" dirty="0">
                <a:solidFill>
                  <a:schemeClr val="bg1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,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82025D5-761B-413A-9509-AAFB88D2A1FD}"/>
              </a:ext>
            </a:extLst>
          </p:cNvPr>
          <p:cNvSpPr/>
          <p:nvPr/>
        </p:nvSpPr>
        <p:spPr>
          <a:xfrm>
            <a:off x="-51207" y="61883"/>
            <a:ext cx="4886594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733825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0990396-B961-4C89-9746-275EAC8B42D3}"/>
              </a:ext>
            </a:extLst>
          </p:cNvPr>
          <p:cNvSpPr txBox="1"/>
          <p:nvPr/>
        </p:nvSpPr>
        <p:spPr>
          <a:xfrm>
            <a:off x="459444" y="1201077"/>
            <a:ext cx="115779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Poser la soustraction 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3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3AEFBD6-52E6-46A1-8717-634BAB0689C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306229" y="36274"/>
            <a:ext cx="1833190" cy="1243082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028CD3BD-1638-4177-B3DE-CA9515145265}"/>
              </a:ext>
            </a:extLst>
          </p:cNvPr>
          <p:cNvSpPr txBox="1"/>
          <p:nvPr/>
        </p:nvSpPr>
        <p:spPr>
          <a:xfrm>
            <a:off x="3948543" y="2037747"/>
            <a:ext cx="68279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6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7 </a:t>
            </a:r>
            <a:r>
              <a:rPr lang="fr-FR" sz="6000" dirty="0">
                <a:solidFill>
                  <a:schemeClr val="accent4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4</a:t>
            </a:r>
            <a:r>
              <a:rPr lang="fr-FR" sz="6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r>
              <a:rPr lang="fr-FR" sz="6000" dirty="0">
                <a:solidFill>
                  <a:schemeClr val="bg1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6000" u="sng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- 2 </a:t>
            </a:r>
            <a:r>
              <a:rPr lang="fr-FR" sz="6000" u="sng" dirty="0">
                <a:solidFill>
                  <a:schemeClr val="accent4"/>
                </a:solidFill>
                <a:uFill>
                  <a:solidFill>
                    <a:schemeClr val="accent6"/>
                  </a:solidFill>
                </a:uFill>
                <a:latin typeface="Comic Sans MS" panose="030F0702030302020204" pitchFamily="66" charset="0"/>
                <a:cs typeface="Arial" panose="020B0604020202020204" pitchFamily="34" charset="0"/>
              </a:rPr>
              <a:t>8</a:t>
            </a:r>
            <a:r>
              <a:rPr lang="fr-FR" sz="6000" u="sng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 </a:t>
            </a:r>
            <a:r>
              <a:rPr lang="fr-FR" sz="6000" u="sng" dirty="0">
                <a:solidFill>
                  <a:schemeClr val="bg1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,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82025D5-761B-413A-9509-AAFB88D2A1FD}"/>
              </a:ext>
            </a:extLst>
          </p:cNvPr>
          <p:cNvSpPr/>
          <p:nvPr/>
        </p:nvSpPr>
        <p:spPr>
          <a:xfrm>
            <a:off x="-51207" y="61883"/>
            <a:ext cx="4886594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900BCBF-D9F0-FFF7-2057-E60D6F7F842E}"/>
              </a:ext>
            </a:extLst>
          </p:cNvPr>
          <p:cNvSpPr txBox="1"/>
          <p:nvPr/>
        </p:nvSpPr>
        <p:spPr>
          <a:xfrm>
            <a:off x="-579505" y="3623234"/>
            <a:ext cx="68279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On commence par les unités...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solidFill>
                  <a:schemeClr val="accent4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MAIS ....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solidFill>
                  <a:schemeClr val="accent4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Il faut faire 4 - 8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D0314AE9-26C2-D6C1-9DFA-0419D9F7A20C}"/>
              </a:ext>
            </a:extLst>
          </p:cNvPr>
          <p:cNvSpPr/>
          <p:nvPr/>
        </p:nvSpPr>
        <p:spPr>
          <a:xfrm>
            <a:off x="7213484" y="1965739"/>
            <a:ext cx="1051229" cy="1968500"/>
          </a:xfrm>
          <a:prstGeom prst="ellipse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8F80C1F-2C9D-16AB-BE4C-70A64160A17D}"/>
              </a:ext>
            </a:extLst>
          </p:cNvPr>
          <p:cNvSpPr/>
          <p:nvPr/>
        </p:nvSpPr>
        <p:spPr>
          <a:xfrm>
            <a:off x="3662295" y="5368605"/>
            <a:ext cx="215900" cy="2159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4DBC7F5-EA39-BC95-DD30-21AA232B444E}"/>
              </a:ext>
            </a:extLst>
          </p:cNvPr>
          <p:cNvSpPr/>
          <p:nvPr/>
        </p:nvSpPr>
        <p:spPr>
          <a:xfrm>
            <a:off x="3554345" y="5642961"/>
            <a:ext cx="215900" cy="2159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ECA73FE-4006-413F-228F-0331FA250010}"/>
              </a:ext>
            </a:extLst>
          </p:cNvPr>
          <p:cNvSpPr/>
          <p:nvPr/>
        </p:nvSpPr>
        <p:spPr>
          <a:xfrm>
            <a:off x="3586095" y="6198023"/>
            <a:ext cx="215900" cy="2159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19D399D-4862-AEB0-E618-420C95F251E6}"/>
              </a:ext>
            </a:extLst>
          </p:cNvPr>
          <p:cNvSpPr/>
          <p:nvPr/>
        </p:nvSpPr>
        <p:spPr>
          <a:xfrm>
            <a:off x="3674995" y="5917317"/>
            <a:ext cx="215900" cy="2159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0204D74-91A5-0915-0F74-02CE0F3C76F0}"/>
              </a:ext>
            </a:extLst>
          </p:cNvPr>
          <p:cNvSpPr/>
          <p:nvPr/>
        </p:nvSpPr>
        <p:spPr>
          <a:xfrm>
            <a:off x="4618473" y="5310149"/>
            <a:ext cx="215900" cy="2159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C397EB0-85EC-4593-D404-A344DCDF93EE}"/>
              </a:ext>
            </a:extLst>
          </p:cNvPr>
          <p:cNvSpPr/>
          <p:nvPr/>
        </p:nvSpPr>
        <p:spPr>
          <a:xfrm>
            <a:off x="4510523" y="5584505"/>
            <a:ext cx="215900" cy="2159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0A25DDD-C62E-B4FD-49E1-1C284070E7FD}"/>
              </a:ext>
            </a:extLst>
          </p:cNvPr>
          <p:cNvSpPr/>
          <p:nvPr/>
        </p:nvSpPr>
        <p:spPr>
          <a:xfrm>
            <a:off x="4542273" y="6139567"/>
            <a:ext cx="215900" cy="2159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A2BD32B-7D2C-2347-1F46-EA2DC4AACC59}"/>
              </a:ext>
            </a:extLst>
          </p:cNvPr>
          <p:cNvSpPr/>
          <p:nvPr/>
        </p:nvSpPr>
        <p:spPr>
          <a:xfrm>
            <a:off x="4631173" y="5858861"/>
            <a:ext cx="215900" cy="2159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23F3254-EDDC-6A47-8707-CDD7EE053FE9}"/>
              </a:ext>
            </a:extLst>
          </p:cNvPr>
          <p:cNvSpPr/>
          <p:nvPr/>
        </p:nvSpPr>
        <p:spPr>
          <a:xfrm>
            <a:off x="4945174" y="5310149"/>
            <a:ext cx="215900" cy="2159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8A59603-0303-495C-CFA4-6701378E39BE}"/>
              </a:ext>
            </a:extLst>
          </p:cNvPr>
          <p:cNvSpPr/>
          <p:nvPr/>
        </p:nvSpPr>
        <p:spPr>
          <a:xfrm>
            <a:off x="4837224" y="5584505"/>
            <a:ext cx="215900" cy="2159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57755BC-8172-2FCA-9D70-9732ECC7E9BB}"/>
              </a:ext>
            </a:extLst>
          </p:cNvPr>
          <p:cNvSpPr/>
          <p:nvPr/>
        </p:nvSpPr>
        <p:spPr>
          <a:xfrm>
            <a:off x="4868974" y="6139567"/>
            <a:ext cx="215900" cy="2159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06EA7AC-B856-0D6D-EDD5-84CD251E591B}"/>
              </a:ext>
            </a:extLst>
          </p:cNvPr>
          <p:cNvSpPr/>
          <p:nvPr/>
        </p:nvSpPr>
        <p:spPr>
          <a:xfrm>
            <a:off x="4957874" y="5858861"/>
            <a:ext cx="215900" cy="2159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AEEA314-4393-3A1B-9621-FF2C0887B708}"/>
              </a:ext>
            </a:extLst>
          </p:cNvPr>
          <p:cNvSpPr txBox="1"/>
          <p:nvPr/>
        </p:nvSpPr>
        <p:spPr>
          <a:xfrm rot="21147267">
            <a:off x="5831308" y="5460180"/>
            <a:ext cx="5057272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COMMENT FAIRE ??</a:t>
            </a:r>
            <a:endParaRPr lang="fr-FR" sz="3600" dirty="0">
              <a:solidFill>
                <a:schemeClr val="accent4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203492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Ellipse 52">
            <a:extLst>
              <a:ext uri="{FF2B5EF4-FFF2-40B4-BE49-F238E27FC236}">
                <a16:creationId xmlns:a16="http://schemas.microsoft.com/office/drawing/2014/main" id="{63DC6BFB-0961-4963-9C50-210230A306FD}"/>
              </a:ext>
            </a:extLst>
          </p:cNvPr>
          <p:cNvSpPr/>
          <p:nvPr/>
        </p:nvSpPr>
        <p:spPr>
          <a:xfrm>
            <a:off x="8765579" y="1762168"/>
            <a:ext cx="751502" cy="1043775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0990396-B961-4C89-9746-275EAC8B42D3}"/>
              </a:ext>
            </a:extLst>
          </p:cNvPr>
          <p:cNvSpPr txBox="1"/>
          <p:nvPr/>
        </p:nvSpPr>
        <p:spPr>
          <a:xfrm>
            <a:off x="459444" y="1201077"/>
            <a:ext cx="115779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Mise en commun :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3AEFBD6-52E6-46A1-8717-634BAB0689C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306229" y="36274"/>
            <a:ext cx="1833190" cy="124308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1657E9FF-4581-4131-9987-222EB46D5191}"/>
              </a:ext>
            </a:extLst>
          </p:cNvPr>
          <p:cNvSpPr txBox="1"/>
          <p:nvPr/>
        </p:nvSpPr>
        <p:spPr>
          <a:xfrm>
            <a:off x="6248399" y="1829170"/>
            <a:ext cx="68279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6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7 </a:t>
            </a:r>
            <a:r>
              <a:rPr lang="fr-FR" sz="6000" dirty="0">
                <a:solidFill>
                  <a:schemeClr val="accent4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4</a:t>
            </a:r>
            <a:r>
              <a:rPr lang="fr-FR" sz="6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r>
              <a:rPr lang="fr-FR" sz="6000" dirty="0">
                <a:solidFill>
                  <a:schemeClr val="bg1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6000" u="sng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- 2 </a:t>
            </a:r>
            <a:r>
              <a:rPr lang="fr-FR" sz="6000" u="sng" dirty="0">
                <a:solidFill>
                  <a:schemeClr val="accent4"/>
                </a:solidFill>
                <a:uFill>
                  <a:solidFill>
                    <a:schemeClr val="accent6"/>
                  </a:solidFill>
                </a:uFill>
                <a:latin typeface="Comic Sans MS" panose="030F0702030302020204" pitchFamily="66" charset="0"/>
                <a:cs typeface="Arial" panose="020B0604020202020204" pitchFamily="34" charset="0"/>
              </a:rPr>
              <a:t>8</a:t>
            </a:r>
            <a:r>
              <a:rPr lang="fr-FR" sz="6000" u="sng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 </a:t>
            </a:r>
            <a:r>
              <a:rPr lang="fr-FR" sz="6000" u="sng" dirty="0">
                <a:solidFill>
                  <a:schemeClr val="bg1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,</a:t>
            </a: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464BD786-0DBF-47F5-8818-285720AFA292}"/>
              </a:ext>
            </a:extLst>
          </p:cNvPr>
          <p:cNvSpPr/>
          <p:nvPr/>
        </p:nvSpPr>
        <p:spPr>
          <a:xfrm>
            <a:off x="9473391" y="1699425"/>
            <a:ext cx="1051229" cy="1968500"/>
          </a:xfrm>
          <a:prstGeom prst="ellipse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42D1840-16AA-4BC5-8308-A7A7D4664B79}"/>
              </a:ext>
            </a:extLst>
          </p:cNvPr>
          <p:cNvSpPr/>
          <p:nvPr/>
        </p:nvSpPr>
        <p:spPr>
          <a:xfrm>
            <a:off x="1153248" y="4672495"/>
            <a:ext cx="215900" cy="2159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27EBEE0-D05F-4611-B048-BC3F36A9AB9C}"/>
              </a:ext>
            </a:extLst>
          </p:cNvPr>
          <p:cNvSpPr/>
          <p:nvPr/>
        </p:nvSpPr>
        <p:spPr>
          <a:xfrm>
            <a:off x="1045298" y="4946851"/>
            <a:ext cx="215900" cy="2159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98E50CE-4FE1-4D2D-832C-9B65CEDCE11C}"/>
              </a:ext>
            </a:extLst>
          </p:cNvPr>
          <p:cNvSpPr/>
          <p:nvPr/>
        </p:nvSpPr>
        <p:spPr>
          <a:xfrm>
            <a:off x="1077048" y="5501913"/>
            <a:ext cx="215900" cy="2159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A1BE0F9-02F7-4F1A-9101-281494B35D4B}"/>
              </a:ext>
            </a:extLst>
          </p:cNvPr>
          <p:cNvSpPr/>
          <p:nvPr/>
        </p:nvSpPr>
        <p:spPr>
          <a:xfrm>
            <a:off x="1165948" y="5221207"/>
            <a:ext cx="215900" cy="2159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2E013D8-2D24-494C-A442-CF18E14F17F9}"/>
              </a:ext>
            </a:extLst>
          </p:cNvPr>
          <p:cNvSpPr/>
          <p:nvPr/>
        </p:nvSpPr>
        <p:spPr>
          <a:xfrm>
            <a:off x="3846658" y="4827505"/>
            <a:ext cx="215900" cy="2159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6F2A21D-3452-4312-AB92-89D3EA08CB39}"/>
              </a:ext>
            </a:extLst>
          </p:cNvPr>
          <p:cNvSpPr/>
          <p:nvPr/>
        </p:nvSpPr>
        <p:spPr>
          <a:xfrm>
            <a:off x="3738708" y="5101861"/>
            <a:ext cx="215900" cy="2159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A62A38D-6A49-41DE-96B9-6C42CF26C620}"/>
              </a:ext>
            </a:extLst>
          </p:cNvPr>
          <p:cNvSpPr/>
          <p:nvPr/>
        </p:nvSpPr>
        <p:spPr>
          <a:xfrm>
            <a:off x="3770458" y="5656923"/>
            <a:ext cx="215900" cy="2159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6A8FDDB-EF11-4D6B-820C-21A70D489B42}"/>
              </a:ext>
            </a:extLst>
          </p:cNvPr>
          <p:cNvSpPr/>
          <p:nvPr/>
        </p:nvSpPr>
        <p:spPr>
          <a:xfrm>
            <a:off x="3859358" y="5376217"/>
            <a:ext cx="215900" cy="2159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B8FE808-AC78-4D37-B7FC-88920908010C}"/>
              </a:ext>
            </a:extLst>
          </p:cNvPr>
          <p:cNvSpPr/>
          <p:nvPr/>
        </p:nvSpPr>
        <p:spPr>
          <a:xfrm>
            <a:off x="4173359" y="4827505"/>
            <a:ext cx="215900" cy="2159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21ABB9D-3807-4E23-BF00-DD7E50D98626}"/>
              </a:ext>
            </a:extLst>
          </p:cNvPr>
          <p:cNvSpPr/>
          <p:nvPr/>
        </p:nvSpPr>
        <p:spPr>
          <a:xfrm>
            <a:off x="4065409" y="5101861"/>
            <a:ext cx="215900" cy="2159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3591222-990A-4890-BB29-89542919DB01}"/>
              </a:ext>
            </a:extLst>
          </p:cNvPr>
          <p:cNvSpPr/>
          <p:nvPr/>
        </p:nvSpPr>
        <p:spPr>
          <a:xfrm>
            <a:off x="4097159" y="5656923"/>
            <a:ext cx="215900" cy="2159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BDE3342-829A-488D-94F1-BD7C86E9680B}"/>
              </a:ext>
            </a:extLst>
          </p:cNvPr>
          <p:cNvSpPr/>
          <p:nvPr/>
        </p:nvSpPr>
        <p:spPr>
          <a:xfrm>
            <a:off x="4186059" y="5376217"/>
            <a:ext cx="215900" cy="2159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620BF2F-2094-429F-9348-0E54C7855192}"/>
              </a:ext>
            </a:extLst>
          </p:cNvPr>
          <p:cNvSpPr txBox="1"/>
          <p:nvPr/>
        </p:nvSpPr>
        <p:spPr>
          <a:xfrm>
            <a:off x="5585438" y="3870447"/>
            <a:ext cx="5057272" cy="286232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On doit arriver à avoir plus d’unités que 4 unités. On va donc casser une dizaine pour ajouter 10 unités</a:t>
            </a:r>
            <a:endParaRPr lang="fr-FR" sz="3600" dirty="0">
              <a:solidFill>
                <a:schemeClr val="accent4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00B590D-3FA4-422A-8C26-F6643F5B25F2}"/>
              </a:ext>
            </a:extLst>
          </p:cNvPr>
          <p:cNvSpPr/>
          <p:nvPr/>
        </p:nvSpPr>
        <p:spPr>
          <a:xfrm>
            <a:off x="381399" y="2136017"/>
            <a:ext cx="215900" cy="2160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80C959F-E179-4548-842B-8CF57AC68205}"/>
              </a:ext>
            </a:extLst>
          </p:cNvPr>
          <p:cNvSpPr/>
          <p:nvPr/>
        </p:nvSpPr>
        <p:spPr>
          <a:xfrm>
            <a:off x="686199" y="2136017"/>
            <a:ext cx="215900" cy="2160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F36A577-E1D5-4141-A86B-B639AF46835A}"/>
              </a:ext>
            </a:extLst>
          </p:cNvPr>
          <p:cNvSpPr/>
          <p:nvPr/>
        </p:nvSpPr>
        <p:spPr>
          <a:xfrm>
            <a:off x="971342" y="2039692"/>
            <a:ext cx="215900" cy="2160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0D33F35-B9E5-49DB-B840-340BFBA52EC9}"/>
              </a:ext>
            </a:extLst>
          </p:cNvPr>
          <p:cNvSpPr/>
          <p:nvPr/>
        </p:nvSpPr>
        <p:spPr>
          <a:xfrm>
            <a:off x="1231215" y="2133100"/>
            <a:ext cx="215900" cy="2160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12E4649-29B7-460C-91E3-4741BB5131F1}"/>
              </a:ext>
            </a:extLst>
          </p:cNvPr>
          <p:cNvSpPr/>
          <p:nvPr/>
        </p:nvSpPr>
        <p:spPr>
          <a:xfrm>
            <a:off x="1879475" y="2004784"/>
            <a:ext cx="215900" cy="2160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D5DFC3F-8B21-494D-8F88-6B55B2BD839C}"/>
              </a:ext>
            </a:extLst>
          </p:cNvPr>
          <p:cNvSpPr/>
          <p:nvPr/>
        </p:nvSpPr>
        <p:spPr>
          <a:xfrm>
            <a:off x="1549290" y="2253601"/>
            <a:ext cx="215900" cy="2160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2733980-FDCF-49AE-A308-DDDBA5F3DCBF}"/>
              </a:ext>
            </a:extLst>
          </p:cNvPr>
          <p:cNvSpPr/>
          <p:nvPr/>
        </p:nvSpPr>
        <p:spPr>
          <a:xfrm>
            <a:off x="2197550" y="2133100"/>
            <a:ext cx="215900" cy="2160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034A4A8-76AC-4E87-8861-3B9EC7F2561A}"/>
              </a:ext>
            </a:extLst>
          </p:cNvPr>
          <p:cNvSpPr/>
          <p:nvPr/>
        </p:nvSpPr>
        <p:spPr>
          <a:xfrm>
            <a:off x="3810009" y="2278270"/>
            <a:ext cx="215900" cy="2160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8B9F191-C60D-44B7-9528-CAE19678BB70}"/>
              </a:ext>
            </a:extLst>
          </p:cNvPr>
          <p:cNvSpPr/>
          <p:nvPr/>
        </p:nvSpPr>
        <p:spPr>
          <a:xfrm>
            <a:off x="4128084" y="2173812"/>
            <a:ext cx="215900" cy="2160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F4E3168-BE6D-4CFC-BAC9-ED32545E97BF}"/>
              </a:ext>
            </a:extLst>
          </p:cNvPr>
          <p:cNvSpPr txBox="1"/>
          <p:nvPr/>
        </p:nvSpPr>
        <p:spPr>
          <a:xfrm>
            <a:off x="2751670" y="2489825"/>
            <a:ext cx="654346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800" dirty="0">
                <a:solidFill>
                  <a:schemeClr val="accent6"/>
                </a:solidFill>
                <a:latin typeface="Comic Sans MS" panose="030F0702030302020204" pitchFamily="66" charset="0"/>
              </a:rPr>
              <a:t>-</a:t>
            </a: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FB663D15-7B68-4946-91A4-4936581071FA}"/>
              </a:ext>
            </a:extLst>
          </p:cNvPr>
          <p:cNvSpPr/>
          <p:nvPr/>
        </p:nvSpPr>
        <p:spPr>
          <a:xfrm>
            <a:off x="1650999" y="4199692"/>
            <a:ext cx="682839" cy="1197808"/>
          </a:xfrm>
          <a:custGeom>
            <a:avLst/>
            <a:gdLst>
              <a:gd name="connsiteX0" fmla="*/ 635000 w 635000"/>
              <a:gd name="connsiteY0" fmla="*/ 0 h 939800"/>
              <a:gd name="connsiteX1" fmla="*/ 508000 w 635000"/>
              <a:gd name="connsiteY1" fmla="*/ 609600 h 939800"/>
              <a:gd name="connsiteX2" fmla="*/ 0 w 635000"/>
              <a:gd name="connsiteY2" fmla="*/ 939800 h 93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5000" h="939800">
                <a:moveTo>
                  <a:pt x="635000" y="0"/>
                </a:moveTo>
                <a:cubicBezTo>
                  <a:pt x="624416" y="226483"/>
                  <a:pt x="613833" y="452967"/>
                  <a:pt x="508000" y="609600"/>
                </a:cubicBezTo>
                <a:cubicBezTo>
                  <a:pt x="402167" y="766233"/>
                  <a:pt x="201083" y="853016"/>
                  <a:pt x="0" y="939800"/>
                </a:cubicBezTo>
              </a:path>
            </a:pathLst>
          </a:custGeom>
          <a:noFill/>
          <a:ln w="38100">
            <a:solidFill>
              <a:schemeClr val="accent6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3BB91134-6791-458F-A856-C0F0B8D5027E}"/>
              </a:ext>
            </a:extLst>
          </p:cNvPr>
          <p:cNvCxnSpPr>
            <a:cxnSpLocks/>
          </p:cNvCxnSpPr>
          <p:nvPr/>
        </p:nvCxnSpPr>
        <p:spPr>
          <a:xfrm flipH="1">
            <a:off x="9004300" y="1847408"/>
            <a:ext cx="301930" cy="895792"/>
          </a:xfrm>
          <a:prstGeom prst="line">
            <a:avLst/>
          </a:prstGeom>
          <a:ln w="5715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>
            <a:extLst>
              <a:ext uri="{FF2B5EF4-FFF2-40B4-BE49-F238E27FC236}">
                <a16:creationId xmlns:a16="http://schemas.microsoft.com/office/drawing/2014/main" id="{0906D535-C23B-4112-840B-9A403343D6A9}"/>
              </a:ext>
            </a:extLst>
          </p:cNvPr>
          <p:cNvSpPr/>
          <p:nvPr/>
        </p:nvSpPr>
        <p:spPr>
          <a:xfrm>
            <a:off x="-51207" y="61883"/>
            <a:ext cx="4886594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797012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Ellipse 54">
            <a:extLst>
              <a:ext uri="{FF2B5EF4-FFF2-40B4-BE49-F238E27FC236}">
                <a16:creationId xmlns:a16="http://schemas.microsoft.com/office/drawing/2014/main" id="{952F5092-D096-479B-ACB0-DECFB07D255B}"/>
              </a:ext>
            </a:extLst>
          </p:cNvPr>
          <p:cNvSpPr/>
          <p:nvPr/>
        </p:nvSpPr>
        <p:spPr>
          <a:xfrm>
            <a:off x="656758" y="4332442"/>
            <a:ext cx="2229871" cy="2042958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Ellipse 53">
            <a:extLst>
              <a:ext uri="{FF2B5EF4-FFF2-40B4-BE49-F238E27FC236}">
                <a16:creationId xmlns:a16="http://schemas.microsoft.com/office/drawing/2014/main" id="{507F5135-C931-41A4-B04D-5ABE95B20811}"/>
              </a:ext>
            </a:extLst>
          </p:cNvPr>
          <p:cNvSpPr/>
          <p:nvPr/>
        </p:nvSpPr>
        <p:spPr>
          <a:xfrm>
            <a:off x="9568849" y="2358539"/>
            <a:ext cx="424862" cy="461665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61D1D796-0674-4949-A9FC-7626DBBD92E0}"/>
              </a:ext>
            </a:extLst>
          </p:cNvPr>
          <p:cNvSpPr txBox="1"/>
          <p:nvPr/>
        </p:nvSpPr>
        <p:spPr>
          <a:xfrm>
            <a:off x="9520590" y="2358539"/>
            <a:ext cx="367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>
                <a:solidFill>
                  <a:schemeClr val="accent4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</a:t>
            </a:r>
            <a:endParaRPr lang="fr-FR" sz="2400" u="sng" dirty="0">
              <a:solidFill>
                <a:schemeClr val="accent4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53" name="Ellipse 52">
            <a:extLst>
              <a:ext uri="{FF2B5EF4-FFF2-40B4-BE49-F238E27FC236}">
                <a16:creationId xmlns:a16="http://schemas.microsoft.com/office/drawing/2014/main" id="{99A51BA6-F72C-422F-AD95-4C3F6B072E30}"/>
              </a:ext>
            </a:extLst>
          </p:cNvPr>
          <p:cNvSpPr/>
          <p:nvPr/>
        </p:nvSpPr>
        <p:spPr>
          <a:xfrm>
            <a:off x="8889050" y="1104729"/>
            <a:ext cx="751502" cy="1043775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0990396-B961-4C89-9746-275EAC8B42D3}"/>
              </a:ext>
            </a:extLst>
          </p:cNvPr>
          <p:cNvSpPr txBox="1"/>
          <p:nvPr/>
        </p:nvSpPr>
        <p:spPr>
          <a:xfrm>
            <a:off x="459444" y="1201077"/>
            <a:ext cx="115779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Mise en commun :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3AEFBD6-52E6-46A1-8717-634BAB0689C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306229" y="36274"/>
            <a:ext cx="1833190" cy="124308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1657E9FF-4581-4131-9987-222EB46D5191}"/>
              </a:ext>
            </a:extLst>
          </p:cNvPr>
          <p:cNvSpPr txBox="1"/>
          <p:nvPr/>
        </p:nvSpPr>
        <p:spPr>
          <a:xfrm>
            <a:off x="6290175" y="1829211"/>
            <a:ext cx="68279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6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7 </a:t>
            </a:r>
            <a:r>
              <a:rPr lang="fr-FR" sz="6000" dirty="0">
                <a:solidFill>
                  <a:schemeClr val="accent4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4</a:t>
            </a:r>
            <a:r>
              <a:rPr lang="fr-FR" sz="6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r>
              <a:rPr lang="fr-FR" sz="6000" dirty="0">
                <a:solidFill>
                  <a:schemeClr val="bg1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6000" u="sng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- 2 </a:t>
            </a:r>
            <a:r>
              <a:rPr lang="fr-FR" sz="6000" u="sng" dirty="0">
                <a:solidFill>
                  <a:schemeClr val="accent4"/>
                </a:solidFill>
                <a:uFill>
                  <a:solidFill>
                    <a:schemeClr val="accent6"/>
                  </a:solidFill>
                </a:uFill>
                <a:latin typeface="Comic Sans MS" panose="030F0702030302020204" pitchFamily="66" charset="0"/>
                <a:cs typeface="Arial" panose="020B0604020202020204" pitchFamily="34" charset="0"/>
              </a:rPr>
              <a:t>8</a:t>
            </a:r>
            <a:r>
              <a:rPr lang="fr-FR" sz="6000" u="sng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 </a:t>
            </a:r>
            <a:r>
              <a:rPr lang="fr-FR" sz="6000" u="sng" dirty="0">
                <a:solidFill>
                  <a:schemeClr val="bg1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,</a:t>
            </a: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464BD786-0DBF-47F5-8818-285720AFA292}"/>
              </a:ext>
            </a:extLst>
          </p:cNvPr>
          <p:cNvSpPr/>
          <p:nvPr/>
        </p:nvSpPr>
        <p:spPr>
          <a:xfrm>
            <a:off x="9473391" y="1699425"/>
            <a:ext cx="1051229" cy="1968500"/>
          </a:xfrm>
          <a:prstGeom prst="ellipse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42D1840-16AA-4BC5-8308-A7A7D4664B79}"/>
              </a:ext>
            </a:extLst>
          </p:cNvPr>
          <p:cNvSpPr/>
          <p:nvPr/>
        </p:nvSpPr>
        <p:spPr>
          <a:xfrm>
            <a:off x="1153248" y="4672495"/>
            <a:ext cx="215900" cy="2159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27EBEE0-D05F-4611-B048-BC3F36A9AB9C}"/>
              </a:ext>
            </a:extLst>
          </p:cNvPr>
          <p:cNvSpPr/>
          <p:nvPr/>
        </p:nvSpPr>
        <p:spPr>
          <a:xfrm>
            <a:off x="1045298" y="4946851"/>
            <a:ext cx="215900" cy="2159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98E50CE-4FE1-4D2D-832C-9B65CEDCE11C}"/>
              </a:ext>
            </a:extLst>
          </p:cNvPr>
          <p:cNvSpPr/>
          <p:nvPr/>
        </p:nvSpPr>
        <p:spPr>
          <a:xfrm>
            <a:off x="1077048" y="5501913"/>
            <a:ext cx="215900" cy="2159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A1BE0F9-02F7-4F1A-9101-281494B35D4B}"/>
              </a:ext>
            </a:extLst>
          </p:cNvPr>
          <p:cNvSpPr/>
          <p:nvPr/>
        </p:nvSpPr>
        <p:spPr>
          <a:xfrm>
            <a:off x="1165948" y="5221207"/>
            <a:ext cx="215900" cy="2159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2E013D8-2D24-494C-A442-CF18E14F17F9}"/>
              </a:ext>
            </a:extLst>
          </p:cNvPr>
          <p:cNvSpPr/>
          <p:nvPr/>
        </p:nvSpPr>
        <p:spPr>
          <a:xfrm>
            <a:off x="3846658" y="4827505"/>
            <a:ext cx="215900" cy="2159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6F2A21D-3452-4312-AB92-89D3EA08CB39}"/>
              </a:ext>
            </a:extLst>
          </p:cNvPr>
          <p:cNvSpPr/>
          <p:nvPr/>
        </p:nvSpPr>
        <p:spPr>
          <a:xfrm>
            <a:off x="3738708" y="5101861"/>
            <a:ext cx="215900" cy="2159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A62A38D-6A49-41DE-96B9-6C42CF26C620}"/>
              </a:ext>
            </a:extLst>
          </p:cNvPr>
          <p:cNvSpPr/>
          <p:nvPr/>
        </p:nvSpPr>
        <p:spPr>
          <a:xfrm>
            <a:off x="3770458" y="5656923"/>
            <a:ext cx="215900" cy="2159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6A8FDDB-EF11-4D6B-820C-21A70D489B42}"/>
              </a:ext>
            </a:extLst>
          </p:cNvPr>
          <p:cNvSpPr/>
          <p:nvPr/>
        </p:nvSpPr>
        <p:spPr>
          <a:xfrm>
            <a:off x="3859358" y="5376217"/>
            <a:ext cx="215900" cy="2159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B8FE808-AC78-4D37-B7FC-88920908010C}"/>
              </a:ext>
            </a:extLst>
          </p:cNvPr>
          <p:cNvSpPr/>
          <p:nvPr/>
        </p:nvSpPr>
        <p:spPr>
          <a:xfrm>
            <a:off x="4173359" y="4827505"/>
            <a:ext cx="215900" cy="2159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21ABB9D-3807-4E23-BF00-DD7E50D98626}"/>
              </a:ext>
            </a:extLst>
          </p:cNvPr>
          <p:cNvSpPr/>
          <p:nvPr/>
        </p:nvSpPr>
        <p:spPr>
          <a:xfrm>
            <a:off x="4065409" y="5101861"/>
            <a:ext cx="215900" cy="2159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3591222-990A-4890-BB29-89542919DB01}"/>
              </a:ext>
            </a:extLst>
          </p:cNvPr>
          <p:cNvSpPr/>
          <p:nvPr/>
        </p:nvSpPr>
        <p:spPr>
          <a:xfrm>
            <a:off x="4097159" y="5656923"/>
            <a:ext cx="215900" cy="2159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BDE3342-829A-488D-94F1-BD7C86E9680B}"/>
              </a:ext>
            </a:extLst>
          </p:cNvPr>
          <p:cNvSpPr/>
          <p:nvPr/>
        </p:nvSpPr>
        <p:spPr>
          <a:xfrm>
            <a:off x="4186059" y="5376217"/>
            <a:ext cx="215900" cy="2159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620BF2F-2094-429F-9348-0E54C7855192}"/>
              </a:ext>
            </a:extLst>
          </p:cNvPr>
          <p:cNvSpPr txBox="1"/>
          <p:nvPr/>
        </p:nvSpPr>
        <p:spPr>
          <a:xfrm>
            <a:off x="6070728" y="4409534"/>
            <a:ext cx="5057272" cy="120032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On a maintenant 6 dizaines et 14 unités</a:t>
            </a:r>
            <a:endParaRPr lang="fr-FR" sz="3600" dirty="0">
              <a:solidFill>
                <a:schemeClr val="accent4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00B590D-3FA4-422A-8C26-F6643F5B25F2}"/>
              </a:ext>
            </a:extLst>
          </p:cNvPr>
          <p:cNvSpPr/>
          <p:nvPr/>
        </p:nvSpPr>
        <p:spPr>
          <a:xfrm>
            <a:off x="381399" y="2136017"/>
            <a:ext cx="215900" cy="2160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80C959F-E179-4548-842B-8CF57AC68205}"/>
              </a:ext>
            </a:extLst>
          </p:cNvPr>
          <p:cNvSpPr/>
          <p:nvPr/>
        </p:nvSpPr>
        <p:spPr>
          <a:xfrm>
            <a:off x="686199" y="2136017"/>
            <a:ext cx="215900" cy="2160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F36A577-E1D5-4141-A86B-B639AF46835A}"/>
              </a:ext>
            </a:extLst>
          </p:cNvPr>
          <p:cNvSpPr/>
          <p:nvPr/>
        </p:nvSpPr>
        <p:spPr>
          <a:xfrm>
            <a:off x="971342" y="2039692"/>
            <a:ext cx="215900" cy="2160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0D33F35-B9E5-49DB-B840-340BFBA52EC9}"/>
              </a:ext>
            </a:extLst>
          </p:cNvPr>
          <p:cNvSpPr/>
          <p:nvPr/>
        </p:nvSpPr>
        <p:spPr>
          <a:xfrm>
            <a:off x="1231215" y="2133100"/>
            <a:ext cx="215900" cy="2160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12E4649-29B7-460C-91E3-4741BB5131F1}"/>
              </a:ext>
            </a:extLst>
          </p:cNvPr>
          <p:cNvSpPr/>
          <p:nvPr/>
        </p:nvSpPr>
        <p:spPr>
          <a:xfrm>
            <a:off x="1879475" y="2004784"/>
            <a:ext cx="215900" cy="2160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D5DFC3F-8B21-494D-8F88-6B55B2BD839C}"/>
              </a:ext>
            </a:extLst>
          </p:cNvPr>
          <p:cNvSpPr/>
          <p:nvPr/>
        </p:nvSpPr>
        <p:spPr>
          <a:xfrm>
            <a:off x="1549290" y="2253601"/>
            <a:ext cx="215900" cy="2160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034A4A8-76AC-4E87-8861-3B9EC7F2561A}"/>
              </a:ext>
            </a:extLst>
          </p:cNvPr>
          <p:cNvSpPr/>
          <p:nvPr/>
        </p:nvSpPr>
        <p:spPr>
          <a:xfrm>
            <a:off x="3810009" y="2278270"/>
            <a:ext cx="215900" cy="2160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8B9F191-C60D-44B7-9528-CAE19678BB70}"/>
              </a:ext>
            </a:extLst>
          </p:cNvPr>
          <p:cNvSpPr/>
          <p:nvPr/>
        </p:nvSpPr>
        <p:spPr>
          <a:xfrm>
            <a:off x="4128084" y="2173812"/>
            <a:ext cx="215900" cy="2160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F4E3168-BE6D-4CFC-BAC9-ED32545E97BF}"/>
              </a:ext>
            </a:extLst>
          </p:cNvPr>
          <p:cNvSpPr txBox="1"/>
          <p:nvPr/>
        </p:nvSpPr>
        <p:spPr>
          <a:xfrm>
            <a:off x="2751670" y="2489825"/>
            <a:ext cx="654346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800" dirty="0">
                <a:solidFill>
                  <a:schemeClr val="accent6"/>
                </a:solidFill>
                <a:latin typeface="Comic Sans MS" panose="030F0702030302020204" pitchFamily="66" charset="0"/>
              </a:rPr>
              <a:t>-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7B5251E-58E3-47C8-8000-940C3B9E21BD}"/>
              </a:ext>
            </a:extLst>
          </p:cNvPr>
          <p:cNvSpPr/>
          <p:nvPr/>
        </p:nvSpPr>
        <p:spPr>
          <a:xfrm>
            <a:off x="1810237" y="4654749"/>
            <a:ext cx="215900" cy="2159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6FA4C9E1-7E06-42D2-8411-4D81BA4FE58D}"/>
              </a:ext>
            </a:extLst>
          </p:cNvPr>
          <p:cNvSpPr/>
          <p:nvPr/>
        </p:nvSpPr>
        <p:spPr>
          <a:xfrm>
            <a:off x="1702287" y="4929105"/>
            <a:ext cx="215900" cy="2159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BB347D3-EDBF-4805-94DD-C0A9C8A6BCDE}"/>
              </a:ext>
            </a:extLst>
          </p:cNvPr>
          <p:cNvSpPr/>
          <p:nvPr/>
        </p:nvSpPr>
        <p:spPr>
          <a:xfrm>
            <a:off x="1734037" y="5484167"/>
            <a:ext cx="215900" cy="2159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00F00F4-E71D-4E2A-9377-B3FDC32903D7}"/>
              </a:ext>
            </a:extLst>
          </p:cNvPr>
          <p:cNvSpPr/>
          <p:nvPr/>
        </p:nvSpPr>
        <p:spPr>
          <a:xfrm>
            <a:off x="1822937" y="5203461"/>
            <a:ext cx="215900" cy="2159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684D052-6DB9-440D-BDDF-68E38835AD6F}"/>
              </a:ext>
            </a:extLst>
          </p:cNvPr>
          <p:cNvSpPr/>
          <p:nvPr/>
        </p:nvSpPr>
        <p:spPr>
          <a:xfrm>
            <a:off x="2136938" y="4654749"/>
            <a:ext cx="215900" cy="2159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D9480D5-332B-42E3-89D4-CD0B92B2F5D4}"/>
              </a:ext>
            </a:extLst>
          </p:cNvPr>
          <p:cNvSpPr/>
          <p:nvPr/>
        </p:nvSpPr>
        <p:spPr>
          <a:xfrm>
            <a:off x="2028988" y="4929105"/>
            <a:ext cx="215900" cy="2159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3AFB9CFB-E504-4ED2-99B2-BBBA9CA7591E}"/>
              </a:ext>
            </a:extLst>
          </p:cNvPr>
          <p:cNvSpPr/>
          <p:nvPr/>
        </p:nvSpPr>
        <p:spPr>
          <a:xfrm>
            <a:off x="2060738" y="5484167"/>
            <a:ext cx="215900" cy="2159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251C4AA7-70B5-4492-8C85-F929B36F989C}"/>
              </a:ext>
            </a:extLst>
          </p:cNvPr>
          <p:cNvSpPr/>
          <p:nvPr/>
        </p:nvSpPr>
        <p:spPr>
          <a:xfrm>
            <a:off x="2149638" y="5203461"/>
            <a:ext cx="215900" cy="2159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75926F3D-21D2-470C-9DDB-422A21BDE6B1}"/>
              </a:ext>
            </a:extLst>
          </p:cNvPr>
          <p:cNvSpPr/>
          <p:nvPr/>
        </p:nvSpPr>
        <p:spPr>
          <a:xfrm>
            <a:off x="1660724" y="5816052"/>
            <a:ext cx="215900" cy="2159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7EBCD57F-CE6C-474D-BD24-6C597A143F5C}"/>
              </a:ext>
            </a:extLst>
          </p:cNvPr>
          <p:cNvSpPr/>
          <p:nvPr/>
        </p:nvSpPr>
        <p:spPr>
          <a:xfrm>
            <a:off x="1987425" y="5816052"/>
            <a:ext cx="215900" cy="2159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96DF9D45-B325-4679-8A9B-13C351FB6F89}"/>
              </a:ext>
            </a:extLst>
          </p:cNvPr>
          <p:cNvCxnSpPr>
            <a:cxnSpLocks/>
          </p:cNvCxnSpPr>
          <p:nvPr/>
        </p:nvCxnSpPr>
        <p:spPr>
          <a:xfrm flipH="1">
            <a:off x="9004300" y="1847408"/>
            <a:ext cx="301930" cy="895792"/>
          </a:xfrm>
          <a:prstGeom prst="line">
            <a:avLst/>
          </a:prstGeom>
          <a:ln w="5715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ZoneTexte 50">
            <a:extLst>
              <a:ext uri="{FF2B5EF4-FFF2-40B4-BE49-F238E27FC236}">
                <a16:creationId xmlns:a16="http://schemas.microsoft.com/office/drawing/2014/main" id="{646F3F80-B108-4A69-8313-3EF36150247A}"/>
              </a:ext>
            </a:extLst>
          </p:cNvPr>
          <p:cNvSpPr txBox="1"/>
          <p:nvPr/>
        </p:nvSpPr>
        <p:spPr>
          <a:xfrm>
            <a:off x="5728925" y="1074514"/>
            <a:ext cx="6827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6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6</a:t>
            </a:r>
            <a:endParaRPr lang="fr-FR" sz="6000" u="sng" dirty="0">
              <a:solidFill>
                <a:schemeClr val="bg1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5E405A97-FC35-4510-90FE-9B7523C825BF}"/>
              </a:ext>
            </a:extLst>
          </p:cNvPr>
          <p:cNvSpPr txBox="1"/>
          <p:nvPr/>
        </p:nvSpPr>
        <p:spPr>
          <a:xfrm>
            <a:off x="493909" y="6131803"/>
            <a:ext cx="2110762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14 unités</a:t>
            </a:r>
            <a:endParaRPr lang="fr-FR" sz="3600" dirty="0">
              <a:solidFill>
                <a:schemeClr val="accent4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3F4B9A2F-B598-424A-B4BD-B7949F26F7FE}"/>
              </a:ext>
            </a:extLst>
          </p:cNvPr>
          <p:cNvSpPr txBox="1"/>
          <p:nvPr/>
        </p:nvSpPr>
        <p:spPr>
          <a:xfrm>
            <a:off x="65428" y="1229017"/>
            <a:ext cx="2694962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6 dizaines</a:t>
            </a:r>
            <a:endParaRPr lang="fr-FR" sz="3600" dirty="0">
              <a:solidFill>
                <a:schemeClr val="accent4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347F3EEA-1507-484F-9439-4B83E75C093B}"/>
              </a:ext>
            </a:extLst>
          </p:cNvPr>
          <p:cNvSpPr/>
          <p:nvPr/>
        </p:nvSpPr>
        <p:spPr>
          <a:xfrm>
            <a:off x="-51207" y="61883"/>
            <a:ext cx="4886594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059747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Ellipse 53">
            <a:extLst>
              <a:ext uri="{FF2B5EF4-FFF2-40B4-BE49-F238E27FC236}">
                <a16:creationId xmlns:a16="http://schemas.microsoft.com/office/drawing/2014/main" id="{507F5135-C931-41A4-B04D-5ABE95B20811}"/>
              </a:ext>
            </a:extLst>
          </p:cNvPr>
          <p:cNvSpPr/>
          <p:nvPr/>
        </p:nvSpPr>
        <p:spPr>
          <a:xfrm>
            <a:off x="6228749" y="3215077"/>
            <a:ext cx="424862" cy="461665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61D1D796-0674-4949-A9FC-7626DBBD92E0}"/>
              </a:ext>
            </a:extLst>
          </p:cNvPr>
          <p:cNvSpPr txBox="1"/>
          <p:nvPr/>
        </p:nvSpPr>
        <p:spPr>
          <a:xfrm>
            <a:off x="6180490" y="3215077"/>
            <a:ext cx="367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>
                <a:solidFill>
                  <a:schemeClr val="accent4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</a:t>
            </a:r>
            <a:endParaRPr lang="fr-FR" sz="2400" u="sng" dirty="0">
              <a:solidFill>
                <a:schemeClr val="accent4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53" name="Ellipse 52">
            <a:extLst>
              <a:ext uri="{FF2B5EF4-FFF2-40B4-BE49-F238E27FC236}">
                <a16:creationId xmlns:a16="http://schemas.microsoft.com/office/drawing/2014/main" id="{99A51BA6-F72C-422F-AD95-4C3F6B072E30}"/>
              </a:ext>
            </a:extLst>
          </p:cNvPr>
          <p:cNvSpPr/>
          <p:nvPr/>
        </p:nvSpPr>
        <p:spPr>
          <a:xfrm>
            <a:off x="5548950" y="1961267"/>
            <a:ext cx="751502" cy="1043775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0990396-B961-4C89-9746-275EAC8B42D3}"/>
              </a:ext>
            </a:extLst>
          </p:cNvPr>
          <p:cNvSpPr txBox="1"/>
          <p:nvPr/>
        </p:nvSpPr>
        <p:spPr>
          <a:xfrm>
            <a:off x="459444" y="1201077"/>
            <a:ext cx="115779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Mise en commun :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3AEFBD6-52E6-46A1-8717-634BAB0689C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306229" y="36274"/>
            <a:ext cx="1833190" cy="124308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1657E9FF-4581-4131-9987-222EB46D5191}"/>
              </a:ext>
            </a:extLst>
          </p:cNvPr>
          <p:cNvSpPr txBox="1"/>
          <p:nvPr/>
        </p:nvSpPr>
        <p:spPr>
          <a:xfrm>
            <a:off x="2950075" y="2685749"/>
            <a:ext cx="682790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6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7 </a:t>
            </a:r>
            <a:r>
              <a:rPr lang="fr-FR" sz="6000" dirty="0">
                <a:solidFill>
                  <a:schemeClr val="accent4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4</a:t>
            </a:r>
            <a:r>
              <a:rPr lang="fr-FR" sz="6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r>
              <a:rPr lang="fr-FR" sz="6000" dirty="0">
                <a:solidFill>
                  <a:schemeClr val="bg1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6000" u="sng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- 2 </a:t>
            </a:r>
            <a:r>
              <a:rPr lang="fr-FR" sz="6000" u="sng" dirty="0">
                <a:solidFill>
                  <a:schemeClr val="accent4"/>
                </a:solidFill>
                <a:uFill>
                  <a:solidFill>
                    <a:schemeClr val="accent6"/>
                  </a:solidFill>
                </a:uFill>
                <a:latin typeface="Comic Sans MS" panose="030F0702030302020204" pitchFamily="66" charset="0"/>
                <a:cs typeface="Arial" panose="020B0604020202020204" pitchFamily="34" charset="0"/>
              </a:rPr>
              <a:t>8</a:t>
            </a:r>
            <a:r>
              <a:rPr lang="fr-FR" sz="6000" u="sng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 </a:t>
            </a:r>
            <a:r>
              <a:rPr lang="fr-FR" sz="6000" u="sng" dirty="0">
                <a:solidFill>
                  <a:schemeClr val="bg1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6000" dirty="0">
                <a:solidFill>
                  <a:schemeClr val="accent4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  6</a:t>
            </a: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464BD786-0DBF-47F5-8818-285720AFA292}"/>
              </a:ext>
            </a:extLst>
          </p:cNvPr>
          <p:cNvSpPr/>
          <p:nvPr/>
        </p:nvSpPr>
        <p:spPr>
          <a:xfrm>
            <a:off x="6133291" y="2555963"/>
            <a:ext cx="1051229" cy="1968500"/>
          </a:xfrm>
          <a:prstGeom prst="ellipse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620BF2F-2094-429F-9348-0E54C7855192}"/>
              </a:ext>
            </a:extLst>
          </p:cNvPr>
          <p:cNvSpPr txBox="1"/>
          <p:nvPr/>
        </p:nvSpPr>
        <p:spPr>
          <a:xfrm>
            <a:off x="7095333" y="1723344"/>
            <a:ext cx="5057272" cy="120032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On peut maintenant faire la soustraction</a:t>
            </a:r>
            <a:endParaRPr lang="fr-FR" sz="3600" dirty="0">
              <a:solidFill>
                <a:schemeClr val="accent4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96DF9D45-B325-4679-8A9B-13C351FB6F89}"/>
              </a:ext>
            </a:extLst>
          </p:cNvPr>
          <p:cNvCxnSpPr>
            <a:cxnSpLocks/>
          </p:cNvCxnSpPr>
          <p:nvPr/>
        </p:nvCxnSpPr>
        <p:spPr>
          <a:xfrm flipH="1">
            <a:off x="5664200" y="2703946"/>
            <a:ext cx="301930" cy="895792"/>
          </a:xfrm>
          <a:prstGeom prst="line">
            <a:avLst/>
          </a:prstGeom>
          <a:ln w="5715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ZoneTexte 50">
            <a:extLst>
              <a:ext uri="{FF2B5EF4-FFF2-40B4-BE49-F238E27FC236}">
                <a16:creationId xmlns:a16="http://schemas.microsoft.com/office/drawing/2014/main" id="{646F3F80-B108-4A69-8313-3EF36150247A}"/>
              </a:ext>
            </a:extLst>
          </p:cNvPr>
          <p:cNvSpPr txBox="1"/>
          <p:nvPr/>
        </p:nvSpPr>
        <p:spPr>
          <a:xfrm>
            <a:off x="2388825" y="1931052"/>
            <a:ext cx="6827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6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6</a:t>
            </a:r>
            <a:endParaRPr lang="fr-FR" sz="6000" u="sng" dirty="0">
              <a:solidFill>
                <a:schemeClr val="bg1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D7F076A0-BACF-41A3-9A28-6ED3CC92AD88}"/>
              </a:ext>
            </a:extLst>
          </p:cNvPr>
          <p:cNvSpPr txBox="1"/>
          <p:nvPr/>
        </p:nvSpPr>
        <p:spPr>
          <a:xfrm>
            <a:off x="8085693" y="4636901"/>
            <a:ext cx="2441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dirty="0">
                <a:solidFill>
                  <a:schemeClr val="accent4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14 – 8 = 6</a:t>
            </a: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4DCD6F05-8C8B-424D-B4C3-6F2686AB2CC5}"/>
              </a:ext>
            </a:extLst>
          </p:cNvPr>
          <p:cNvCxnSpPr/>
          <p:nvPr/>
        </p:nvCxnSpPr>
        <p:spPr>
          <a:xfrm flipH="1">
            <a:off x="7095333" y="4991100"/>
            <a:ext cx="1146967" cy="0"/>
          </a:xfrm>
          <a:prstGeom prst="straightConnector1">
            <a:avLst/>
          </a:prstGeom>
          <a:ln w="38100">
            <a:solidFill>
              <a:schemeClr val="accent4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F022A413-A187-4FB0-8CB8-595846BC0681}"/>
              </a:ext>
            </a:extLst>
          </p:cNvPr>
          <p:cNvSpPr/>
          <p:nvPr/>
        </p:nvSpPr>
        <p:spPr>
          <a:xfrm>
            <a:off x="-51207" y="61883"/>
            <a:ext cx="4886594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554413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Ellipse 53">
            <a:extLst>
              <a:ext uri="{FF2B5EF4-FFF2-40B4-BE49-F238E27FC236}">
                <a16:creationId xmlns:a16="http://schemas.microsoft.com/office/drawing/2014/main" id="{507F5135-C931-41A4-B04D-5ABE95B20811}"/>
              </a:ext>
            </a:extLst>
          </p:cNvPr>
          <p:cNvSpPr/>
          <p:nvPr/>
        </p:nvSpPr>
        <p:spPr>
          <a:xfrm>
            <a:off x="6228749" y="3215077"/>
            <a:ext cx="424862" cy="461665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61D1D796-0674-4949-A9FC-7626DBBD92E0}"/>
              </a:ext>
            </a:extLst>
          </p:cNvPr>
          <p:cNvSpPr txBox="1"/>
          <p:nvPr/>
        </p:nvSpPr>
        <p:spPr>
          <a:xfrm>
            <a:off x="6180490" y="3215077"/>
            <a:ext cx="367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>
                <a:solidFill>
                  <a:schemeClr val="accent4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</a:t>
            </a:r>
            <a:endParaRPr lang="fr-FR" sz="2400" u="sng" dirty="0">
              <a:solidFill>
                <a:schemeClr val="accent4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53" name="Ellipse 52">
            <a:extLst>
              <a:ext uri="{FF2B5EF4-FFF2-40B4-BE49-F238E27FC236}">
                <a16:creationId xmlns:a16="http://schemas.microsoft.com/office/drawing/2014/main" id="{99A51BA6-F72C-422F-AD95-4C3F6B072E30}"/>
              </a:ext>
            </a:extLst>
          </p:cNvPr>
          <p:cNvSpPr/>
          <p:nvPr/>
        </p:nvSpPr>
        <p:spPr>
          <a:xfrm>
            <a:off x="5548950" y="1961267"/>
            <a:ext cx="751502" cy="1043775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0990396-B961-4C89-9746-275EAC8B42D3}"/>
              </a:ext>
            </a:extLst>
          </p:cNvPr>
          <p:cNvSpPr txBox="1"/>
          <p:nvPr/>
        </p:nvSpPr>
        <p:spPr>
          <a:xfrm>
            <a:off x="459444" y="1201077"/>
            <a:ext cx="115779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Mise en commun :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3AEFBD6-52E6-46A1-8717-634BAB0689C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306229" y="36274"/>
            <a:ext cx="1833190" cy="124308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1657E9FF-4581-4131-9987-222EB46D5191}"/>
              </a:ext>
            </a:extLst>
          </p:cNvPr>
          <p:cNvSpPr txBox="1"/>
          <p:nvPr/>
        </p:nvSpPr>
        <p:spPr>
          <a:xfrm>
            <a:off x="2950075" y="2685749"/>
            <a:ext cx="682790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6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7 </a:t>
            </a:r>
            <a:r>
              <a:rPr lang="fr-FR" sz="6000" dirty="0">
                <a:solidFill>
                  <a:schemeClr val="accent4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4</a:t>
            </a:r>
            <a:r>
              <a:rPr lang="fr-FR" sz="6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r>
              <a:rPr lang="fr-FR" sz="6000" dirty="0">
                <a:solidFill>
                  <a:schemeClr val="bg1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6000" u="sng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- 2 </a:t>
            </a:r>
            <a:r>
              <a:rPr lang="fr-FR" sz="6000" u="sng" dirty="0">
                <a:solidFill>
                  <a:schemeClr val="accent4"/>
                </a:solidFill>
                <a:uFill>
                  <a:solidFill>
                    <a:schemeClr val="accent6"/>
                  </a:solidFill>
                </a:uFill>
                <a:latin typeface="Comic Sans MS" panose="030F0702030302020204" pitchFamily="66" charset="0"/>
                <a:cs typeface="Arial" panose="020B0604020202020204" pitchFamily="34" charset="0"/>
              </a:rPr>
              <a:t>8</a:t>
            </a:r>
            <a:r>
              <a:rPr lang="fr-FR" sz="6000" u="sng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 </a:t>
            </a:r>
            <a:r>
              <a:rPr lang="fr-FR" sz="6000" u="sng" dirty="0">
                <a:solidFill>
                  <a:schemeClr val="bg1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6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4 </a:t>
            </a:r>
            <a:r>
              <a:rPr lang="fr-FR" sz="6000" dirty="0">
                <a:solidFill>
                  <a:schemeClr val="accent4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464BD786-0DBF-47F5-8818-285720AFA292}"/>
              </a:ext>
            </a:extLst>
          </p:cNvPr>
          <p:cNvSpPr/>
          <p:nvPr/>
        </p:nvSpPr>
        <p:spPr>
          <a:xfrm>
            <a:off x="6133291" y="2555963"/>
            <a:ext cx="1051229" cy="1968500"/>
          </a:xfrm>
          <a:prstGeom prst="ellipse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620BF2F-2094-429F-9348-0E54C7855192}"/>
              </a:ext>
            </a:extLst>
          </p:cNvPr>
          <p:cNvSpPr txBox="1"/>
          <p:nvPr/>
        </p:nvSpPr>
        <p:spPr>
          <a:xfrm>
            <a:off x="7095333" y="1723344"/>
            <a:ext cx="5057272" cy="120032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On peut maintenant faire la soustraction</a:t>
            </a:r>
            <a:endParaRPr lang="fr-FR" sz="3600" dirty="0">
              <a:solidFill>
                <a:schemeClr val="accent4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96DF9D45-B325-4679-8A9B-13C351FB6F89}"/>
              </a:ext>
            </a:extLst>
          </p:cNvPr>
          <p:cNvCxnSpPr>
            <a:cxnSpLocks/>
          </p:cNvCxnSpPr>
          <p:nvPr/>
        </p:nvCxnSpPr>
        <p:spPr>
          <a:xfrm flipH="1">
            <a:off x="5664200" y="2703946"/>
            <a:ext cx="301930" cy="895792"/>
          </a:xfrm>
          <a:prstGeom prst="line">
            <a:avLst/>
          </a:prstGeom>
          <a:ln w="5715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ZoneTexte 50">
            <a:extLst>
              <a:ext uri="{FF2B5EF4-FFF2-40B4-BE49-F238E27FC236}">
                <a16:creationId xmlns:a16="http://schemas.microsoft.com/office/drawing/2014/main" id="{646F3F80-B108-4A69-8313-3EF36150247A}"/>
              </a:ext>
            </a:extLst>
          </p:cNvPr>
          <p:cNvSpPr txBox="1"/>
          <p:nvPr/>
        </p:nvSpPr>
        <p:spPr>
          <a:xfrm>
            <a:off x="2388825" y="1931052"/>
            <a:ext cx="6827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6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6</a:t>
            </a:r>
            <a:endParaRPr lang="fr-FR" sz="6000" u="sng" dirty="0">
              <a:solidFill>
                <a:schemeClr val="bg1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D7F076A0-BACF-41A3-9A28-6ED3CC92AD88}"/>
              </a:ext>
            </a:extLst>
          </p:cNvPr>
          <p:cNvSpPr txBox="1"/>
          <p:nvPr/>
        </p:nvSpPr>
        <p:spPr>
          <a:xfrm>
            <a:off x="2051685" y="4687427"/>
            <a:ext cx="2441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6 – 2 = 4</a:t>
            </a: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4DCD6F05-8C8B-424D-B4C3-6F2686AB2CC5}"/>
              </a:ext>
            </a:extLst>
          </p:cNvPr>
          <p:cNvCxnSpPr/>
          <p:nvPr/>
        </p:nvCxnSpPr>
        <p:spPr>
          <a:xfrm flipH="1">
            <a:off x="4263233" y="5010592"/>
            <a:ext cx="1146967" cy="0"/>
          </a:xfrm>
          <a:prstGeom prst="straightConnector1">
            <a:avLst/>
          </a:prstGeom>
          <a:ln w="38100">
            <a:solidFill>
              <a:schemeClr val="accent6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3848BE15-47A2-4CB2-8E44-BC8A4D972738}"/>
              </a:ext>
            </a:extLst>
          </p:cNvPr>
          <p:cNvSpPr/>
          <p:nvPr/>
        </p:nvSpPr>
        <p:spPr>
          <a:xfrm>
            <a:off x="-51207" y="61883"/>
            <a:ext cx="4886594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69238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Ellipse 53">
            <a:extLst>
              <a:ext uri="{FF2B5EF4-FFF2-40B4-BE49-F238E27FC236}">
                <a16:creationId xmlns:a16="http://schemas.microsoft.com/office/drawing/2014/main" id="{507F5135-C931-41A4-B04D-5ABE95B20811}"/>
              </a:ext>
            </a:extLst>
          </p:cNvPr>
          <p:cNvSpPr/>
          <p:nvPr/>
        </p:nvSpPr>
        <p:spPr>
          <a:xfrm>
            <a:off x="6228749" y="3215077"/>
            <a:ext cx="424862" cy="461665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61D1D796-0674-4949-A9FC-7626DBBD92E0}"/>
              </a:ext>
            </a:extLst>
          </p:cNvPr>
          <p:cNvSpPr txBox="1"/>
          <p:nvPr/>
        </p:nvSpPr>
        <p:spPr>
          <a:xfrm>
            <a:off x="6180490" y="3215077"/>
            <a:ext cx="367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>
                <a:solidFill>
                  <a:schemeClr val="accent4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</a:t>
            </a:r>
            <a:endParaRPr lang="fr-FR" sz="2400" u="sng" dirty="0">
              <a:solidFill>
                <a:schemeClr val="accent4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53" name="Ellipse 52">
            <a:extLst>
              <a:ext uri="{FF2B5EF4-FFF2-40B4-BE49-F238E27FC236}">
                <a16:creationId xmlns:a16="http://schemas.microsoft.com/office/drawing/2014/main" id="{99A51BA6-F72C-422F-AD95-4C3F6B072E30}"/>
              </a:ext>
            </a:extLst>
          </p:cNvPr>
          <p:cNvSpPr/>
          <p:nvPr/>
        </p:nvSpPr>
        <p:spPr>
          <a:xfrm>
            <a:off x="5548950" y="1961267"/>
            <a:ext cx="751502" cy="1043775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0990396-B961-4C89-9746-275EAC8B42D3}"/>
              </a:ext>
            </a:extLst>
          </p:cNvPr>
          <p:cNvSpPr txBox="1"/>
          <p:nvPr/>
        </p:nvSpPr>
        <p:spPr>
          <a:xfrm>
            <a:off x="459444" y="1201077"/>
            <a:ext cx="115779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Mise en commun :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3AEFBD6-52E6-46A1-8717-634BAB0689C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306229" y="36274"/>
            <a:ext cx="1833190" cy="124308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1657E9FF-4581-4131-9987-222EB46D5191}"/>
              </a:ext>
            </a:extLst>
          </p:cNvPr>
          <p:cNvSpPr txBox="1"/>
          <p:nvPr/>
        </p:nvSpPr>
        <p:spPr>
          <a:xfrm>
            <a:off x="2950075" y="2685749"/>
            <a:ext cx="682790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6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7 </a:t>
            </a:r>
            <a:r>
              <a:rPr lang="fr-FR" sz="6000" dirty="0">
                <a:solidFill>
                  <a:schemeClr val="accent4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4</a:t>
            </a:r>
            <a:r>
              <a:rPr lang="fr-FR" sz="6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r>
              <a:rPr lang="fr-FR" sz="6000" dirty="0">
                <a:solidFill>
                  <a:schemeClr val="bg1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6000" u="sng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- 2 </a:t>
            </a:r>
            <a:r>
              <a:rPr lang="fr-FR" sz="6000" u="sng" dirty="0">
                <a:solidFill>
                  <a:schemeClr val="accent4"/>
                </a:solidFill>
                <a:uFill>
                  <a:solidFill>
                    <a:schemeClr val="accent6"/>
                  </a:solidFill>
                </a:uFill>
                <a:latin typeface="Comic Sans MS" panose="030F0702030302020204" pitchFamily="66" charset="0"/>
                <a:cs typeface="Arial" panose="020B0604020202020204" pitchFamily="34" charset="0"/>
              </a:rPr>
              <a:t>8</a:t>
            </a:r>
            <a:r>
              <a:rPr lang="fr-FR" sz="6000" u="sng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 </a:t>
            </a:r>
            <a:r>
              <a:rPr lang="fr-FR" sz="6000" u="sng" dirty="0">
                <a:solidFill>
                  <a:schemeClr val="bg1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6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4 </a:t>
            </a:r>
            <a:r>
              <a:rPr lang="fr-FR" sz="6000" dirty="0">
                <a:solidFill>
                  <a:schemeClr val="accent4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464BD786-0DBF-47F5-8818-285720AFA292}"/>
              </a:ext>
            </a:extLst>
          </p:cNvPr>
          <p:cNvSpPr/>
          <p:nvPr/>
        </p:nvSpPr>
        <p:spPr>
          <a:xfrm>
            <a:off x="6133291" y="2555963"/>
            <a:ext cx="1051229" cy="1968500"/>
          </a:xfrm>
          <a:prstGeom prst="ellipse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620BF2F-2094-429F-9348-0E54C7855192}"/>
              </a:ext>
            </a:extLst>
          </p:cNvPr>
          <p:cNvSpPr txBox="1"/>
          <p:nvPr/>
        </p:nvSpPr>
        <p:spPr>
          <a:xfrm>
            <a:off x="7095333" y="1723344"/>
            <a:ext cx="5057272" cy="120032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On peut maintenant faire la soustraction</a:t>
            </a:r>
            <a:endParaRPr lang="fr-FR" sz="3600" dirty="0">
              <a:solidFill>
                <a:schemeClr val="accent4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96DF9D45-B325-4679-8A9B-13C351FB6F89}"/>
              </a:ext>
            </a:extLst>
          </p:cNvPr>
          <p:cNvCxnSpPr>
            <a:cxnSpLocks/>
          </p:cNvCxnSpPr>
          <p:nvPr/>
        </p:nvCxnSpPr>
        <p:spPr>
          <a:xfrm flipH="1">
            <a:off x="5664200" y="2703946"/>
            <a:ext cx="301930" cy="895792"/>
          </a:xfrm>
          <a:prstGeom prst="line">
            <a:avLst/>
          </a:prstGeom>
          <a:ln w="5715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ZoneTexte 50">
            <a:extLst>
              <a:ext uri="{FF2B5EF4-FFF2-40B4-BE49-F238E27FC236}">
                <a16:creationId xmlns:a16="http://schemas.microsoft.com/office/drawing/2014/main" id="{646F3F80-B108-4A69-8313-3EF36150247A}"/>
              </a:ext>
            </a:extLst>
          </p:cNvPr>
          <p:cNvSpPr txBox="1"/>
          <p:nvPr/>
        </p:nvSpPr>
        <p:spPr>
          <a:xfrm>
            <a:off x="2388825" y="1931052"/>
            <a:ext cx="6827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6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6</a:t>
            </a:r>
            <a:endParaRPr lang="fr-FR" sz="6000" u="sng" dirty="0">
              <a:solidFill>
                <a:schemeClr val="bg1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D7F076A0-BACF-41A3-9A28-6ED3CC92AD88}"/>
              </a:ext>
            </a:extLst>
          </p:cNvPr>
          <p:cNvSpPr txBox="1"/>
          <p:nvPr/>
        </p:nvSpPr>
        <p:spPr>
          <a:xfrm>
            <a:off x="2051685" y="4687427"/>
            <a:ext cx="2441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6 – 2 = 4</a:t>
            </a: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4DCD6F05-8C8B-424D-B4C3-6F2686AB2CC5}"/>
              </a:ext>
            </a:extLst>
          </p:cNvPr>
          <p:cNvCxnSpPr/>
          <p:nvPr/>
        </p:nvCxnSpPr>
        <p:spPr>
          <a:xfrm flipH="1">
            <a:off x="4263233" y="5010592"/>
            <a:ext cx="1146967" cy="0"/>
          </a:xfrm>
          <a:prstGeom prst="straightConnector1">
            <a:avLst/>
          </a:prstGeom>
          <a:ln w="38100">
            <a:solidFill>
              <a:schemeClr val="accent6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527824AB-FB49-412D-A7E8-55F3A5F068A4}"/>
              </a:ext>
            </a:extLst>
          </p:cNvPr>
          <p:cNvSpPr/>
          <p:nvPr/>
        </p:nvSpPr>
        <p:spPr>
          <a:xfrm>
            <a:off x="-51207" y="61883"/>
            <a:ext cx="4886594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528634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4886594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AB1AF2-EA90-30FC-E118-513E9DE053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594" y="0"/>
            <a:ext cx="55174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86406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age 1">
            <a:hlinkClick r:id="rId2"/>
            <a:extLst>
              <a:ext uri="{FF2B5EF4-FFF2-40B4-BE49-F238E27FC236}">
                <a16:creationId xmlns:a16="http://schemas.microsoft.com/office/drawing/2014/main" id="{0921A6A1-5B06-462F-8421-B5DCBF5439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6425" y="1841975"/>
            <a:ext cx="6398766" cy="3633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hape 19">
            <a:extLst>
              <a:ext uri="{FF2B5EF4-FFF2-40B4-BE49-F238E27FC236}">
                <a16:creationId xmlns:a16="http://schemas.microsoft.com/office/drawing/2014/main" id="{A5690F92-E8E5-43CA-8ECA-9D82FCB0EC00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624F807-2CFA-47EA-8A39-73C7CDEA58C0}"/>
              </a:ext>
            </a:extLst>
          </p:cNvPr>
          <p:cNvSpPr/>
          <p:nvPr/>
        </p:nvSpPr>
        <p:spPr>
          <a:xfrm>
            <a:off x="-51207" y="61883"/>
            <a:ext cx="4886594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3E3BA81-7A87-478C-B4D7-D244BA873F75}"/>
              </a:ext>
            </a:extLst>
          </p:cNvPr>
          <p:cNvSpPr/>
          <p:nvPr/>
        </p:nvSpPr>
        <p:spPr>
          <a:xfrm>
            <a:off x="3845223" y="912956"/>
            <a:ext cx="4501553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4688" marR="0" lvl="0" indent="-1944688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Observons cette vidéo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953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4886594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8BB1AE6-9026-94DD-F20E-1C545018FB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4924" y="882015"/>
            <a:ext cx="6544483" cy="5691111"/>
          </a:xfrm>
          <a:prstGeom prst="rect">
            <a:avLst/>
          </a:prstGeom>
        </p:spPr>
      </p:pic>
      <p:sp>
        <p:nvSpPr>
          <p:cNvPr id="14" name="Ellipse 13">
            <a:extLst>
              <a:ext uri="{FF2B5EF4-FFF2-40B4-BE49-F238E27FC236}">
                <a16:creationId xmlns:a16="http://schemas.microsoft.com/office/drawing/2014/main" id="{A6EA78BA-A02A-97B7-4BE9-DFAF5F23C31F}"/>
              </a:ext>
            </a:extLst>
          </p:cNvPr>
          <p:cNvSpPr/>
          <p:nvPr/>
        </p:nvSpPr>
        <p:spPr>
          <a:xfrm>
            <a:off x="10101768" y="461601"/>
            <a:ext cx="1072055" cy="102475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 19</a:t>
            </a:r>
          </a:p>
        </p:txBody>
      </p:sp>
    </p:spTree>
    <p:extLst>
      <p:ext uri="{BB962C8B-B14F-4D97-AF65-F5344CB8AC3E}">
        <p14:creationId xmlns:p14="http://schemas.microsoft.com/office/powerpoint/2010/main" val="20769800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4206</TotalTime>
  <Words>915</Words>
  <Application>Microsoft Office PowerPoint</Application>
  <PresentationFormat>Grand écran</PresentationFormat>
  <Paragraphs>304</Paragraphs>
  <Slides>60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60</vt:i4>
      </vt:variant>
    </vt:vector>
  </HeadingPairs>
  <TitlesOfParts>
    <vt:vector size="66" baseType="lpstr">
      <vt:lpstr>Arial</vt:lpstr>
      <vt:lpstr>Calibri</vt:lpstr>
      <vt:lpstr>Calibri Light</vt:lpstr>
      <vt:lpstr>Comic Sans MS</vt:lpstr>
      <vt:lpstr>Sketch Nice</vt:lpstr>
      <vt:lpstr>Thème Office</vt:lpstr>
      <vt:lpstr>Module 20 séance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20  séance 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20  séance 3</vt:lpstr>
      <vt:lpstr>Présentation PowerPoint</vt:lpstr>
      <vt:lpstr>Présentation PowerPoint</vt:lpstr>
      <vt:lpstr>Présentation PowerPoint</vt:lpstr>
      <vt:lpstr>Présentation PowerPoint</vt:lpstr>
      <vt:lpstr>Module 20  séance 5</vt:lpstr>
      <vt:lpstr>Présentation PowerPoint</vt:lpstr>
      <vt:lpstr>Présentation PowerPoint</vt:lpstr>
      <vt:lpstr>Présentation PowerPoint</vt:lpstr>
      <vt:lpstr>Présentation PowerPoint</vt:lpstr>
      <vt:lpstr>Module 20  séance 6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20  séance 7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20  séance 8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Norma Gilbaut</dc:creator>
  <cp:lastModifiedBy>Solène Ezingeard</cp:lastModifiedBy>
  <cp:revision>447</cp:revision>
  <dcterms:created xsi:type="dcterms:W3CDTF">2018-07-28T07:30:27Z</dcterms:created>
  <dcterms:modified xsi:type="dcterms:W3CDTF">2022-05-15T09:53:35Z</dcterms:modified>
</cp:coreProperties>
</file>