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0"/>
  </p:notesMasterIdLst>
  <p:handoutMasterIdLst>
    <p:handoutMasterId r:id="rId11"/>
  </p:handoutMasterIdLst>
  <p:sldIdLst>
    <p:sldId id="256" r:id="rId2"/>
    <p:sldId id="287" r:id="rId3"/>
    <p:sldId id="286" r:id="rId4"/>
    <p:sldId id="257" r:id="rId5"/>
    <p:sldId id="295" r:id="rId6"/>
    <p:sldId id="289" r:id="rId7"/>
    <p:sldId id="292" r:id="rId8"/>
    <p:sldId id="294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3739" autoAdjust="0"/>
    <p:restoredTop sz="86349" autoAdjust="0"/>
  </p:normalViewPr>
  <p:slideViewPr>
    <p:cSldViewPr>
      <p:cViewPr>
        <p:scale>
          <a:sx n="81" d="100"/>
          <a:sy n="81" d="100"/>
        </p:scale>
        <p:origin x="420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0044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 rot="360000">
            <a:off x="3401129" y="2750494"/>
            <a:ext cx="4847038" cy="1599722"/>
          </a:xfrm>
        </p:spPr>
        <p:txBody>
          <a:bodyPr/>
          <a:lstStyle/>
          <a:p>
            <a:r>
              <a:rPr lang="fr-FR" sz="7500" dirty="0">
                <a:latin typeface="Fontastique" pitchFamily="2" charset="0"/>
                <a:ea typeface="Fontastique" pitchFamily="2" charset="0"/>
              </a:rPr>
              <a:t>DECLIC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latin typeface="Trebuchet MS" panose="020B0603020202020204" pitchFamily="34" charset="0"/>
              </a:rPr>
              <a:t>La bibliothèque – Emprunter un livre</a:t>
            </a: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233644"/>
            <a:ext cx="18722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688">
        <p:cut/>
      </p:transition>
    </mc:Choice>
    <mc:Fallback xmlns="">
      <p:transition advTm="2688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9632" y="436563"/>
            <a:ext cx="7488832" cy="1085319"/>
          </a:xfrm>
        </p:spPr>
        <p:txBody>
          <a:bodyPr/>
          <a:lstStyle/>
          <a:p>
            <a:r>
              <a:rPr lang="fr-FR" sz="3600" dirty="0">
                <a:latin typeface="Austie Bost Chunky Description" panose="02000506000000020003" pitchFamily="2" charset="0"/>
              </a:rPr>
              <a:t>Objectif de la séance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72634" y="1844824"/>
            <a:ext cx="7431814" cy="316835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>
                <a:solidFill>
                  <a:schemeClr val="tx1"/>
                </a:solidFill>
              </a:rPr>
              <a:t>Aujourd’hui, nous allons apprendre à </a:t>
            </a:r>
            <a:r>
              <a:rPr lang="fr-FR" sz="2800" dirty="0">
                <a:solidFill>
                  <a:srgbClr val="FF0000"/>
                </a:solidFill>
              </a:rPr>
              <a:t>emprunter des livres</a:t>
            </a:r>
            <a:r>
              <a:rPr lang="fr-FR" sz="28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endParaRPr lang="fr-FR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800" dirty="0">
                <a:solidFill>
                  <a:schemeClr val="tx1"/>
                </a:solidFill>
              </a:rPr>
              <a:t>Il est important que les livres soient correctement rangés afin de les trouver facilement.</a:t>
            </a:r>
          </a:p>
          <a:p>
            <a:pPr marL="0" indent="0">
              <a:buNone/>
            </a:pP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5167459"/>
      </p:ext>
    </p:extLst>
  </p:cSld>
  <p:clrMapOvr>
    <a:masterClrMapping/>
  </p:clrMapOvr>
  <p:transition spd="slow" advTm="31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7624" y="1484784"/>
            <a:ext cx="7431814" cy="25922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>
                <a:solidFill>
                  <a:schemeClr val="tx1"/>
                </a:solidFill>
              </a:rPr>
              <a:t>Que va-t-on apprendre?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Pourquoi 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261298"/>
      </p:ext>
    </p:extLst>
  </p:cSld>
  <p:clrMapOvr>
    <a:masterClrMapping/>
  </p:clrMapOvr>
  <p:transition spd="slow" advTm="31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5636" y="116632"/>
            <a:ext cx="7488832" cy="1085319"/>
          </a:xfrm>
        </p:spPr>
        <p:txBody>
          <a:bodyPr/>
          <a:lstStyle/>
          <a:p>
            <a:r>
              <a:rPr lang="fr-FR" sz="3600" dirty="0">
                <a:latin typeface="Austie Bost Chunky Description" panose="02000506000000020003" pitchFamily="2" charset="0"/>
              </a:rPr>
              <a:t>Activation des connaissances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48540" y="1052736"/>
            <a:ext cx="7599924" cy="79208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>
                <a:solidFill>
                  <a:schemeClr val="tx1"/>
                </a:solidFill>
              </a:rPr>
              <a:t>Il existe plusieurs sortes de livres: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F2425A-912E-0646-B201-FF726B8CF3AB}"/>
              </a:ext>
            </a:extLst>
          </p:cNvPr>
          <p:cNvSpPr/>
          <p:nvPr/>
        </p:nvSpPr>
        <p:spPr>
          <a:xfrm>
            <a:off x="4830052" y="481648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5443164"/>
      </p:ext>
    </p:extLst>
  </p:cSld>
  <p:clrMapOvr>
    <a:masterClrMapping/>
  </p:clrMapOvr>
  <p:transition spd="slow" advTm="31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5636" y="116632"/>
            <a:ext cx="7488832" cy="1085319"/>
          </a:xfrm>
        </p:spPr>
        <p:txBody>
          <a:bodyPr/>
          <a:lstStyle/>
          <a:p>
            <a:r>
              <a:rPr lang="fr-FR" sz="3600" dirty="0">
                <a:latin typeface="Austie Bost Chunky Description" panose="02000506000000020003" pitchFamily="2" charset="0"/>
              </a:rPr>
              <a:t>Activation des connaissances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48540" y="1052736"/>
            <a:ext cx="7599924" cy="79208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>
                <a:solidFill>
                  <a:schemeClr val="tx1"/>
                </a:solidFill>
              </a:rPr>
              <a:t>Il existe plusieurs sortes de livres: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0417D7F-01C8-3C45-BE8E-3C5B354C6DAD}"/>
              </a:ext>
            </a:extLst>
          </p:cNvPr>
          <p:cNvSpPr txBox="1"/>
          <p:nvPr/>
        </p:nvSpPr>
        <p:spPr>
          <a:xfrm>
            <a:off x="1619672" y="234888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BD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6A493D-51BE-FA4F-AE09-5494AD32BF01}"/>
              </a:ext>
            </a:extLst>
          </p:cNvPr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Les documentaires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4E12DD-6159-1E4C-BFB2-1B0D7C12F14D}"/>
              </a:ext>
            </a:extLst>
          </p:cNvPr>
          <p:cNvSpPr/>
          <p:nvPr/>
        </p:nvSpPr>
        <p:spPr>
          <a:xfrm>
            <a:off x="4572000" y="232364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Les romans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B56737-8A8D-6D4B-BE5E-893AB4D05C7E}"/>
              </a:ext>
            </a:extLst>
          </p:cNvPr>
          <p:cNvSpPr/>
          <p:nvPr/>
        </p:nvSpPr>
        <p:spPr>
          <a:xfrm>
            <a:off x="4830052" y="352133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Les albums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C8AFE2-01F2-9B4F-B536-AE236544F262}"/>
              </a:ext>
            </a:extLst>
          </p:cNvPr>
          <p:cNvSpPr/>
          <p:nvPr/>
        </p:nvSpPr>
        <p:spPr>
          <a:xfrm>
            <a:off x="1763688" y="41824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Les mangas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8D7C2A-8D10-0E95-DB81-C2F25F09DF66}"/>
              </a:ext>
            </a:extLst>
          </p:cNvPr>
          <p:cNvSpPr/>
          <p:nvPr/>
        </p:nvSpPr>
        <p:spPr>
          <a:xfrm>
            <a:off x="3491880" y="529295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Les magazines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C69ED4-78FF-869A-393B-107C5DD76BF4}"/>
              </a:ext>
            </a:extLst>
          </p:cNvPr>
          <p:cNvSpPr/>
          <p:nvPr/>
        </p:nvSpPr>
        <p:spPr>
          <a:xfrm>
            <a:off x="6732240" y="2802470"/>
            <a:ext cx="2016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Les dictionnaires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364D42-DB2D-76D3-D8FC-EE44BD59E061}"/>
              </a:ext>
            </a:extLst>
          </p:cNvPr>
          <p:cNvSpPr/>
          <p:nvPr/>
        </p:nvSpPr>
        <p:spPr>
          <a:xfrm>
            <a:off x="6303215" y="4631816"/>
            <a:ext cx="2439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Les journaux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2766169"/>
      </p:ext>
    </p:extLst>
  </p:cSld>
  <p:clrMapOvr>
    <a:masterClrMapping/>
  </p:clrMapOvr>
  <p:transition spd="slow" advTm="31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/>
      <p:bldP spid="5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5636" y="116632"/>
            <a:ext cx="7488832" cy="1085319"/>
          </a:xfrm>
        </p:spPr>
        <p:txBody>
          <a:bodyPr/>
          <a:lstStyle/>
          <a:p>
            <a:r>
              <a:rPr lang="fr-FR" sz="3600" dirty="0">
                <a:latin typeface="Austie Bost Chunky Description" panose="02000506000000020003" pitchFamily="2" charset="0"/>
              </a:rPr>
              <a:t>La bibliothèque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4192" y="980728"/>
            <a:ext cx="2268942" cy="427727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tx1"/>
                </a:solidFill>
              </a:rPr>
              <a:t>Chaque livre de la bibliothèque est classé en fonction de son genre. Le sigle du genre est inscrit sur le livre et également sur les boîtes ou étagères.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34CF8F7-FF2E-9C46-938E-3494E1863D37}"/>
              </a:ext>
            </a:extLst>
          </p:cNvPr>
          <p:cNvSpPr txBox="1"/>
          <p:nvPr/>
        </p:nvSpPr>
        <p:spPr>
          <a:xfrm>
            <a:off x="1084191" y="5413780"/>
            <a:ext cx="2623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Genre du livre : ici Romans. Tous les livres portent la lettre 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BAB8672-C0E4-F2EA-BDF5-F7CAF9B20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96" y="1052736"/>
            <a:ext cx="2997900" cy="166707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8F794C-2570-72C4-4BF2-940F28C358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7905" y="2358963"/>
            <a:ext cx="3078684" cy="174203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EC557E-5162-D2DD-1D18-F4142E1C06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1280" y="3883430"/>
            <a:ext cx="3452716" cy="1921834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19CA42F-8BD2-0AE2-3467-A69765581814}"/>
              </a:ext>
            </a:extLst>
          </p:cNvPr>
          <p:cNvCxnSpPr>
            <a:cxnSpLocks/>
          </p:cNvCxnSpPr>
          <p:nvPr/>
        </p:nvCxnSpPr>
        <p:spPr>
          <a:xfrm flipV="1">
            <a:off x="3096748" y="5013176"/>
            <a:ext cx="2555372" cy="109696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59937820"/>
      </p:ext>
    </p:extLst>
  </p:cSld>
  <p:clrMapOvr>
    <a:masterClrMapping/>
  </p:clrMapOvr>
  <p:transition spd="slow" advTm="31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5636" y="116632"/>
            <a:ext cx="7488832" cy="1085319"/>
          </a:xfrm>
        </p:spPr>
        <p:txBody>
          <a:bodyPr/>
          <a:lstStyle/>
          <a:p>
            <a:r>
              <a:rPr lang="fr-FR" sz="3600" dirty="0">
                <a:latin typeface="Austie Bost Chunky Description" panose="02000506000000020003" pitchFamily="2" charset="0"/>
              </a:rPr>
              <a:t>Les sigles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4192" y="980728"/>
            <a:ext cx="1975640" cy="64807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tx1"/>
                </a:solidFill>
              </a:rPr>
              <a:t>Albums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34CF8F7-FF2E-9C46-938E-3494E1863D37}"/>
              </a:ext>
            </a:extLst>
          </p:cNvPr>
          <p:cNvSpPr txBox="1"/>
          <p:nvPr/>
        </p:nvSpPr>
        <p:spPr>
          <a:xfrm>
            <a:off x="3203848" y="1003118"/>
            <a:ext cx="2268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A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8E8843B-8FCB-7744-854E-82A1F8B38417}"/>
              </a:ext>
            </a:extLst>
          </p:cNvPr>
          <p:cNvSpPr txBox="1">
            <a:spLocks/>
          </p:cNvSpPr>
          <p:nvPr/>
        </p:nvSpPr>
        <p:spPr>
          <a:xfrm>
            <a:off x="1050076" y="1742011"/>
            <a:ext cx="2268941" cy="6480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784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4173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688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Rage Italic" pitchFamily="66" charset="0"/>
              <a:buNone/>
            </a:pPr>
            <a:r>
              <a:rPr lang="fr-FR" dirty="0">
                <a:solidFill>
                  <a:schemeClr val="tx1"/>
                </a:solidFill>
              </a:rPr>
              <a:t>Bande-dessinée</a:t>
            </a:r>
          </a:p>
          <a:p>
            <a:pPr marL="0" indent="0">
              <a:buFont typeface="Rage Italic" pitchFamily="66" charset="0"/>
              <a:buNone/>
            </a:pP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207245-502D-5541-9632-3E92F76F2D6C}"/>
              </a:ext>
            </a:extLst>
          </p:cNvPr>
          <p:cNvSpPr txBox="1"/>
          <p:nvPr/>
        </p:nvSpPr>
        <p:spPr>
          <a:xfrm>
            <a:off x="3437529" y="1789984"/>
            <a:ext cx="2268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BD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357C5124-887A-D247-A6D5-86FC54603569}"/>
              </a:ext>
            </a:extLst>
          </p:cNvPr>
          <p:cNvSpPr txBox="1">
            <a:spLocks/>
          </p:cNvSpPr>
          <p:nvPr/>
        </p:nvSpPr>
        <p:spPr>
          <a:xfrm>
            <a:off x="1050075" y="2490565"/>
            <a:ext cx="2268941" cy="6480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784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4173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688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Rage Italic" pitchFamily="66" charset="0"/>
              <a:buNone/>
            </a:pPr>
            <a:r>
              <a:rPr lang="fr-FR" dirty="0">
                <a:solidFill>
                  <a:schemeClr val="tx1"/>
                </a:solidFill>
              </a:rPr>
              <a:t>Documentaire</a:t>
            </a:r>
          </a:p>
          <a:p>
            <a:pPr marL="0" indent="0">
              <a:buFont typeface="Rage Italic" pitchFamily="66" charset="0"/>
              <a:buNone/>
            </a:pP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18B0055-EBF6-5046-993E-710487819AFC}"/>
              </a:ext>
            </a:extLst>
          </p:cNvPr>
          <p:cNvSpPr txBox="1"/>
          <p:nvPr/>
        </p:nvSpPr>
        <p:spPr>
          <a:xfrm>
            <a:off x="3455884" y="2552991"/>
            <a:ext cx="2268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D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2E6EA4A9-ABE9-9944-A8C3-13F53025EC9E}"/>
              </a:ext>
            </a:extLst>
          </p:cNvPr>
          <p:cNvSpPr txBox="1">
            <a:spLocks/>
          </p:cNvSpPr>
          <p:nvPr/>
        </p:nvSpPr>
        <p:spPr>
          <a:xfrm>
            <a:off x="4727223" y="2879192"/>
            <a:ext cx="2268941" cy="6480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784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4173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688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Rage Italic" pitchFamily="66" charset="0"/>
              <a:buNone/>
            </a:pPr>
            <a:r>
              <a:rPr lang="fr-FR" dirty="0">
                <a:solidFill>
                  <a:schemeClr val="tx1"/>
                </a:solidFill>
              </a:rPr>
              <a:t>Journaux</a:t>
            </a:r>
          </a:p>
          <a:p>
            <a:pPr marL="0" indent="0">
              <a:buFont typeface="Rage Italic" pitchFamily="66" charset="0"/>
              <a:buNone/>
            </a:pP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67BB78D-207B-B44A-8841-E6251849D013}"/>
              </a:ext>
            </a:extLst>
          </p:cNvPr>
          <p:cNvSpPr txBox="1"/>
          <p:nvPr/>
        </p:nvSpPr>
        <p:spPr>
          <a:xfrm>
            <a:off x="7133032" y="2879192"/>
            <a:ext cx="2268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J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624E5C66-9BED-CC41-8C39-B8C6BD3520A5}"/>
              </a:ext>
            </a:extLst>
          </p:cNvPr>
          <p:cNvSpPr txBox="1">
            <a:spLocks/>
          </p:cNvSpPr>
          <p:nvPr/>
        </p:nvSpPr>
        <p:spPr>
          <a:xfrm>
            <a:off x="1046669" y="3344897"/>
            <a:ext cx="2268941" cy="6480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784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4173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688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Rage Italic" pitchFamily="66" charset="0"/>
              <a:buNone/>
            </a:pPr>
            <a:r>
              <a:rPr lang="fr-FR" dirty="0">
                <a:solidFill>
                  <a:schemeClr val="tx1"/>
                </a:solidFill>
              </a:rPr>
              <a:t>Romans </a:t>
            </a:r>
          </a:p>
          <a:p>
            <a:pPr marL="0" indent="0">
              <a:buFont typeface="Rage Italic" pitchFamily="66" charset="0"/>
              <a:buNone/>
            </a:pP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C12EBCC-1DAC-C549-86BC-EBF6A5A6B3D7}"/>
              </a:ext>
            </a:extLst>
          </p:cNvPr>
          <p:cNvSpPr txBox="1"/>
          <p:nvPr/>
        </p:nvSpPr>
        <p:spPr>
          <a:xfrm>
            <a:off x="3465351" y="3455249"/>
            <a:ext cx="959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R</a:t>
            </a:r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A7B649F8-A7A8-7C48-9EAF-CD4DEF6D2B91}"/>
              </a:ext>
            </a:extLst>
          </p:cNvPr>
          <p:cNvSpPr txBox="1">
            <a:spLocks/>
          </p:cNvSpPr>
          <p:nvPr/>
        </p:nvSpPr>
        <p:spPr>
          <a:xfrm>
            <a:off x="1045531" y="4237424"/>
            <a:ext cx="2640656" cy="6480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784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4173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688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Rage Italic" pitchFamily="66" charset="0"/>
              <a:buNone/>
            </a:pPr>
            <a:r>
              <a:rPr lang="fr-FR" dirty="0">
                <a:solidFill>
                  <a:schemeClr val="tx1"/>
                </a:solidFill>
              </a:rPr>
              <a:t>Dictionnaires</a:t>
            </a:r>
          </a:p>
          <a:p>
            <a:pPr marL="0" indent="0">
              <a:buFont typeface="Rage Italic" pitchFamily="66" charset="0"/>
              <a:buNone/>
            </a:pPr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4032D32-07F7-7641-8652-98D67441D91A}"/>
              </a:ext>
            </a:extLst>
          </p:cNvPr>
          <p:cNvSpPr txBox="1"/>
          <p:nvPr/>
        </p:nvSpPr>
        <p:spPr>
          <a:xfrm>
            <a:off x="3779912" y="4299850"/>
            <a:ext cx="2268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DI</a:t>
            </a:r>
          </a:p>
        </p:txBody>
      </p:sp>
      <p:sp>
        <p:nvSpPr>
          <p:cNvPr id="23" name="Espace réservé du contenu 2">
            <a:extLst>
              <a:ext uri="{FF2B5EF4-FFF2-40B4-BE49-F238E27FC236}">
                <a16:creationId xmlns:a16="http://schemas.microsoft.com/office/drawing/2014/main" id="{22AA9FB5-C430-F142-A245-349DBFC398F9}"/>
              </a:ext>
            </a:extLst>
          </p:cNvPr>
          <p:cNvSpPr txBox="1">
            <a:spLocks/>
          </p:cNvSpPr>
          <p:nvPr/>
        </p:nvSpPr>
        <p:spPr>
          <a:xfrm>
            <a:off x="4749878" y="1007065"/>
            <a:ext cx="1975640" cy="6480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784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4173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688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Rage Italic" pitchFamily="66" charset="0"/>
              <a:buNone/>
            </a:pPr>
            <a:r>
              <a:rPr lang="fr-FR" dirty="0">
                <a:solidFill>
                  <a:schemeClr val="tx1"/>
                </a:solidFill>
              </a:rPr>
              <a:t>Mangas</a:t>
            </a:r>
          </a:p>
          <a:p>
            <a:pPr marL="0" indent="0">
              <a:buFont typeface="Rage Italic" pitchFamily="66" charset="0"/>
              <a:buNone/>
            </a:pPr>
            <a:endParaRPr lang="fr-FR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434FCF8-D91C-A74E-8697-9D643C5AF76A}"/>
              </a:ext>
            </a:extLst>
          </p:cNvPr>
          <p:cNvSpPr txBox="1"/>
          <p:nvPr/>
        </p:nvSpPr>
        <p:spPr>
          <a:xfrm>
            <a:off x="6727423" y="1020094"/>
            <a:ext cx="724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MA</a:t>
            </a:r>
          </a:p>
        </p:txBody>
      </p:sp>
      <p:sp>
        <p:nvSpPr>
          <p:cNvPr id="25" name="Espace réservé du contenu 2">
            <a:extLst>
              <a:ext uri="{FF2B5EF4-FFF2-40B4-BE49-F238E27FC236}">
                <a16:creationId xmlns:a16="http://schemas.microsoft.com/office/drawing/2014/main" id="{A8AE8AAD-4067-2E4F-9089-F01A59A09055}"/>
              </a:ext>
            </a:extLst>
          </p:cNvPr>
          <p:cNvSpPr txBox="1">
            <a:spLocks/>
          </p:cNvSpPr>
          <p:nvPr/>
        </p:nvSpPr>
        <p:spPr>
          <a:xfrm>
            <a:off x="4763242" y="1842493"/>
            <a:ext cx="1975640" cy="9055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784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4173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688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Rage Italic" pitchFamily="66" charset="0"/>
              <a:buNone/>
            </a:pPr>
            <a:r>
              <a:rPr lang="fr-FR" dirty="0">
                <a:solidFill>
                  <a:schemeClr val="tx1"/>
                </a:solidFill>
              </a:rPr>
              <a:t>Magazines</a:t>
            </a:r>
          </a:p>
          <a:p>
            <a:pPr marL="0" indent="0">
              <a:buFont typeface="Rage Italic" pitchFamily="66" charset="0"/>
              <a:buNone/>
            </a:pPr>
            <a:endParaRPr lang="fr-FR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1F624FD-6141-E644-8824-AECC04F50B68}"/>
              </a:ext>
            </a:extLst>
          </p:cNvPr>
          <p:cNvSpPr txBox="1"/>
          <p:nvPr/>
        </p:nvSpPr>
        <p:spPr>
          <a:xfrm>
            <a:off x="6725518" y="2022350"/>
            <a:ext cx="2268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M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D882669D-3933-1340-741C-0C7E1719FB5F}"/>
              </a:ext>
            </a:extLst>
          </p:cNvPr>
          <p:cNvSpPr/>
          <p:nvPr/>
        </p:nvSpPr>
        <p:spPr>
          <a:xfrm>
            <a:off x="5580112" y="4237424"/>
            <a:ext cx="1080120" cy="10637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p32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5620459"/>
      </p:ext>
    </p:extLst>
  </p:cSld>
  <p:clrMapOvr>
    <a:masterClrMapping/>
  </p:clrMapOvr>
  <p:transition spd="slow" advTm="31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13" grpId="0"/>
      <p:bldP spid="9" grpId="0" build="p" animBg="1"/>
      <p:bldP spid="10" grpId="0"/>
      <p:bldP spid="11" grpId="0" build="p" animBg="1"/>
      <p:bldP spid="12" grpId="0"/>
      <p:bldP spid="14" grpId="0" build="p" animBg="1"/>
      <p:bldP spid="15" grpId="0"/>
      <p:bldP spid="17" grpId="0" build="p" animBg="1"/>
      <p:bldP spid="18" grpId="0"/>
      <p:bldP spid="21" grpId="0" build="p" animBg="1"/>
      <p:bldP spid="22" grpId="0"/>
      <p:bldP spid="23" grpId="0" build="p" animBg="1"/>
      <p:bldP spid="24" grpId="0"/>
      <p:bldP spid="25" grpId="0" build="p" animBg="1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5636" y="116632"/>
            <a:ext cx="7488832" cy="1085319"/>
          </a:xfrm>
        </p:spPr>
        <p:txBody>
          <a:bodyPr/>
          <a:lstStyle/>
          <a:p>
            <a:r>
              <a:rPr lang="fr-FR" sz="3600" dirty="0">
                <a:latin typeface="Austie Bost Chunky Description" panose="02000506000000020003" pitchFamily="2" charset="0"/>
              </a:rPr>
              <a:t>Emprunter un livre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4192" y="980728"/>
            <a:ext cx="6368128" cy="405605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tx1"/>
                </a:solidFill>
              </a:rPr>
              <a:t>1 – Je choisis mon livre en faisant attention où je le prends.</a:t>
            </a:r>
          </a:p>
          <a:p>
            <a:pPr marL="0" indent="0">
              <a:buNone/>
            </a:pPr>
            <a:r>
              <a:rPr lang="fr-FR" dirty="0">
                <a:solidFill>
                  <a:schemeClr val="tx1"/>
                </a:solidFill>
              </a:rPr>
              <a:t>2- Je lis mon livre en silence à ma place.</a:t>
            </a:r>
          </a:p>
          <a:p>
            <a:pPr marL="0" indent="0">
              <a:buNone/>
            </a:pPr>
            <a:r>
              <a:rPr lang="fr-FR" dirty="0">
                <a:solidFill>
                  <a:schemeClr val="tx1"/>
                </a:solidFill>
              </a:rPr>
              <a:t>3- Je range le livre au bon endroit en m’aidant du sigle qui y est noté.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34CF8F7-FF2E-9C46-938E-3494E1863D37}"/>
              </a:ext>
            </a:extLst>
          </p:cNvPr>
          <p:cNvSpPr txBox="1"/>
          <p:nvPr/>
        </p:nvSpPr>
        <p:spPr>
          <a:xfrm>
            <a:off x="1084192" y="5413780"/>
            <a:ext cx="6512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ATTENTION : Je ne prête pas mon livre à un camarade sans l’avoir signalé à la maîtresse…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3D03085-6AB9-645E-5E32-38A51B480A86}"/>
              </a:ext>
            </a:extLst>
          </p:cNvPr>
          <p:cNvSpPr/>
          <p:nvPr/>
        </p:nvSpPr>
        <p:spPr>
          <a:xfrm>
            <a:off x="7573635" y="2365216"/>
            <a:ext cx="1080120" cy="10637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p32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8409918"/>
      </p:ext>
    </p:extLst>
  </p:cSld>
  <p:clrMapOvr>
    <a:masterClrMapping/>
  </p:clrMapOvr>
  <p:transition spd="slow" advTm="31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4|3.4|0.4|3.4|1.1|1.8|3.5|0.6|9.9|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4|3.4|0.4|3.4|1.1|1.8|3.5|0.6|9.9|0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4|3.4|0.4|3.4|1.1|1.8|3.5|0.6|9.9|0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4|3.4|0.4|3.4|1.1|1.8|3.5|0.6|9.9|0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4|3.4|0.4|3.4|1.1|1.8|3.5|0.6|9.9|0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4|3.4|0.4|3.4|1.1|1.8|3.5|0.6|9.9|0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4|3.4|0.4|3.4|1.1|1.8|3.5|0.6|9.9|0.4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968</TotalTime>
  <Words>211</Words>
  <Application>Microsoft Office PowerPoint</Application>
  <PresentationFormat>Affichage à l'écran (4:3)</PresentationFormat>
  <Paragraphs>53</Paragraphs>
  <Slides>8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Austie Bost Chunky Description</vt:lpstr>
      <vt:lpstr>Calibri</vt:lpstr>
      <vt:lpstr>Cambria</vt:lpstr>
      <vt:lpstr>Fontastique</vt:lpstr>
      <vt:lpstr>Rage Italic</vt:lpstr>
      <vt:lpstr>Trebuchet MS</vt:lpstr>
      <vt:lpstr>Sketchbook</vt:lpstr>
      <vt:lpstr>DECLIC</vt:lpstr>
      <vt:lpstr>Objectif de la séance</vt:lpstr>
      <vt:lpstr>Présentation PowerPoint</vt:lpstr>
      <vt:lpstr>Activation des connaissances</vt:lpstr>
      <vt:lpstr>Activation des connaissances</vt:lpstr>
      <vt:lpstr>La bibliothèque</vt:lpstr>
      <vt:lpstr>Les sigles</vt:lpstr>
      <vt:lpstr>Emprunter un livre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Solène Ezingeard</cp:lastModifiedBy>
  <cp:revision>53</cp:revision>
  <dcterms:created xsi:type="dcterms:W3CDTF">2014-04-03T15:57:20Z</dcterms:created>
  <dcterms:modified xsi:type="dcterms:W3CDTF">2022-07-16T08:20:00Z</dcterms:modified>
</cp:coreProperties>
</file>