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88" r:id="rId3"/>
    <p:sldId id="289" r:id="rId4"/>
    <p:sldId id="273" r:id="rId5"/>
    <p:sldId id="278" r:id="rId6"/>
    <p:sldId id="275" r:id="rId7"/>
    <p:sldId id="274" r:id="rId8"/>
    <p:sldId id="27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07A"/>
    <a:srgbClr val="BF83BF"/>
    <a:srgbClr val="A053A0"/>
    <a:srgbClr val="99009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1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596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53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837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9601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466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47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99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762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751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6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308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5CCFC3-2FF6-4213-AAB6-E9873D88E459}" type="datetimeFigureOut">
              <a:rPr lang="fr-FR" smtClean="0"/>
              <a:t>11/03/2023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AB15212-8FC6-4B95-92DA-100AB8E29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5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681B6-C98A-4D7F-9909-63C374D7F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921645-A847-4076-A874-CFBEF05D5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7E2693-C177-414F-876F-B876A5264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269159" cy="557107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5CBAFF-E8C0-44C2-9827-9B1C0397B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16" y="809244"/>
            <a:ext cx="5943600" cy="52395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4AC9244-9819-4A9E-ABE1-5C6B777C0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632" y="1559768"/>
            <a:ext cx="5068568" cy="3135379"/>
          </a:xfrm>
        </p:spPr>
        <p:txBody>
          <a:bodyPr>
            <a:normAutofit/>
          </a:bodyPr>
          <a:lstStyle/>
          <a:p>
            <a:r>
              <a:rPr lang="fr-FR" sz="6000" dirty="0"/>
              <a:t>Louis IX </a:t>
            </a:r>
            <a:br>
              <a:rPr lang="fr-FR" sz="6000" dirty="0"/>
            </a:br>
            <a:r>
              <a:rPr lang="fr-FR" sz="6000" dirty="0"/>
              <a:t>et</a:t>
            </a:r>
            <a:br>
              <a:rPr lang="fr-FR" sz="6000" dirty="0"/>
            </a:br>
            <a:r>
              <a:rPr lang="fr-FR" sz="6000" dirty="0"/>
              <a:t> les croisades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11F1DE27-CF00-44E4-8E7C-33D3D7655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7796" y="640856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17">
            <a:extLst>
              <a:ext uri="{FF2B5EF4-FFF2-40B4-BE49-F238E27FC236}">
                <a16:creationId xmlns:a16="http://schemas.microsoft.com/office/drawing/2014/main" id="{D31977CF-C50B-4A56-B3CE-AFC0558E8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2096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9">
            <a:extLst>
              <a:ext uri="{FF2B5EF4-FFF2-40B4-BE49-F238E27FC236}">
                <a16:creationId xmlns:a16="http://schemas.microsoft.com/office/drawing/2014/main" id="{759FEA35-CBAA-4788-991C-9BEDD8147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23736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1">
            <a:extLst>
              <a:ext uri="{FF2B5EF4-FFF2-40B4-BE49-F238E27FC236}">
                <a16:creationId xmlns:a16="http://schemas.microsoft.com/office/drawing/2014/main" id="{1FCA0F60-3A11-4E78-AB69-4A2A20ABD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2096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3">
            <a:extLst>
              <a:ext uri="{FF2B5EF4-FFF2-40B4-BE49-F238E27FC236}">
                <a16:creationId xmlns:a16="http://schemas.microsoft.com/office/drawing/2014/main" id="{32D295F6-5125-44AF-A486-BA7380B06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055" y="0"/>
            <a:ext cx="4636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662E8D-92F1-2329-54D3-34AB5A2894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87" r="31727" b="-2"/>
          <a:stretch/>
        </p:blipFill>
        <p:spPr>
          <a:xfrm>
            <a:off x="8199519" y="640080"/>
            <a:ext cx="3357629" cy="558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6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67008AF-0FE2-4C0C-1764-0AAC9F3D7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8433"/>
            <a:ext cx="12192000" cy="192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66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548D0C7-E0C2-8FB8-4DBB-AD599D9C3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576" y="182514"/>
            <a:ext cx="10354583" cy="628490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73490E-48CC-BC1A-9A4C-C27B437EA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740" y="228600"/>
            <a:ext cx="2236265" cy="619273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BD76ABE-C0F2-C854-66C5-72693577AB14}"/>
              </a:ext>
            </a:extLst>
          </p:cNvPr>
          <p:cNvSpPr/>
          <p:nvPr/>
        </p:nvSpPr>
        <p:spPr>
          <a:xfrm>
            <a:off x="9987219" y="0"/>
            <a:ext cx="1779521" cy="1144368"/>
          </a:xfrm>
          <a:prstGeom prst="ellipse">
            <a:avLst/>
          </a:prstGeom>
          <a:noFill/>
          <a:ln w="57150">
            <a:solidFill>
              <a:srgbClr val="EC00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726E1F6-3232-BFC3-6B6F-7EF1BE7EF421}"/>
              </a:ext>
            </a:extLst>
          </p:cNvPr>
          <p:cNvSpPr/>
          <p:nvPr/>
        </p:nvSpPr>
        <p:spPr>
          <a:xfrm>
            <a:off x="10029996" y="5484576"/>
            <a:ext cx="1779521" cy="1144368"/>
          </a:xfrm>
          <a:prstGeom prst="ellipse">
            <a:avLst/>
          </a:prstGeom>
          <a:noFill/>
          <a:ln w="57150">
            <a:solidFill>
              <a:srgbClr val="EC00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4FC76E7-4C69-6471-C12B-96E3FF4F21BA}"/>
              </a:ext>
            </a:extLst>
          </p:cNvPr>
          <p:cNvSpPr/>
          <p:nvPr/>
        </p:nvSpPr>
        <p:spPr>
          <a:xfrm>
            <a:off x="6788645" y="3278881"/>
            <a:ext cx="920788" cy="1544990"/>
          </a:xfrm>
          <a:prstGeom prst="ellipse">
            <a:avLst/>
          </a:prstGeom>
          <a:noFill/>
          <a:ln w="57150">
            <a:solidFill>
              <a:srgbClr val="EC00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86852EF-B6AC-0C64-6F36-A881B509B0DD}"/>
              </a:ext>
            </a:extLst>
          </p:cNvPr>
          <p:cNvSpPr/>
          <p:nvPr/>
        </p:nvSpPr>
        <p:spPr>
          <a:xfrm>
            <a:off x="1908993" y="4704780"/>
            <a:ext cx="1212013" cy="1705601"/>
          </a:xfrm>
          <a:prstGeom prst="ellipse">
            <a:avLst/>
          </a:prstGeom>
          <a:noFill/>
          <a:ln w="57150">
            <a:solidFill>
              <a:srgbClr val="EC00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580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A4B55E0-A31A-FC4B-BCA7-F42653C69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20" y="218162"/>
            <a:ext cx="5448300" cy="61150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8D771D-DC09-3009-36AA-57C81C6A4F88}"/>
              </a:ext>
            </a:extLst>
          </p:cNvPr>
          <p:cNvSpPr txBox="1"/>
          <p:nvPr/>
        </p:nvSpPr>
        <p:spPr>
          <a:xfrm>
            <a:off x="6302242" y="2420149"/>
            <a:ext cx="48574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Sacré roi à 12 ans</a:t>
            </a:r>
          </a:p>
          <a:p>
            <a:r>
              <a:rPr lang="fr-FR" dirty="0"/>
              <a:t>À la cathédrale de Reims (comme Clovis)</a:t>
            </a:r>
          </a:p>
          <a:p>
            <a:r>
              <a:rPr lang="fr-FR" dirty="0"/>
              <a:t>Il est trop jeune </a:t>
            </a:r>
            <a:r>
              <a:rPr lang="fr-FR" dirty="0" err="1"/>
              <a:t>ppur</a:t>
            </a:r>
            <a:r>
              <a:rPr lang="fr-FR" dirty="0"/>
              <a:t> régner, c’est donc</a:t>
            </a:r>
          </a:p>
          <a:p>
            <a:r>
              <a:rPr lang="fr-FR" dirty="0"/>
              <a:t>Sa mère Blanche de Castille qui règne</a:t>
            </a:r>
          </a:p>
          <a:p>
            <a:r>
              <a:rPr lang="fr-FR" dirty="0"/>
              <a:t>En attendant = la régence</a:t>
            </a:r>
          </a:p>
        </p:txBody>
      </p:sp>
    </p:spTree>
    <p:extLst>
      <p:ext uri="{BB962C8B-B14F-4D97-AF65-F5344CB8AC3E}">
        <p14:creationId xmlns:p14="http://schemas.microsoft.com/office/powerpoint/2010/main" val="211492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61000EE-3F2B-1213-BE7C-BFFD46A67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09" y="440973"/>
            <a:ext cx="5448300" cy="62388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6E114B-7F56-AD3E-ACAA-6A2A746E41C6}"/>
              </a:ext>
            </a:extLst>
          </p:cNvPr>
          <p:cNvSpPr txBox="1"/>
          <p:nvPr/>
        </p:nvSpPr>
        <p:spPr>
          <a:xfrm>
            <a:off x="6543162" y="1943784"/>
            <a:ext cx="42763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Saint Louis est un roi très pieux (très croyant en la religion chrétienne)</a:t>
            </a:r>
          </a:p>
          <a:p>
            <a:endParaRPr lang="fr-FR" dirty="0"/>
          </a:p>
          <a:p>
            <a:r>
              <a:rPr lang="fr-FR" dirty="0"/>
              <a:t>il est représenté avec sa couronne,</a:t>
            </a:r>
          </a:p>
          <a:p>
            <a:r>
              <a:rPr lang="fr-FR" dirty="0"/>
              <a:t>Son sceptre</a:t>
            </a:r>
          </a:p>
          <a:p>
            <a:r>
              <a:rPr lang="fr-FR" dirty="0"/>
              <a:t>Sa tunique bleue royale</a:t>
            </a:r>
          </a:p>
          <a:p>
            <a:r>
              <a:rPr lang="fr-FR" dirty="0"/>
              <a:t>L’auréole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7360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0BB6E4-7DB7-33B7-95E7-BC569B0E8249}"/>
              </a:ext>
            </a:extLst>
          </p:cNvPr>
          <p:cNvSpPr txBox="1"/>
          <p:nvPr/>
        </p:nvSpPr>
        <p:spPr>
          <a:xfrm>
            <a:off x="3121006" y="487315"/>
            <a:ext cx="4413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 croit en la justice et la paix.</a:t>
            </a:r>
          </a:p>
          <a:p>
            <a:endParaRPr lang="fr-FR" dirty="0"/>
          </a:p>
          <a:p>
            <a:r>
              <a:rPr lang="fr-FR" dirty="0"/>
              <a:t>Pour la justice :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39E398-9813-EEBA-0062-D2565FCD6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567" y="1549552"/>
            <a:ext cx="2796686" cy="30828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D36CAF-C0A1-E17F-0808-184676524D7C}"/>
              </a:ext>
            </a:extLst>
          </p:cNvPr>
          <p:cNvSpPr txBox="1"/>
          <p:nvPr/>
        </p:nvSpPr>
        <p:spPr>
          <a:xfrm>
            <a:off x="5917692" y="1456470"/>
            <a:ext cx="3044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parlement : </a:t>
            </a:r>
            <a:r>
              <a:rPr lang="fr-FR" dirty="0" err="1"/>
              <a:t>assemvléée</a:t>
            </a:r>
            <a:r>
              <a:rPr lang="fr-FR" dirty="0"/>
              <a:t> pour rendre justice en son nom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6E4C54-28D9-83CC-6C5D-ADACB639C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330" y="2559771"/>
            <a:ext cx="4014189" cy="223141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4BD81B-C40A-7013-B768-D03D97FB3EC0}"/>
              </a:ext>
            </a:extLst>
          </p:cNvPr>
          <p:cNvSpPr txBox="1"/>
          <p:nvPr/>
        </p:nvSpPr>
        <p:spPr>
          <a:xfrm>
            <a:off x="6340749" y="5070266"/>
            <a:ext cx="4215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la paix : il signe un traité de paix avec le roi d’Espagne et plus tard le roi d’Angleterre.</a:t>
            </a:r>
          </a:p>
        </p:txBody>
      </p:sp>
    </p:spTree>
    <p:extLst>
      <p:ext uri="{BB962C8B-B14F-4D97-AF65-F5344CB8AC3E}">
        <p14:creationId xmlns:p14="http://schemas.microsoft.com/office/powerpoint/2010/main" val="1090295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5CC5BD-28AD-2230-7F51-61CA11642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93" y="114956"/>
            <a:ext cx="5589374" cy="55548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5274355-C621-AA94-BD86-E8EA0204F5AA}"/>
              </a:ext>
            </a:extLst>
          </p:cNvPr>
          <p:cNvSpPr txBox="1"/>
          <p:nvPr/>
        </p:nvSpPr>
        <p:spPr>
          <a:xfrm>
            <a:off x="6296766" y="1746668"/>
            <a:ext cx="41941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l’époque, l’Angleterre convoite les Terres françaises. Quelques seigneurs se rebellent contre le roi de France et s’allient avec le Roi d’Angleterre, Henri III. Mais Louis IX arrive à récupérer des terres grâce à la batailler de Taillebourg.</a:t>
            </a:r>
          </a:p>
        </p:txBody>
      </p:sp>
    </p:spTree>
    <p:extLst>
      <p:ext uri="{BB962C8B-B14F-4D97-AF65-F5344CB8AC3E}">
        <p14:creationId xmlns:p14="http://schemas.microsoft.com/office/powerpoint/2010/main" val="2137043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26A315A-C232-24A1-146B-B47FA856A9F4}"/>
              </a:ext>
            </a:extLst>
          </p:cNvPr>
          <p:cNvSpPr txBox="1"/>
          <p:nvPr/>
        </p:nvSpPr>
        <p:spPr>
          <a:xfrm>
            <a:off x="6096000" y="1166842"/>
            <a:ext cx="52804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 jour, Saint Louis jure de partir en croisades s’il guérit d’une lourde maladie. Ce fut le cas.</a:t>
            </a:r>
          </a:p>
          <a:p>
            <a:r>
              <a:rPr lang="fr-FR" dirty="0"/>
              <a:t>Les croisades ont pour but de défendre les lieux saints de la chrétienté, notamment la ville de Jérusalem (ville où a vécu JC). Les musulmans convoitent aussi ces terres.</a:t>
            </a:r>
          </a:p>
          <a:p>
            <a:r>
              <a:rPr lang="fr-FR" dirty="0"/>
              <a:t>Il fait construire un port à Aigues Mortes pour cela et embarque une grande armée. </a:t>
            </a:r>
          </a:p>
          <a:p>
            <a:r>
              <a:rPr lang="fr-FR" dirty="0"/>
              <a:t>Il est obligé de </a:t>
            </a:r>
            <a:r>
              <a:rPr lang="fr-FR" dirty="0" err="1"/>
              <a:t>rentrr</a:t>
            </a:r>
            <a:r>
              <a:rPr lang="fr-FR" dirty="0"/>
              <a:t> après 6ans d’absence car sa mère meurt.</a:t>
            </a:r>
          </a:p>
          <a:p>
            <a:endParaRPr lang="fr-FR" dirty="0"/>
          </a:p>
          <a:p>
            <a:r>
              <a:rPr lang="fr-FR" dirty="0"/>
              <a:t>Il y retourne une deuxième fois car la terre sainte est de nouveau menacée par les musulmans.</a:t>
            </a:r>
          </a:p>
          <a:p>
            <a:r>
              <a:rPr lang="fr-FR" dirty="0"/>
              <a:t>Ils veulent s’emparer de Tunis, mais le roi saint Louis y meurt en 1270.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EF61C6-DFAF-5444-6BF0-FD970960A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3" y="1363385"/>
            <a:ext cx="6024455" cy="406826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AAEA54-326B-CF63-FC99-0B3302290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3" y="69628"/>
            <a:ext cx="1760873" cy="187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780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269</TotalTime>
  <Words>276</Words>
  <Application>Microsoft Office PowerPoint</Application>
  <PresentationFormat>Grand écran</PresentationFormat>
  <Paragraphs>25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Century Gothic</vt:lpstr>
      <vt:lpstr>Garamond</vt:lpstr>
      <vt:lpstr>Savon</vt:lpstr>
      <vt:lpstr>Louis IX  et  les croisades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Louis IX et les croisades</dc:title>
  <dc:creator>Ô Deux</dc:creator>
  <cp:lastModifiedBy>Solène Ezingeard</cp:lastModifiedBy>
  <cp:revision>15</cp:revision>
  <dcterms:created xsi:type="dcterms:W3CDTF">2021-03-07T17:18:57Z</dcterms:created>
  <dcterms:modified xsi:type="dcterms:W3CDTF">2023-03-11T10:44:52Z</dcterms:modified>
</cp:coreProperties>
</file>