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5"/>
  </p:notesMasterIdLst>
  <p:handoutMasterIdLst>
    <p:handoutMasterId r:id="rId16"/>
  </p:handoutMasterIdLst>
  <p:sldIdLst>
    <p:sldId id="267" r:id="rId5"/>
    <p:sldId id="289" r:id="rId6"/>
    <p:sldId id="293" r:id="rId7"/>
    <p:sldId id="292" r:id="rId8"/>
    <p:sldId id="294" r:id="rId9"/>
    <p:sldId id="290" r:id="rId10"/>
    <p:sldId id="291" r:id="rId11"/>
    <p:sldId id="295" r:id="rId12"/>
    <p:sldId id="297" r:id="rId13"/>
    <p:sldId id="296" r:id="rId14"/>
  </p:sldIdLst>
  <p:sldSz cx="12188825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599" autoAdjust="0"/>
  </p:normalViewPr>
  <p:slideViewPr>
    <p:cSldViewPr>
      <p:cViewPr varScale="1">
        <p:scale>
          <a:sx n="83" d="100"/>
          <a:sy n="83" d="100"/>
        </p:scale>
        <p:origin x="48" y="28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300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1413F2D2-B8E0-45B2-BCAB-4EF385E44359}" type="datetime1">
              <a:rPr lang="fr-FR" smtClean="0"/>
              <a:t>11/03/2023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1114579-D02A-4B51-B5DF-8EC449F77AC7}" type="slidenum">
              <a:rPr lang="fr-FR" smtClean="0"/>
              <a:pPr algn="r"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A6762FD4-8EF8-4942-A10C-F7CC548E78FB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dirty="0"/>
              <a:t>Modifiez les styles du texte du masque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C6074690-7256-4BB9-AC0F-97AEAE8CDEC2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2293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974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0798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484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4058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8184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6388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0418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9728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6074690-7256-4BB9-AC0F-97AEAE8CDEC2}" type="slidenum">
              <a:rPr lang="fr-FR" smtClean="0"/>
              <a:pPr algn="r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6944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 rtl="0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21B5AA70-ED37-4500-9CBC-0DA49DC27FC3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  <p:grpSp>
        <p:nvGrpSpPr>
          <p:cNvPr id="7" name="Groupe 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Ovale 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9" name="Ovale 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grpSp>
          <p:nvGrpSpPr>
            <p:cNvPr id="10" name="Groupe 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Connecteur droit 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 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e 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Ovale 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5" name="Ovale 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grpSp>
          <p:nvGrpSpPr>
            <p:cNvPr id="16" name="Groupe 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Connecteur droit 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 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F8B8E7C-4053-41D1-8C15-424934100C88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 rtl="0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167497-3946-4865-8C1A-3D369C9BAB51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  <p:grpSp>
        <p:nvGrpSpPr>
          <p:cNvPr id="13" name="Groupe 12"/>
          <p:cNvGrpSpPr/>
          <p:nvPr/>
        </p:nvGrpSpPr>
        <p:grpSpPr>
          <a:xfrm>
            <a:off x="1422030" y="3475736"/>
            <a:ext cx="9344766" cy="54864"/>
            <a:chOff x="1066800" y="2588441"/>
            <a:chExt cx="7010400" cy="41148"/>
          </a:xfrm>
        </p:grpSpPr>
        <p:sp>
          <p:nvSpPr>
            <p:cNvPr id="14" name="Ovale 13"/>
            <p:cNvSpPr/>
            <p:nvPr/>
          </p:nvSpPr>
          <p:spPr>
            <a:xfrm>
              <a:off x="8031480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e 14"/>
            <p:cNvSpPr/>
            <p:nvPr/>
          </p:nvSpPr>
          <p:spPr>
            <a:xfrm>
              <a:off x="1066800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oupe 15"/>
            <p:cNvGrpSpPr/>
            <p:nvPr/>
          </p:nvGrpSpPr>
          <p:grpSpPr>
            <a:xfrm>
              <a:off x="1142106" y="2594391"/>
              <a:ext cx="6859787" cy="29249"/>
              <a:chOff x="1129200" y="3458731"/>
              <a:chExt cx="6859787" cy="38998"/>
            </a:xfrm>
          </p:grpSpPr>
          <p:cxnSp>
            <p:nvCxnSpPr>
              <p:cNvPr id="17" name="Connecteur droit 16"/>
              <p:cNvCxnSpPr/>
              <p:nvPr/>
            </p:nvCxnSpPr>
            <p:spPr>
              <a:xfrm>
                <a:off x="1129200" y="3458731"/>
                <a:ext cx="6859787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Connecteur droit 17"/>
              <p:cNvCxnSpPr/>
              <p:nvPr/>
            </p:nvCxnSpPr>
            <p:spPr>
              <a:xfrm>
                <a:off x="1129200" y="3497729"/>
                <a:ext cx="6859787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 baseline="0"/>
            </a:lvl8pPr>
            <a:lvl9pPr algn="l" rtl="0">
              <a:defRPr sz="1800"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16B9A24-4F0F-448A-ACA7-C2BF5FFD4C24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674CBE3-4310-411D-B5E5-B33CF6AD7B7B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7D66E40-199D-45A5-902C-657837A00D23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B5207C-DE60-40B7-818E-36A302C1E9D5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 baseline="0"/>
            </a:lvl8pPr>
            <a:lvl9pPr algn="l" rtl="0">
              <a:defRPr sz="1600"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4348350-9C77-415E-9F1F-16518EA16722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Rectangle 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fr-FR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238D78F-3199-42E8-B95B-30C8AE7E7ED6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DF28FB93-0A08-4E7D-8E63-9EFA29F1E09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EA40A01-B656-4B79-AC9D-748CDA133D6C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387CE02-52CC-42E7-A59D-09E35AAC4A6D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24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fr-FR" dirty="0"/>
          </a:p>
        </p:txBody>
      </p:sp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dirty="0"/>
              <a:t>Modifiez les styles du texte du masque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tx1"/>
                </a:solidFill>
              </a:defRPr>
            </a:lvl1pPr>
          </a:lstStyle>
          <a:p>
            <a:fld id="{940C6351-24BF-4B5F-A395-3FCC520B9C20}" type="datetime1">
              <a:rPr lang="fr-FR" smtClean="0"/>
              <a:pPr/>
              <a:t>11/03/2023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algn="r"/>
            <a:fld id="{DF28FB93-0A08-4E7D-8E63-9EFA29F1E093}" type="slidenum">
              <a:rPr lang="fr-FR" smtClean="0"/>
              <a:pPr algn="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jpe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69876" y="1196752"/>
            <a:ext cx="9435241" cy="1625599"/>
          </a:xfrm>
        </p:spPr>
        <p:txBody>
          <a:bodyPr rtlCol="0"/>
          <a:lstStyle/>
          <a:p>
            <a:pPr rtl="0"/>
            <a:r>
              <a:rPr lang="fr-FR" dirty="0"/>
              <a:t>La Guerre de Cent ans</a:t>
            </a:r>
          </a:p>
        </p:txBody>
      </p:sp>
      <p:pic>
        <p:nvPicPr>
          <p:cNvPr id="10242" name="Picture 2" descr="Les origines de la guerre de Cent ans : les forces en présence">
            <a:extLst>
              <a:ext uri="{FF2B5EF4-FFF2-40B4-BE49-F238E27FC236}">
                <a16:creationId xmlns:a16="http://schemas.microsoft.com/office/drawing/2014/main" id="{C436A32D-C9C1-E0A9-C317-186AE4D52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276" y="2924944"/>
            <a:ext cx="2521376" cy="180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60CE1D-D995-99B3-D59F-C2A36F025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8" y="1512062"/>
            <a:ext cx="10414892" cy="15568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76037F-3150-98DD-65B1-FF88DD5153EC}"/>
              </a:ext>
            </a:extLst>
          </p:cNvPr>
          <p:cNvSpPr txBox="1"/>
          <p:nvPr/>
        </p:nvSpPr>
        <p:spPr>
          <a:xfrm>
            <a:off x="608670" y="3789040"/>
            <a:ext cx="11161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La guerre de Cent ans dure </a:t>
            </a:r>
            <a:r>
              <a:rPr lang="fr-FR" sz="2400" b="1" dirty="0"/>
              <a:t>116 ans.</a:t>
            </a:r>
          </a:p>
          <a:p>
            <a:pPr algn="ctr"/>
            <a:endParaRPr lang="fr-FR" sz="2400" dirty="0"/>
          </a:p>
          <a:p>
            <a:pPr algn="ctr"/>
            <a:r>
              <a:rPr lang="fr-FR" sz="2400" dirty="0"/>
              <a:t>Elle oppose </a:t>
            </a:r>
            <a:r>
              <a:rPr lang="fr-FR" sz="2400" b="1" dirty="0"/>
              <a:t>les anglais et les français </a:t>
            </a:r>
            <a:r>
              <a:rPr lang="fr-FR" sz="2400" dirty="0"/>
              <a:t>qui se disputent la couronne de France</a:t>
            </a:r>
            <a:r>
              <a:rPr lang="fr-FR" dirty="0"/>
              <a:t>.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256684-5490-2C5B-6567-DF794EBABD69}"/>
              </a:ext>
            </a:extLst>
          </p:cNvPr>
          <p:cNvSpPr txBox="1"/>
          <p:nvPr/>
        </p:nvSpPr>
        <p:spPr>
          <a:xfrm>
            <a:off x="1436762" y="548680"/>
            <a:ext cx="9505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Goudy Stout" panose="0202090407030B020401" pitchFamily="18" charset="0"/>
              </a:rPr>
              <a:t>Rappel chronologique</a:t>
            </a:r>
          </a:p>
        </p:txBody>
      </p:sp>
    </p:spTree>
    <p:extLst>
      <p:ext uri="{BB962C8B-B14F-4D97-AF65-F5344CB8AC3E}">
        <p14:creationId xmlns:p14="http://schemas.microsoft.com/office/powerpoint/2010/main" val="284509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D11D83D-35EC-E090-011E-4BC15A5EA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8" y="346505"/>
            <a:ext cx="10384332" cy="616499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57359FC-FAA9-F985-B796-3EF37FD3563E}"/>
              </a:ext>
            </a:extLst>
          </p:cNvPr>
          <p:cNvSpPr/>
          <p:nvPr/>
        </p:nvSpPr>
        <p:spPr>
          <a:xfrm>
            <a:off x="3646140" y="4841462"/>
            <a:ext cx="1224136" cy="18002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05B5547-00A2-6431-0065-F62B3B2021E7}"/>
              </a:ext>
            </a:extLst>
          </p:cNvPr>
          <p:cNvSpPr/>
          <p:nvPr/>
        </p:nvSpPr>
        <p:spPr>
          <a:xfrm>
            <a:off x="2422004" y="4828313"/>
            <a:ext cx="1224136" cy="18002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8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40BD735-FBB7-1EB7-F45D-28F1592C7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19" y="1268760"/>
            <a:ext cx="572689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A3E6110-00A4-4D3A-D787-EC9A62A60C13}"/>
              </a:ext>
            </a:extLst>
          </p:cNvPr>
          <p:cNvSpPr txBox="1"/>
          <p:nvPr/>
        </p:nvSpPr>
        <p:spPr>
          <a:xfrm>
            <a:off x="1773932" y="548680"/>
            <a:ext cx="9505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Goudy Stout" panose="0202090407030B020401" pitchFamily="18" charset="0"/>
              </a:rPr>
              <a:t>Les raisons de la guerre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1A1F32-51EE-4C3B-8801-CBB17EC1EB00}"/>
              </a:ext>
            </a:extLst>
          </p:cNvPr>
          <p:cNvSpPr txBox="1"/>
          <p:nvPr/>
        </p:nvSpPr>
        <p:spPr>
          <a:xfrm>
            <a:off x="6435214" y="1484784"/>
            <a:ext cx="5472608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dirty="0"/>
              <a:t>Après la mort du dernier fils du </a:t>
            </a:r>
            <a:r>
              <a:rPr lang="fr-FR" sz="2000" b="1" dirty="0"/>
              <a:t>roi Philippe IV le bel, </a:t>
            </a:r>
            <a:r>
              <a:rPr lang="fr-FR" sz="2000" dirty="0"/>
              <a:t>c’est donc son neveu par alliance qui reprend la couronne, </a:t>
            </a:r>
            <a:r>
              <a:rPr lang="fr-FR" sz="2000" b="1" dirty="0" err="1"/>
              <a:t>Phillippe</a:t>
            </a:r>
            <a:r>
              <a:rPr lang="fr-FR" sz="2000" b="1" dirty="0"/>
              <a:t> VI de Valois</a:t>
            </a:r>
            <a:r>
              <a:rPr lang="fr-FR" sz="2000" dirty="0"/>
              <a:t>.</a:t>
            </a:r>
          </a:p>
          <a:p>
            <a:pPr algn="just">
              <a:lnSpc>
                <a:spcPct val="150000"/>
              </a:lnSpc>
            </a:pPr>
            <a:endParaRPr lang="fr-FR" sz="2000" dirty="0"/>
          </a:p>
          <a:p>
            <a:pPr algn="just">
              <a:lnSpc>
                <a:spcPct val="150000"/>
              </a:lnSpc>
            </a:pPr>
            <a:endParaRPr lang="fr-FR" sz="2000" dirty="0"/>
          </a:p>
          <a:p>
            <a:pPr algn="just">
              <a:lnSpc>
                <a:spcPct val="150000"/>
              </a:lnSpc>
            </a:pPr>
            <a:r>
              <a:rPr lang="fr-FR" sz="2000" dirty="0"/>
              <a:t>MAIS </a:t>
            </a:r>
            <a:r>
              <a:rPr lang="fr-FR" sz="2000" b="1" dirty="0"/>
              <a:t>Edouard III, roi d’Angleterre</a:t>
            </a:r>
            <a:r>
              <a:rPr lang="fr-FR" sz="2000" dirty="0"/>
              <a:t>, réclame le trône, car il est </a:t>
            </a:r>
            <a:r>
              <a:rPr lang="fr-FR" sz="2000" b="1" dirty="0"/>
              <a:t>le petit fils </a:t>
            </a:r>
            <a:r>
              <a:rPr lang="fr-FR" sz="2000" dirty="0"/>
              <a:t>de Philippe le Bel.</a:t>
            </a:r>
          </a:p>
          <a:p>
            <a:pPr algn="just">
              <a:lnSpc>
                <a:spcPct val="150000"/>
              </a:lnSpc>
            </a:pPr>
            <a:endParaRPr lang="fr-FR" sz="2000" dirty="0"/>
          </a:p>
          <a:p>
            <a:pPr algn="just">
              <a:lnSpc>
                <a:spcPct val="150000"/>
              </a:lnSpc>
            </a:pPr>
            <a:r>
              <a:rPr lang="fr-FR" sz="2000" dirty="0"/>
              <a:t>C’est donc un neveu contre un petit-fils.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D6EF381-2119-410A-7C2B-FD6BC0EE2D00}"/>
              </a:ext>
            </a:extLst>
          </p:cNvPr>
          <p:cNvSpPr/>
          <p:nvPr/>
        </p:nvSpPr>
        <p:spPr>
          <a:xfrm>
            <a:off x="1917948" y="1700808"/>
            <a:ext cx="2088232" cy="86409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D3AD20FB-33D5-AA00-54B9-424A4D67FCB4}"/>
              </a:ext>
            </a:extLst>
          </p:cNvPr>
          <p:cNvSpPr/>
          <p:nvPr/>
        </p:nvSpPr>
        <p:spPr>
          <a:xfrm>
            <a:off x="3646140" y="3063705"/>
            <a:ext cx="1656184" cy="7253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CFE1351-4A62-C5F9-354E-E24DBD4716E2}"/>
              </a:ext>
            </a:extLst>
          </p:cNvPr>
          <p:cNvSpPr/>
          <p:nvPr/>
        </p:nvSpPr>
        <p:spPr>
          <a:xfrm>
            <a:off x="4971768" y="3030328"/>
            <a:ext cx="1656184" cy="7253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C1E41833-7B31-6A18-F19D-27F866354C44}"/>
              </a:ext>
            </a:extLst>
          </p:cNvPr>
          <p:cNvSpPr/>
          <p:nvPr/>
        </p:nvSpPr>
        <p:spPr>
          <a:xfrm>
            <a:off x="2349996" y="3212976"/>
            <a:ext cx="288032" cy="3600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8A566973-3704-9BCD-5AEE-51D4CC88282F}"/>
              </a:ext>
            </a:extLst>
          </p:cNvPr>
          <p:cNvSpPr/>
          <p:nvPr/>
        </p:nvSpPr>
        <p:spPr>
          <a:xfrm>
            <a:off x="3283734" y="3212976"/>
            <a:ext cx="288032" cy="3600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DE9AE1F8-8281-70AE-48F6-57D783C37FC0}"/>
              </a:ext>
            </a:extLst>
          </p:cNvPr>
          <p:cNvSpPr/>
          <p:nvPr/>
        </p:nvSpPr>
        <p:spPr>
          <a:xfrm>
            <a:off x="1292343" y="3212976"/>
            <a:ext cx="288032" cy="3600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8" name="Picture 4" descr="Couronne De Dessin Animé Vectoriel Vecteurs libres de droits et plus  d'images vectorielles de Antiquités - Antiquités, Armoiries, Autorité -  iStock">
            <a:extLst>
              <a:ext uri="{FF2B5EF4-FFF2-40B4-BE49-F238E27FC236}">
                <a16:creationId xmlns:a16="http://schemas.microsoft.com/office/drawing/2014/main" id="{D2B0715F-20FD-338B-2C4A-80D61C574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265" y="2991138"/>
            <a:ext cx="725336" cy="72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ouronne De Dessin Animé Vectoriel Vecteurs libres de droits et plus  d'images vectorielles de Antiquités - Antiquités, Armoiries, Autorité -  iStock">
            <a:extLst>
              <a:ext uri="{FF2B5EF4-FFF2-40B4-BE49-F238E27FC236}">
                <a16:creationId xmlns:a16="http://schemas.microsoft.com/office/drawing/2014/main" id="{F3FE78D9-FA83-80D1-EF01-1819CD5E6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91" y="3030328"/>
            <a:ext cx="725336" cy="72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ouronne De Dessin Animé Vectoriel Vecteurs libres de droits et plus  d'images vectorielles de Antiquités - Antiquités, Armoiries, Autorité -  iStock">
            <a:extLst>
              <a:ext uri="{FF2B5EF4-FFF2-40B4-BE49-F238E27FC236}">
                <a16:creationId xmlns:a16="http://schemas.microsoft.com/office/drawing/2014/main" id="{3DA1F406-6A74-1335-571B-92D3E129C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60" y="1700808"/>
            <a:ext cx="725336" cy="72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28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F06250-6098-9963-E858-A68D3FDDDB07}"/>
              </a:ext>
            </a:extLst>
          </p:cNvPr>
          <p:cNvSpPr txBox="1"/>
          <p:nvPr/>
        </p:nvSpPr>
        <p:spPr>
          <a:xfrm>
            <a:off x="1485900" y="476672"/>
            <a:ext cx="950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Goudy Stout" panose="0202090407030B020401" pitchFamily="18" charset="0"/>
              </a:rPr>
              <a:t>Les principales batailles de la guerre de 100 ans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C629D5-C2EC-9BD6-A4C0-18FCB802F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04" y="1588927"/>
            <a:ext cx="2945108" cy="29197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5BEE6C3-5C62-DC9F-EA9D-3BFFE6029C78}"/>
              </a:ext>
            </a:extLst>
          </p:cNvPr>
          <p:cNvSpPr txBox="1"/>
          <p:nvPr/>
        </p:nvSpPr>
        <p:spPr>
          <a:xfrm>
            <a:off x="3684964" y="1484510"/>
            <a:ext cx="4619548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/>
              <a:t>1346 : </a:t>
            </a:r>
            <a:r>
              <a:rPr lang="fr-FR" sz="2000" dirty="0"/>
              <a:t>victoire Anglaise à Crécy</a:t>
            </a:r>
          </a:p>
          <a:p>
            <a:pPr>
              <a:lnSpc>
                <a:spcPct val="150000"/>
              </a:lnSpc>
            </a:pPr>
            <a:r>
              <a:rPr lang="fr-FR" sz="2000" dirty="0" err="1"/>
              <a:t>Trève</a:t>
            </a:r>
            <a:r>
              <a:rPr lang="fr-FR" sz="2000" dirty="0"/>
              <a:t> signée.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5A84BC-5582-ECBD-9E09-08637A5CD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491" y="5354163"/>
            <a:ext cx="5201761" cy="77607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0E8FC0-FD71-4B76-C5AC-D2815338A015}"/>
              </a:ext>
            </a:extLst>
          </p:cNvPr>
          <p:cNvSpPr txBox="1"/>
          <p:nvPr/>
        </p:nvSpPr>
        <p:spPr>
          <a:xfrm>
            <a:off x="4870276" y="2708920"/>
            <a:ext cx="4176464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2000" dirty="0"/>
              <a:t>Même période : </a:t>
            </a:r>
            <a:r>
              <a:rPr lang="fr-FR" sz="2000" b="1" dirty="0"/>
              <a:t>la peste noire</a:t>
            </a:r>
            <a:r>
              <a:rPr lang="fr-FR" sz="2000" dirty="0"/>
              <a:t>,</a:t>
            </a:r>
          </a:p>
          <a:p>
            <a:pPr algn="r">
              <a:lnSpc>
                <a:spcPct val="150000"/>
              </a:lnSpc>
            </a:pPr>
            <a:r>
              <a:rPr lang="fr-FR" sz="2000" dirty="0"/>
              <a:t>Qui </a:t>
            </a:r>
            <a:r>
              <a:rPr lang="fr-FR" sz="2000" b="1" dirty="0"/>
              <a:t>tue 1/3 de la population</a:t>
            </a:r>
          </a:p>
          <a:p>
            <a:pPr algn="r">
              <a:lnSpc>
                <a:spcPct val="150000"/>
              </a:lnSpc>
            </a:pPr>
            <a:r>
              <a:rPr lang="fr-FR" sz="2000" dirty="0"/>
              <a:t>Européenne. Environ 25 millions de morts.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9BC61D-A985-6618-8BFF-D8F7182DD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8748" y="1751790"/>
            <a:ext cx="2705815" cy="309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2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59B43361-2589-04A4-4E9B-D70E3C59D18E}"/>
              </a:ext>
            </a:extLst>
          </p:cNvPr>
          <p:cNvSpPr txBox="1"/>
          <p:nvPr/>
        </p:nvSpPr>
        <p:spPr>
          <a:xfrm>
            <a:off x="2398282" y="1151482"/>
            <a:ext cx="4441525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/>
              <a:t>1355 : </a:t>
            </a:r>
            <a:r>
              <a:rPr lang="fr-FR" dirty="0"/>
              <a:t>Le fils d’Edouard III (roi d’Angleterre), surnommé </a:t>
            </a:r>
            <a:r>
              <a:rPr lang="fr-FR" b="1" dirty="0"/>
              <a:t>le prince noir</a:t>
            </a:r>
            <a:r>
              <a:rPr lang="fr-FR" dirty="0"/>
              <a:t>, inflige une lourde défaite aux français à Poitiers . Le nouveau roi de France</a:t>
            </a:r>
            <a:r>
              <a:rPr lang="fr-FR" b="1" dirty="0"/>
              <a:t>, Jean le Bon</a:t>
            </a:r>
            <a:r>
              <a:rPr lang="fr-FR" dirty="0"/>
              <a:t>, est fait prisonnier.</a:t>
            </a: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440279D-2EA2-C3F3-6FD5-93FA7EDD4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00" y="1126346"/>
            <a:ext cx="2110271" cy="20704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0AF622-3C31-56BD-7F37-01476A982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847" y="5630545"/>
            <a:ext cx="5423129" cy="75078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1A09766-9CC5-FC2D-6B8F-8C72E196AD4E}"/>
              </a:ext>
            </a:extLst>
          </p:cNvPr>
          <p:cNvSpPr txBox="1"/>
          <p:nvPr/>
        </p:nvSpPr>
        <p:spPr>
          <a:xfrm>
            <a:off x="1485900" y="476672"/>
            <a:ext cx="950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Goudy Stout" panose="0202090407030B020401" pitchFamily="18" charset="0"/>
              </a:rPr>
              <a:t>Les principales batailles de la guerre de 100 ans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69413946-8B62-8E9E-F2BC-CF1AF2078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492" y="1141694"/>
            <a:ext cx="4833229" cy="43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F4C31EDA-483D-AC13-2E27-097116516704}"/>
              </a:ext>
            </a:extLst>
          </p:cNvPr>
          <p:cNvSpPr/>
          <p:nvPr/>
        </p:nvSpPr>
        <p:spPr>
          <a:xfrm>
            <a:off x="10386797" y="3066332"/>
            <a:ext cx="1656184" cy="7253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4575FE5-795D-9D14-5FED-991493F2888A}"/>
              </a:ext>
            </a:extLst>
          </p:cNvPr>
          <p:cNvSpPr/>
          <p:nvPr/>
        </p:nvSpPr>
        <p:spPr>
          <a:xfrm>
            <a:off x="8182644" y="3717032"/>
            <a:ext cx="1656184" cy="7253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4" descr="Couronne De Dessin Animé Vectoriel Vecteurs libres de droits et plus  d'images vectorielles de Antiquités - Antiquités, Armoiries, Autorité -  iStock">
            <a:extLst>
              <a:ext uri="{FF2B5EF4-FFF2-40B4-BE49-F238E27FC236}">
                <a16:creationId xmlns:a16="http://schemas.microsoft.com/office/drawing/2014/main" id="{96046190-0F55-21B5-6686-76C8252BB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3501008"/>
            <a:ext cx="725336" cy="72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ouronne De Dessin Animé Vectoriel Vecteurs libres de droits et plus  d'images vectorielles de Antiquités - Antiquités, Armoiries, Autorité -  iStock">
            <a:extLst>
              <a:ext uri="{FF2B5EF4-FFF2-40B4-BE49-F238E27FC236}">
                <a16:creationId xmlns:a16="http://schemas.microsoft.com/office/drawing/2014/main" id="{4F3E744D-01D8-0B26-D05F-5DAFA3E1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938" y="3066331"/>
            <a:ext cx="725336" cy="72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igne de multiplication 16">
            <a:extLst>
              <a:ext uri="{FF2B5EF4-FFF2-40B4-BE49-F238E27FC236}">
                <a16:creationId xmlns:a16="http://schemas.microsoft.com/office/drawing/2014/main" id="{666147CB-EFEA-5DAA-1B87-BD4421EE9337}"/>
              </a:ext>
            </a:extLst>
          </p:cNvPr>
          <p:cNvSpPr/>
          <p:nvPr/>
        </p:nvSpPr>
        <p:spPr>
          <a:xfrm>
            <a:off x="9401461" y="2836714"/>
            <a:ext cx="288032" cy="3600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Signe de multiplication 17">
            <a:extLst>
              <a:ext uri="{FF2B5EF4-FFF2-40B4-BE49-F238E27FC236}">
                <a16:creationId xmlns:a16="http://schemas.microsoft.com/office/drawing/2014/main" id="{F5C6F19A-E4F4-80BA-5B29-CC05A88057C4}"/>
              </a:ext>
            </a:extLst>
          </p:cNvPr>
          <p:cNvSpPr/>
          <p:nvPr/>
        </p:nvSpPr>
        <p:spPr>
          <a:xfrm>
            <a:off x="10508856" y="2772998"/>
            <a:ext cx="288032" cy="3600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03687A6-527C-3590-E726-6EB5941D1D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6220" y="3398114"/>
            <a:ext cx="1890214" cy="2158361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A8D959A-90A2-D7AE-743E-D1AD5A71F596}"/>
              </a:ext>
            </a:extLst>
          </p:cNvPr>
          <p:cNvSpPr txBox="1"/>
          <p:nvPr/>
        </p:nvSpPr>
        <p:spPr>
          <a:xfrm>
            <a:off x="619782" y="3370555"/>
            <a:ext cx="3717236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/>
              <a:t>1360 : </a:t>
            </a:r>
            <a:r>
              <a:rPr lang="fr-FR" dirty="0"/>
              <a:t>Jean le Bon est </a:t>
            </a:r>
            <a:r>
              <a:rPr lang="fr-FR" b="1" dirty="0"/>
              <a:t>libéré </a:t>
            </a:r>
            <a:r>
              <a:rPr lang="fr-FR" dirty="0"/>
              <a:t>contre une grosse somme d’argent et </a:t>
            </a:r>
            <a:r>
              <a:rPr lang="fr-FR" b="1" dirty="0"/>
              <a:t>donne une grosse partie du royaume</a:t>
            </a:r>
            <a:r>
              <a:rPr lang="fr-FR" dirty="0"/>
              <a:t>. Le roi d’Angleterre </a:t>
            </a:r>
            <a:r>
              <a:rPr lang="fr-FR" b="1" dirty="0"/>
              <a:t>renonce à la couronne de France.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30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7F50068-8ADE-6400-4672-BEDE86E37CEE}"/>
              </a:ext>
            </a:extLst>
          </p:cNvPr>
          <p:cNvSpPr txBox="1"/>
          <p:nvPr/>
        </p:nvSpPr>
        <p:spPr>
          <a:xfrm>
            <a:off x="1485900" y="476672"/>
            <a:ext cx="950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Goudy Stout" panose="0202090407030B020401" pitchFamily="18" charset="0"/>
              </a:rPr>
              <a:t>Les principales batailles de la guerre de 100 ans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5336F3-1318-C159-FAAB-A704594EBCBA}"/>
              </a:ext>
            </a:extLst>
          </p:cNvPr>
          <p:cNvSpPr txBox="1"/>
          <p:nvPr/>
        </p:nvSpPr>
        <p:spPr>
          <a:xfrm>
            <a:off x="653461" y="1178182"/>
            <a:ext cx="6129373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/>
              <a:t>1364 :  </a:t>
            </a:r>
            <a:r>
              <a:rPr lang="fr-FR" dirty="0"/>
              <a:t>Charles le V, nouveau roi de France, surnommé </a:t>
            </a:r>
            <a:r>
              <a:rPr lang="fr-FR" b="1" dirty="0"/>
              <a:t>Charles le Sage</a:t>
            </a:r>
            <a:r>
              <a:rPr lang="fr-FR" dirty="0"/>
              <a:t>, </a:t>
            </a:r>
            <a:r>
              <a:rPr lang="fr-FR" b="1" dirty="0"/>
              <a:t>renforce les défenses de la France </a:t>
            </a:r>
            <a:r>
              <a:rPr lang="fr-FR" dirty="0"/>
              <a:t>et récupère une grande partie des territoires pris par les anglais.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261D577-A552-AF22-3C96-B107419A7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08" y="1241231"/>
            <a:ext cx="4833229" cy="43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164672-8F16-2DC3-9C5F-3D98EE233E34}"/>
              </a:ext>
            </a:extLst>
          </p:cNvPr>
          <p:cNvSpPr/>
          <p:nvPr/>
        </p:nvSpPr>
        <p:spPr>
          <a:xfrm>
            <a:off x="10414892" y="3717032"/>
            <a:ext cx="1656184" cy="7253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4" descr="Couronne De Dessin Animé Vectoriel Vecteurs libres de droits et plus  d'images vectorielles de Antiquités - Antiquités, Armoiries, Autorité -  iStock">
            <a:extLst>
              <a:ext uri="{FF2B5EF4-FFF2-40B4-BE49-F238E27FC236}">
                <a16:creationId xmlns:a16="http://schemas.microsoft.com/office/drawing/2014/main" id="{615A6738-A410-9F55-77FF-525288847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56" y="4005064"/>
            <a:ext cx="725336" cy="72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F6D24C-6372-C040-2614-40035AD177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0534" y="2842356"/>
            <a:ext cx="2336627" cy="265562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D404776-C09B-C988-E396-DC6D1A2D1680}"/>
              </a:ext>
            </a:extLst>
          </p:cNvPr>
          <p:cNvSpPr txBox="1"/>
          <p:nvPr/>
        </p:nvSpPr>
        <p:spPr>
          <a:xfrm>
            <a:off x="653461" y="3242038"/>
            <a:ext cx="335188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b="1" dirty="0"/>
              <a:t>1380</a:t>
            </a:r>
            <a:r>
              <a:rPr lang="fr-FR" dirty="0"/>
              <a:t> :  Les territoires donnés aux anglais sont repris. Les anglais laissent de côté la France.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652C220-0D37-F0AF-5FEE-F561DACE5B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2084" y="5680650"/>
            <a:ext cx="5400600" cy="82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0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AE66989-3FBF-3E5A-434C-ED8CCFC44E83}"/>
              </a:ext>
            </a:extLst>
          </p:cNvPr>
          <p:cNvSpPr txBox="1"/>
          <p:nvPr/>
        </p:nvSpPr>
        <p:spPr>
          <a:xfrm>
            <a:off x="1485900" y="476672"/>
            <a:ext cx="950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Goudy Stout" panose="0202090407030B020401" pitchFamily="18" charset="0"/>
              </a:rPr>
              <a:t>Les principales batailles de la guerre de 100 ans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87D354A-AA9F-1BC0-ADA8-7E61F37C1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641" y="1378340"/>
            <a:ext cx="4833229" cy="43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32F1B2D6-5CFB-D00B-A9B9-A3AA7B980C4D}"/>
              </a:ext>
            </a:extLst>
          </p:cNvPr>
          <p:cNvSpPr/>
          <p:nvPr/>
        </p:nvSpPr>
        <p:spPr>
          <a:xfrm>
            <a:off x="10414892" y="4653136"/>
            <a:ext cx="1656184" cy="7253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4" descr="Couronne De Dessin Animé Vectoriel Vecteurs libres de droits et plus  d'images vectorielles de Antiquités - Antiquités, Armoiries, Autorité -  iStock">
            <a:extLst>
              <a:ext uri="{FF2B5EF4-FFF2-40B4-BE49-F238E27FC236}">
                <a16:creationId xmlns:a16="http://schemas.microsoft.com/office/drawing/2014/main" id="{E4D68561-354C-B5ED-4922-AF75860C2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740" y="4801457"/>
            <a:ext cx="725336" cy="72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4B1A78A-27AF-945E-E5EC-E2013720628A}"/>
              </a:ext>
            </a:extLst>
          </p:cNvPr>
          <p:cNvSpPr txBox="1"/>
          <p:nvPr/>
        </p:nvSpPr>
        <p:spPr>
          <a:xfrm>
            <a:off x="397088" y="1254379"/>
            <a:ext cx="6489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MAIS </a:t>
            </a:r>
            <a:r>
              <a:rPr lang="fr-FR" b="1" dirty="0"/>
              <a:t>le nouveau roi Charles VI </a:t>
            </a:r>
            <a:r>
              <a:rPr lang="fr-FR" dirty="0"/>
              <a:t>est fou et les anglais en profitent. C’est le début </a:t>
            </a:r>
            <a:r>
              <a:rPr lang="fr-FR" b="1" dirty="0"/>
              <a:t>d’une guerre civile.</a:t>
            </a:r>
          </a:p>
          <a:p>
            <a:pPr algn="ctr"/>
            <a:r>
              <a:rPr lang="fr-FR" dirty="0"/>
              <a:t>Deux camps s’opposent en France 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5C28104-B040-6AE6-1B51-6EDA1215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40" b="96624" l="9644" r="89518">
                        <a14:foregroundMark x1="37526" y1="84177" x2="51363" y2="89451"/>
                        <a14:foregroundMark x1="51363" y1="89451" x2="53459" y2="87131"/>
                        <a14:foregroundMark x1="42977" y1="83544" x2="53878" y2="90506"/>
                        <a14:foregroundMark x1="44235" y1="86498" x2="53249" y2="90084"/>
                        <a14:foregroundMark x1="46122" y1="93038" x2="52201" y2="97046"/>
                        <a14:foregroundMark x1="37526" y1="9494" x2="57023" y2="13080"/>
                        <a14:foregroundMark x1="38994" y1="12025" x2="43816" y2="65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769" y="2101330"/>
            <a:ext cx="1189390" cy="118191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6322E55-9C84-444F-611E-03E1B41566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6281" y="1971219"/>
            <a:ext cx="1317410" cy="159489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A68FE6-C971-5992-F1ED-9EBC22EE646C}"/>
              </a:ext>
            </a:extLst>
          </p:cNvPr>
          <p:cNvSpPr txBox="1"/>
          <p:nvPr/>
        </p:nvSpPr>
        <p:spPr>
          <a:xfrm>
            <a:off x="3551145" y="325400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Bourguignons </a:t>
            </a:r>
          </a:p>
          <a:p>
            <a:pPr algn="ctr"/>
            <a:r>
              <a:rPr lang="fr-FR" b="1" dirty="0"/>
              <a:t>côté anglais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5D6D35B-FD7D-8074-8A69-991A41089CF5}"/>
              </a:ext>
            </a:extLst>
          </p:cNvPr>
          <p:cNvSpPr txBox="1"/>
          <p:nvPr/>
        </p:nvSpPr>
        <p:spPr>
          <a:xfrm>
            <a:off x="1155340" y="324916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Armagnacs</a:t>
            </a:r>
          </a:p>
          <a:p>
            <a:pPr algn="ctr"/>
            <a:r>
              <a:rPr lang="fr-FR" b="1" dirty="0"/>
              <a:t> côté français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435AF37-56D1-0060-0C40-13D808D2CC8F}"/>
              </a:ext>
            </a:extLst>
          </p:cNvPr>
          <p:cNvSpPr txBox="1"/>
          <p:nvPr/>
        </p:nvSpPr>
        <p:spPr>
          <a:xfrm>
            <a:off x="2810515" y="4042512"/>
            <a:ext cx="4236365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/>
              <a:t>1415 : </a:t>
            </a:r>
            <a:r>
              <a:rPr lang="fr-FR" dirty="0"/>
              <a:t>Le roi Anglais profite de ce pays divisé et </a:t>
            </a:r>
            <a:r>
              <a:rPr lang="fr-FR" b="1" dirty="0"/>
              <a:t>reprend le nord de la France</a:t>
            </a:r>
            <a:r>
              <a:rPr lang="fr-FR" dirty="0"/>
              <a:t>. Le futur petit roi </a:t>
            </a:r>
            <a:r>
              <a:rPr lang="fr-FR" b="1" dirty="0"/>
              <a:t>Charles VII se réfugie à l’abri dans la petite ville de Bourges.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BAD4AAF-965E-B82E-4047-ABCF4DA885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560" y="4077072"/>
            <a:ext cx="2182599" cy="201243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DCA1B7-8E70-CF9E-62FB-2FAF392259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42084" y="5798916"/>
            <a:ext cx="4615036" cy="700940"/>
          </a:xfrm>
          <a:prstGeom prst="rect">
            <a:avLst/>
          </a:prstGeom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37A35EC6-439C-ED57-F4A8-FD32E2AECFA2}"/>
              </a:ext>
            </a:extLst>
          </p:cNvPr>
          <p:cNvSpPr/>
          <p:nvPr/>
        </p:nvSpPr>
        <p:spPr>
          <a:xfrm>
            <a:off x="10410279" y="5378471"/>
            <a:ext cx="1656184" cy="72533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192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369DFB-0F91-130A-F51C-E14B9BD33817}"/>
              </a:ext>
            </a:extLst>
          </p:cNvPr>
          <p:cNvSpPr txBox="1"/>
          <p:nvPr/>
        </p:nvSpPr>
        <p:spPr>
          <a:xfrm>
            <a:off x="1485900" y="476672"/>
            <a:ext cx="9505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Goudy Stout" panose="0202090407030B020401" pitchFamily="18" charset="0"/>
              </a:rPr>
              <a:t>Jeanne D’arc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83A836-6B8F-A705-1F1D-848218BD457F}"/>
              </a:ext>
            </a:extLst>
          </p:cNvPr>
          <p:cNvSpPr txBox="1"/>
          <p:nvPr/>
        </p:nvSpPr>
        <p:spPr>
          <a:xfrm>
            <a:off x="549796" y="980728"/>
            <a:ext cx="74888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Jeanne d’Arc </a:t>
            </a:r>
            <a:r>
              <a:rPr lang="fr-FR" dirty="0"/>
              <a:t>est une jeune fille qui va aider le futur petit roi à reprendre le trône et à repousser les anglais.</a:t>
            </a:r>
          </a:p>
          <a:p>
            <a:r>
              <a:rPr lang="fr-FR" dirty="0"/>
              <a:t>Elle entend à 13 ans des voix divines </a:t>
            </a:r>
            <a:r>
              <a:rPr lang="fr-FR" b="1" dirty="0"/>
              <a:t>qui lui demandent de repousser les anglais hors de France.</a:t>
            </a:r>
          </a:p>
          <a:p>
            <a:endParaRPr lang="fr-FR" b="1" dirty="0"/>
          </a:p>
          <a:p>
            <a:r>
              <a:rPr lang="fr-FR" dirty="0"/>
              <a:t>Elle réussit à rencontrer le petit Charles et lui prédit :</a:t>
            </a:r>
          </a:p>
          <a:p>
            <a:r>
              <a:rPr lang="fr-FR" dirty="0"/>
              <a:t>-    </a:t>
            </a:r>
            <a:r>
              <a:rPr lang="fr-FR" b="1" dirty="0"/>
              <a:t>La libération d’Orléans </a:t>
            </a:r>
            <a:r>
              <a:rPr lang="fr-FR" dirty="0"/>
              <a:t>(en dessous de Paris aujourd’hui)</a:t>
            </a:r>
          </a:p>
          <a:p>
            <a:pPr marL="285750" indent="-285750">
              <a:buFontTx/>
              <a:buChar char="-"/>
            </a:pPr>
            <a:r>
              <a:rPr lang="fr-FR" b="1" dirty="0"/>
              <a:t>Le sacre du roi à Reims </a:t>
            </a:r>
            <a:r>
              <a:rPr lang="fr-FR" dirty="0"/>
              <a:t>(donc du petit Charles VII)</a:t>
            </a:r>
          </a:p>
          <a:p>
            <a:pPr marL="285750" indent="-285750">
              <a:buFontTx/>
              <a:buChar char="-"/>
            </a:pPr>
            <a:r>
              <a:rPr lang="fr-FR" b="1" dirty="0"/>
              <a:t>La libération de Paris</a:t>
            </a:r>
          </a:p>
          <a:p>
            <a:r>
              <a:rPr lang="fr-FR" dirty="0"/>
              <a:t>Charles VII accepte son aide. 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Elle </a:t>
            </a:r>
            <a:r>
              <a:rPr lang="fr-FR" b="1" dirty="0"/>
              <a:t>reprend Orléans </a:t>
            </a:r>
            <a:r>
              <a:rPr lang="fr-FR" dirty="0"/>
              <a:t>en 1429.</a:t>
            </a:r>
          </a:p>
          <a:p>
            <a:pPr marL="285750" indent="-285750">
              <a:buFontTx/>
              <a:buChar char="-"/>
            </a:pPr>
            <a:r>
              <a:rPr lang="fr-FR" dirty="0"/>
              <a:t>Elle arrive à </a:t>
            </a:r>
            <a:r>
              <a:rPr lang="fr-FR" b="1" dirty="0"/>
              <a:t>faire sacrer le futur roi Charles VII à Reims</a:t>
            </a:r>
            <a:r>
              <a:rPr lang="fr-FR" dirty="0"/>
              <a:t>. Charles VII devient donc roi.</a:t>
            </a:r>
          </a:p>
          <a:p>
            <a:pPr marL="285750" indent="-285750">
              <a:buFontTx/>
              <a:buChar char="-"/>
            </a:pPr>
            <a:r>
              <a:rPr lang="fr-FR" dirty="0"/>
              <a:t>Elle essaye de libérer Paris, mais </a:t>
            </a:r>
            <a:r>
              <a:rPr lang="fr-FR" b="1" dirty="0"/>
              <a:t>elle sera capturée par les bourguignons </a:t>
            </a:r>
            <a:r>
              <a:rPr lang="fr-FR" dirty="0"/>
              <a:t>(alliés des anglais) et sera </a:t>
            </a:r>
            <a:r>
              <a:rPr lang="fr-FR" b="1" dirty="0"/>
              <a:t>brûlée vive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Charles VII </a:t>
            </a:r>
            <a:r>
              <a:rPr lang="fr-FR" b="1" dirty="0"/>
              <a:t>se réconcilie avec les Bourguignons </a:t>
            </a:r>
            <a:r>
              <a:rPr lang="fr-FR" dirty="0"/>
              <a:t>et </a:t>
            </a:r>
            <a:r>
              <a:rPr lang="fr-FR" b="1" dirty="0"/>
              <a:t>repousse les anglais</a:t>
            </a:r>
            <a:r>
              <a:rPr lang="fr-FR" dirty="0"/>
              <a:t>. En 1453, la guerre de cent ans est enfin terminée !!! 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83B1B5-2207-73B7-1029-E5083B21E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636" y="980728"/>
            <a:ext cx="3660951" cy="50855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10FBD6-E323-B3C4-B591-E35D405B4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8508" y="4653136"/>
            <a:ext cx="792088" cy="9589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7632E1-A765-39ED-E54F-A62D571367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6180" y="4005064"/>
            <a:ext cx="2406030" cy="3615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378A06-2B74-2582-804F-4A04B7FEC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3141" y="6248870"/>
            <a:ext cx="4256385" cy="57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3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B33C460F-A693-4699-0B90-36F62D6A5BB8}"/>
              </a:ext>
            </a:extLst>
          </p:cNvPr>
          <p:cNvSpPr txBox="1"/>
          <p:nvPr/>
        </p:nvSpPr>
        <p:spPr>
          <a:xfrm>
            <a:off x="1269876" y="487418"/>
            <a:ext cx="9505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Goudy Stout" panose="0202090407030B020401" pitchFamily="18" charset="0"/>
              </a:rPr>
              <a:t>ANNE DE BRETAGNE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58ED5F-CE80-EDFD-F7E5-2CB031D44B87}"/>
              </a:ext>
            </a:extLst>
          </p:cNvPr>
          <p:cNvSpPr txBox="1"/>
          <p:nvPr/>
        </p:nvSpPr>
        <p:spPr>
          <a:xfrm>
            <a:off x="765820" y="908720"/>
            <a:ext cx="761002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/>
              <a:t>La Bretagne </a:t>
            </a:r>
            <a:r>
              <a:rPr lang="fr-FR" dirty="0"/>
              <a:t>est encore </a:t>
            </a:r>
            <a:r>
              <a:rPr lang="fr-FR" b="1" dirty="0"/>
              <a:t>indépendante</a:t>
            </a:r>
            <a:r>
              <a:rPr lang="fr-FR" dirty="0"/>
              <a:t>, c’est-à-dire qu’elle n’est pas dirigée par les rois de France mais par les ducs de Bretagne. A la mort de son père qui est le duc, Anne n’a que 13 ans.</a:t>
            </a:r>
          </a:p>
          <a:p>
            <a:pPr algn="ctr">
              <a:lnSpc>
                <a:spcPct val="150000"/>
              </a:lnSpc>
            </a:pPr>
            <a:r>
              <a:rPr lang="fr-FR" b="1" dirty="0"/>
              <a:t>Anne épouse Charles VIII, roi de France.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D6327EF-20E2-134A-B193-03CA334BF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44" y="2682802"/>
            <a:ext cx="3083981" cy="3519110"/>
          </a:xfrm>
          <a:prstGeom prst="rect">
            <a:avLst/>
          </a:prstGeom>
        </p:spPr>
      </p:pic>
      <p:pic>
        <p:nvPicPr>
          <p:cNvPr id="2050" name="Picture 2" descr="Anne de Bretagne : de l'icône au document">
            <a:extLst>
              <a:ext uri="{FF2B5EF4-FFF2-40B4-BE49-F238E27FC236}">
                <a16:creationId xmlns:a16="http://schemas.microsoft.com/office/drawing/2014/main" id="{CAF8E14E-0289-40E6-5A42-1E8130694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00" y="548680"/>
            <a:ext cx="2857500" cy="55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40B7820-65D5-B585-3DF5-2BD095B098BB}"/>
              </a:ext>
            </a:extLst>
          </p:cNvPr>
          <p:cNvSpPr txBox="1"/>
          <p:nvPr/>
        </p:nvSpPr>
        <p:spPr>
          <a:xfrm>
            <a:off x="3434275" y="2412736"/>
            <a:ext cx="5176258" cy="3650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pPr>
              <a:lnSpc>
                <a:spcPct val="150000"/>
              </a:lnSpc>
            </a:pPr>
            <a:r>
              <a:rPr lang="fr-FR" dirty="0"/>
              <a:t>Lorsque </a:t>
            </a:r>
            <a:r>
              <a:rPr lang="fr-FR" b="1" dirty="0"/>
              <a:t>Charles VIII meurt accidentellement</a:t>
            </a:r>
            <a:r>
              <a:rPr lang="fr-FR" dirty="0"/>
              <a:t>, Anne n’a que 21 ans. Elle redevient alors duchesse de Bretagne et </a:t>
            </a:r>
            <a:r>
              <a:rPr lang="fr-FR" b="1" dirty="0"/>
              <a:t>n’est plus reine de France</a:t>
            </a:r>
            <a:r>
              <a:rPr lang="fr-FR" dirty="0"/>
              <a:t>.</a:t>
            </a:r>
          </a:p>
          <a:p>
            <a:pPr>
              <a:lnSpc>
                <a:spcPct val="150000"/>
              </a:lnSpc>
            </a:pPr>
            <a:endParaRPr lang="fr-FR" dirty="0"/>
          </a:p>
          <a:p>
            <a:pPr>
              <a:lnSpc>
                <a:spcPct val="150000"/>
              </a:lnSpc>
            </a:pPr>
            <a:r>
              <a:rPr lang="fr-FR" dirty="0"/>
              <a:t>Quatre ans après la mort de Charles VIII, </a:t>
            </a:r>
            <a:r>
              <a:rPr lang="fr-FR" b="1" dirty="0"/>
              <a:t>elle dut épouser son successeur, Louis XII.</a:t>
            </a:r>
            <a:r>
              <a:rPr lang="fr-FR" dirty="0"/>
              <a:t> Elle fut alors </a:t>
            </a:r>
            <a:r>
              <a:rPr lang="fr-FR" b="1" dirty="0"/>
              <a:t>à nouveau sacrée reine de France. </a:t>
            </a:r>
          </a:p>
          <a:p>
            <a:pPr>
              <a:lnSpc>
                <a:spcPct val="150000"/>
              </a:lnSpc>
            </a:pPr>
            <a:r>
              <a:rPr lang="fr-FR" b="1" dirty="0"/>
              <a:t>La Bretagne appartient au royaume de France.</a:t>
            </a:r>
          </a:p>
        </p:txBody>
      </p:sp>
    </p:spTree>
    <p:extLst>
      <p:ext uri="{BB962C8B-B14F-4D97-AF65-F5344CB8AC3E}">
        <p14:creationId xmlns:p14="http://schemas.microsoft.com/office/powerpoint/2010/main" val="257379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re classique 16: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608_TF02801059_TF02801059.potx" id="{37027BF9-95D4-4C1E-9AED-1AA80C4B78BB}" vid="{CB03363F-4536-4EC6-93BB-061B81450F65}"/>
    </a:ext>
  </a:extLst>
</a:theme>
</file>

<file path=ppt/theme/theme2.xml><?xml version="1.0" encoding="utf-8"?>
<a:theme xmlns:a="http://schemas.openxmlformats.org/drawingml/2006/main" name="Thème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D80E12-3BE9-4746-820E-FFB249F467F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pédagogique sous forme de livre classique (grand écran)</Template>
  <TotalTime>131</TotalTime>
  <Words>634</Words>
  <Application>Microsoft Office PowerPoint</Application>
  <PresentationFormat>Personnalisé</PresentationFormat>
  <Paragraphs>65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Constantia</vt:lpstr>
      <vt:lpstr>Goudy Stout</vt:lpstr>
      <vt:lpstr>Livre classique 16:9</vt:lpstr>
      <vt:lpstr>La Guerre de Cent ans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Guerre de Cent ans</dc:title>
  <dc:creator>Solène Ezingeard</dc:creator>
  <cp:lastModifiedBy>Solène Ezingeard</cp:lastModifiedBy>
  <cp:revision>9</cp:revision>
  <dcterms:created xsi:type="dcterms:W3CDTF">2023-01-29T09:36:23Z</dcterms:created>
  <dcterms:modified xsi:type="dcterms:W3CDTF">2023-03-11T10:45:29Z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