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14"/>
  </p:notesMasterIdLst>
  <p:sldIdLst>
    <p:sldId id="256" r:id="rId2"/>
    <p:sldId id="257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5" r:id="rId12"/>
    <p:sldId id="314" r:id="rId13"/>
  </p:sldIdLst>
  <p:sldSz cx="9144000" cy="5143500" type="screen16x9"/>
  <p:notesSz cx="6858000" cy="9144000"/>
  <p:embeddedFontLst>
    <p:embeddedFont>
      <p:font typeface="a Atos" panose="02000503000000000000" pitchFamily="2" charset="0"/>
      <p:regular r:id="rId15"/>
    </p:embeddedFont>
    <p:embeddedFont>
      <p:font typeface="Cinzel" panose="020B0604020202020204" charset="0"/>
      <p:regular r:id="rId16"/>
      <p:bold r:id="rId17"/>
    </p:embeddedFont>
    <p:embeddedFont>
      <p:font typeface="Libre Baskerville" panose="02000000000000000000" pitchFamily="2" charset="0"/>
      <p:regular r:id="rId18"/>
      <p:bold r:id="rId19"/>
      <p: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3AB21C-F81B-4AE0-BC1B-9D4B83972B87}">
  <a:tblStyle styleId="{1A3AB21C-F81B-4AE0-BC1B-9D4B83972B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74FCA45-03BC-45BD-BB16-C2BAAE2C371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75" y="8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43824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4970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6195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871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1354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22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4618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173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5027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5276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125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798700" y="1991850"/>
            <a:ext cx="35466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3600"/>
              <a:buNone/>
              <a:defRPr sz="3600">
                <a:solidFill>
                  <a:srgbClr val="40322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1887900" y="434575"/>
            <a:ext cx="5368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1351075" y="1518375"/>
            <a:ext cx="3126900" cy="325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✣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⨳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66144" y="1518375"/>
            <a:ext cx="3126900" cy="325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✣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⨳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cxnSp>
        <p:nvCxnSpPr>
          <p:cNvPr id="28" name="Google Shape;28;p6"/>
          <p:cNvCxnSpPr/>
          <p:nvPr/>
        </p:nvCxnSpPr>
        <p:spPr>
          <a:xfrm>
            <a:off x="4279500" y="1427300"/>
            <a:ext cx="585000" cy="0"/>
          </a:xfrm>
          <a:prstGeom prst="straightConnector1">
            <a:avLst/>
          </a:prstGeom>
          <a:noFill/>
          <a:ln w="28575" cap="flat" cmpd="sng">
            <a:solidFill>
              <a:srgbClr val="92694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87900" y="434575"/>
            <a:ext cx="53682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Cinzel"/>
              <a:buNone/>
              <a:defRPr sz="24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24425" y="1477750"/>
            <a:ext cx="6695100" cy="3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926940"/>
              </a:buClr>
              <a:buSzPts val="2400"/>
              <a:buFont typeface="Libre Baskerville"/>
              <a:buChar char="✣"/>
              <a:defRPr sz="24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000"/>
              <a:buFont typeface="Libre Baskerville"/>
              <a:buChar char="⨳"/>
              <a:defRPr sz="20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2000"/>
              <a:buFont typeface="Libre Baskerville"/>
              <a:buChar char="■"/>
              <a:defRPr sz="20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1600"/>
              <a:buFont typeface="Libre Baskerville"/>
              <a:buChar char="●"/>
              <a:defRPr sz="16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1600"/>
              <a:buFont typeface="Libre Baskerville"/>
              <a:buChar char="○"/>
              <a:defRPr sz="16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926940"/>
              </a:buClr>
              <a:buSzPts val="1600"/>
              <a:buFont typeface="Libre Baskerville"/>
              <a:buChar char="■"/>
              <a:defRPr sz="16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1600"/>
              <a:buFont typeface="Libre Baskerville"/>
              <a:buChar char="●"/>
              <a:defRPr sz="16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1600"/>
              <a:buFont typeface="Libre Baskerville"/>
              <a:buChar char="○"/>
              <a:defRPr sz="16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403228"/>
              </a:buClr>
              <a:buSzPts val="1600"/>
              <a:buFont typeface="Libre Baskerville"/>
              <a:buChar char="■"/>
              <a:defRPr sz="1600">
                <a:solidFill>
                  <a:srgbClr val="403228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2pPr>
            <a:lvl3pPr lvl="2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3pPr>
            <a:lvl4pPr lvl="3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4pPr>
            <a:lvl5pPr lvl="4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5pPr>
            <a:lvl6pPr lvl="5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6pPr>
            <a:lvl7pPr lvl="6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7pPr>
            <a:lvl8pPr lvl="7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8pPr>
            <a:lvl9pPr lvl="8" algn="ctr">
              <a:buNone/>
              <a:defRPr sz="1200">
                <a:solidFill>
                  <a:srgbClr val="926940"/>
                </a:solidFill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ctrTitle"/>
          </p:nvPr>
        </p:nvSpPr>
        <p:spPr>
          <a:xfrm>
            <a:off x="1187624" y="1779662"/>
            <a:ext cx="784887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accent5">
                    <a:lumMod val="50000"/>
                  </a:schemeClr>
                </a:solidFill>
              </a:rPr>
              <a:t>F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en" sz="4000" b="1" dirty="0">
                <a:solidFill>
                  <a:schemeClr val="accent5">
                    <a:lumMod val="50000"/>
                  </a:schemeClr>
                </a:solidFill>
              </a:rPr>
              <a:t>ançois I</a:t>
            </a:r>
            <a:r>
              <a:rPr lang="en" sz="2400" b="1" dirty="0">
                <a:solidFill>
                  <a:schemeClr val="accent5">
                    <a:lumMod val="50000"/>
                  </a:schemeClr>
                </a:solidFill>
              </a:rPr>
              <a:t>er</a:t>
            </a:r>
            <a:r>
              <a:rPr lang="en" sz="4000" b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br>
              <a:rPr lang="en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" sz="4000" b="1" dirty="0">
                <a:solidFill>
                  <a:schemeClr val="accent5">
                    <a:lumMod val="50000"/>
                  </a:schemeClr>
                </a:solidFill>
              </a:rPr>
              <a:t>Marguerite de Navarre et la renaissance</a:t>
            </a:r>
            <a:endParaRPr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45E99-5BC6-2722-7BCC-57028D8C1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5686"/>
            <a:ext cx="9144000" cy="689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379F97-B6CB-D435-636D-5429BDB2C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232" y="0"/>
            <a:ext cx="6735536" cy="514350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975EBD6-519F-18B8-30ED-39CA44982867}"/>
              </a:ext>
            </a:extLst>
          </p:cNvPr>
          <p:cNvSpPr/>
          <p:nvPr/>
        </p:nvSpPr>
        <p:spPr>
          <a:xfrm>
            <a:off x="2699792" y="2787774"/>
            <a:ext cx="432048" cy="1152128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DBD5C08-2447-AC81-E6F0-5DFE45FECE90}"/>
              </a:ext>
            </a:extLst>
          </p:cNvPr>
          <p:cNvSpPr/>
          <p:nvPr/>
        </p:nvSpPr>
        <p:spPr>
          <a:xfrm>
            <a:off x="1979712" y="3939902"/>
            <a:ext cx="432048" cy="1152128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335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9C9851A-33D4-ECAA-5A6F-249E22A9367D}"/>
              </a:ext>
            </a:extLst>
          </p:cNvPr>
          <p:cNvSpPr txBox="1"/>
          <p:nvPr/>
        </p:nvSpPr>
        <p:spPr>
          <a:xfrm>
            <a:off x="1979712" y="98220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chemeClr val="accent1">
                    <a:lumMod val="90000"/>
                    <a:lumOff val="10000"/>
                  </a:schemeClr>
                </a:solidFill>
                <a:latin typeface="a Atos" panose="02000503000000000000" pitchFamily="2" charset="0"/>
              </a:rPr>
              <a:t>La Renaissance, qu’est-ce que c’est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987EFC-05DA-3EFA-474B-B5D28FF3A0C5}"/>
              </a:ext>
            </a:extLst>
          </p:cNvPr>
          <p:cNvSpPr txBox="1"/>
          <p:nvPr/>
        </p:nvSpPr>
        <p:spPr>
          <a:xfrm>
            <a:off x="2052088" y="427322"/>
            <a:ext cx="70567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La Renaissance est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un mouvement artistique 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apparu en Italie au XVI </a:t>
            </a:r>
            <a:r>
              <a:rPr lang="fr-FR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ème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siècle.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Avant, au Moyen-Age, les arts étaient le plus souvent tournés vers la religion chrétienne.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Les arts de la Renaissance cherchent à revenir aux modèles de l'Antiquité.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Les artistes étudient les arts et œuvres antiques et sur leurs exemples,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ils veulent créer des œuvres réalistes.</a:t>
            </a:r>
          </a:p>
          <a:p>
            <a:r>
              <a:rPr lang="fr-FR" dirty="0"/>
              <a:t>c</a:t>
            </a:r>
          </a:p>
        </p:txBody>
      </p:sp>
      <p:pic>
        <p:nvPicPr>
          <p:cNvPr id="1026" name="Picture 2" descr="L'art et l'architecture à la Renaissance | Alloprof">
            <a:extLst>
              <a:ext uri="{FF2B5EF4-FFF2-40B4-BE49-F238E27FC236}">
                <a16:creationId xmlns:a16="http://schemas.microsoft.com/office/drawing/2014/main" id="{6C178AB6-83BB-671B-EE69-6155701B6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7476"/>
            <a:ext cx="1584176" cy="230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B795403-C45A-F19E-3A22-57A42E458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20" y="2586615"/>
            <a:ext cx="3680936" cy="240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9A64048-6FB3-027C-930B-AD642DFA5248}"/>
              </a:ext>
            </a:extLst>
          </p:cNvPr>
          <p:cNvSpPr txBox="1"/>
          <p:nvPr/>
        </p:nvSpPr>
        <p:spPr>
          <a:xfrm>
            <a:off x="3943651" y="2283718"/>
            <a:ext cx="4572000" cy="2206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Les artistes se servent des progrès en médecine pour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mieux représenter les proportions du corps humain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. Les œuvres de la Renaissance représentaient souvent des scènes inspirées de récits de la mythologie grecque et romaine mais aussi des personnages et scènes de la Bible.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AA65C8-0746-3AE9-78EB-95D6CBD4C6C8}"/>
              </a:ext>
            </a:extLst>
          </p:cNvPr>
          <p:cNvSpPr txBox="1"/>
          <p:nvPr/>
        </p:nvSpPr>
        <p:spPr>
          <a:xfrm>
            <a:off x="211620" y="236796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Œuvre du Moyen Age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97B337-104D-FF77-AF12-F4426BB35878}"/>
              </a:ext>
            </a:extLst>
          </p:cNvPr>
          <p:cNvSpPr txBox="1"/>
          <p:nvPr/>
        </p:nvSpPr>
        <p:spPr>
          <a:xfrm>
            <a:off x="3865271" y="4815916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Botticeli</a:t>
            </a:r>
            <a:r>
              <a:rPr lang="fr-FR" dirty="0"/>
              <a:t>, le printemps, 1510</a:t>
            </a:r>
          </a:p>
        </p:txBody>
      </p:sp>
    </p:spTree>
    <p:extLst>
      <p:ext uri="{BB962C8B-B14F-4D97-AF65-F5344CB8AC3E}">
        <p14:creationId xmlns:p14="http://schemas.microsoft.com/office/powerpoint/2010/main" val="424327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477162" y="3086985"/>
            <a:ext cx="291634" cy="2023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122EC4-3742-559B-8F0B-909D82A2460F}"/>
              </a:ext>
            </a:extLst>
          </p:cNvPr>
          <p:cNvSpPr txBox="1"/>
          <p:nvPr/>
        </p:nvSpPr>
        <p:spPr>
          <a:xfrm>
            <a:off x="1475656" y="20505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chemeClr val="accent1">
                    <a:lumMod val="90000"/>
                    <a:lumOff val="10000"/>
                  </a:schemeClr>
                </a:solidFill>
                <a:latin typeface="a Atos" panose="02000503000000000000" pitchFamily="2" charset="0"/>
              </a:rPr>
              <a:t>Le corps et l’homme au centre des </a:t>
            </a:r>
            <a:r>
              <a:rPr lang="fr-FR" sz="2400" b="1" u="sng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 Atos" panose="02000503000000000000" pitchFamily="2" charset="0"/>
              </a:rPr>
              <a:t>oeuvres</a:t>
            </a:r>
            <a:r>
              <a:rPr lang="fr-FR" sz="2400" b="1" u="sng" dirty="0">
                <a:solidFill>
                  <a:schemeClr val="accent1">
                    <a:lumMod val="90000"/>
                    <a:lumOff val="10000"/>
                  </a:schemeClr>
                </a:solidFill>
                <a:latin typeface="a Atos" panose="02000503000000000000" pitchFamily="2" charset="0"/>
              </a:rPr>
              <a:t>.</a:t>
            </a:r>
          </a:p>
        </p:txBody>
      </p:sp>
      <p:pic>
        <p:nvPicPr>
          <p:cNvPr id="2050" name="Picture 2" descr="Peut-être son œuvre la plus célèbre, « La Naissance de Vénus » de Botticelli, a été ...">
            <a:extLst>
              <a:ext uri="{FF2B5EF4-FFF2-40B4-BE49-F238E27FC236}">
                <a16:creationId xmlns:a16="http://schemas.microsoft.com/office/drawing/2014/main" id="{8ED08242-9F76-3880-45D3-6D477D660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2" y="1923678"/>
            <a:ext cx="550461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vec un doigt tendu, Dieu accorde le don de la vie à Adam dans la fresque ...">
            <a:extLst>
              <a:ext uri="{FF2B5EF4-FFF2-40B4-BE49-F238E27FC236}">
                <a16:creationId xmlns:a16="http://schemas.microsoft.com/office/drawing/2014/main" id="{4E7C66D7-AFC9-8153-F87A-FF2FC0ED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843558"/>
            <a:ext cx="3236301" cy="182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82B9B5-56BF-105A-9CEF-113B1C7A716C}"/>
              </a:ext>
            </a:extLst>
          </p:cNvPr>
          <p:cNvSpPr txBox="1"/>
          <p:nvPr/>
        </p:nvSpPr>
        <p:spPr>
          <a:xfrm>
            <a:off x="1115616" y="168148"/>
            <a:ext cx="7776864" cy="590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La Renaissance cherche à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recréer la perfection du corps 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et remet au centre l’Homme.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E946E6B-FBC1-CF9A-EC3C-02BD93E19C96}"/>
              </a:ext>
            </a:extLst>
          </p:cNvPr>
          <p:cNvSpPr txBox="1"/>
          <p:nvPr/>
        </p:nvSpPr>
        <p:spPr>
          <a:xfrm>
            <a:off x="6156176" y="2663977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Michel Ange, Chapelle Sixtine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DB6CD3D-55D6-6A4B-B6FB-144720938EB0}"/>
              </a:ext>
            </a:extLst>
          </p:cNvPr>
          <p:cNvSpPr txBox="1"/>
          <p:nvPr/>
        </p:nvSpPr>
        <p:spPr>
          <a:xfrm>
            <a:off x="827584" y="1563638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Botticeli</a:t>
            </a:r>
            <a:r>
              <a:rPr lang="fr-FR" dirty="0"/>
              <a:t>, la naissance de Venus, 1485</a:t>
            </a:r>
          </a:p>
        </p:txBody>
      </p:sp>
    </p:spTree>
    <p:extLst>
      <p:ext uri="{BB962C8B-B14F-4D97-AF65-F5344CB8AC3E}">
        <p14:creationId xmlns:p14="http://schemas.microsoft.com/office/powerpoint/2010/main" val="264780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1BEE66-64C3-F20B-1FF4-D62CB44CA50D}"/>
              </a:ext>
            </a:extLst>
          </p:cNvPr>
          <p:cNvSpPr txBox="1"/>
          <p:nvPr/>
        </p:nvSpPr>
        <p:spPr>
          <a:xfrm>
            <a:off x="3275856" y="-2053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chemeClr val="accent1">
                    <a:lumMod val="90000"/>
                    <a:lumOff val="10000"/>
                  </a:schemeClr>
                </a:solidFill>
                <a:latin typeface="a Atos" panose="02000503000000000000" pitchFamily="2" charset="0"/>
              </a:rPr>
              <a:t>Léonard de Vinci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505D3D3-C3E0-6DC1-AD74-A7AD69CCE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67885"/>
            <a:ext cx="285750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4A638A-CB5B-1785-3471-D85C247977BF}"/>
              </a:ext>
            </a:extLst>
          </p:cNvPr>
          <p:cNvSpPr txBox="1"/>
          <p:nvPr/>
        </p:nvSpPr>
        <p:spPr>
          <a:xfrm>
            <a:off x="287525" y="819530"/>
            <a:ext cx="5688632" cy="3930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Léonard de Vinci était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un peintre, scientifique et sculpteur 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de la Renaissance.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Le plus célèbre des tableaux de Léonard de Vinci est La Joconde, conservée au musée du Louvre, à Paris.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Il utilisait dans ses dessins et ses peintures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des notions mathématiques comme la perspective.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L'une des caractéristiques récurrentes de ses personnages peints est leur index pointé vers le haut.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Il est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l'inventeur du sfumato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, technique artistique qui consistait a appliquer plusieurs couches de peinture pour donner une impression de « brume » ou de contours flous. </a:t>
            </a:r>
          </a:p>
        </p:txBody>
      </p:sp>
    </p:spTree>
    <p:extLst>
      <p:ext uri="{BB962C8B-B14F-4D97-AF65-F5344CB8AC3E}">
        <p14:creationId xmlns:p14="http://schemas.microsoft.com/office/powerpoint/2010/main" val="326554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D52606D-F6D6-F09B-6C7F-4F86B75D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0"/>
            <a:ext cx="3271740" cy="487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8A1DBF-AAE1-B3C9-3F96-45B32D2786FD}"/>
              </a:ext>
            </a:extLst>
          </p:cNvPr>
          <p:cNvSpPr txBox="1"/>
          <p:nvPr/>
        </p:nvSpPr>
        <p:spPr>
          <a:xfrm>
            <a:off x="434516" y="4866217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Léonard de Vinci, la Joconde, 1506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1B8A551D-1894-7CE6-CA9F-6A88674FD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350" y="-20538"/>
            <a:ext cx="3511837" cy="477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E0B3B6-3035-E399-233E-A3EFC2C3A636}"/>
              </a:ext>
            </a:extLst>
          </p:cNvPr>
          <p:cNvSpPr txBox="1"/>
          <p:nvPr/>
        </p:nvSpPr>
        <p:spPr>
          <a:xfrm>
            <a:off x="4612983" y="4792992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Léonard de Vinci, Saint Jean Baptiste, 1516</a:t>
            </a:r>
          </a:p>
        </p:txBody>
      </p:sp>
    </p:spTree>
    <p:extLst>
      <p:ext uri="{BB962C8B-B14F-4D97-AF65-F5344CB8AC3E}">
        <p14:creationId xmlns:p14="http://schemas.microsoft.com/office/powerpoint/2010/main" val="29671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8A1DBF-AAE1-B3C9-3F96-45B32D2786FD}"/>
              </a:ext>
            </a:extLst>
          </p:cNvPr>
          <p:cNvSpPr txBox="1"/>
          <p:nvPr/>
        </p:nvSpPr>
        <p:spPr>
          <a:xfrm>
            <a:off x="409803" y="4371950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Esquisses d'un hélicoptère et d'une aile volante, dessins de Léonard de Vinci.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E0B3B6-3035-E399-233E-A3EFC2C3A636}"/>
              </a:ext>
            </a:extLst>
          </p:cNvPr>
          <p:cNvSpPr txBox="1"/>
          <p:nvPr/>
        </p:nvSpPr>
        <p:spPr>
          <a:xfrm>
            <a:off x="5071731" y="4451700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Etude d’anatomie de Léonard de Vinci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B3A50C2-E354-3A3D-BA47-2B0702B6B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478"/>
            <a:ext cx="3016335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E63014C5-768D-815B-4694-4F49BD1BE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126"/>
            <a:ext cx="2952328" cy="434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56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ançois Ier (roi de France) — Wikipédia">
            <a:extLst>
              <a:ext uri="{FF2B5EF4-FFF2-40B4-BE49-F238E27FC236}">
                <a16:creationId xmlns:a16="http://schemas.microsoft.com/office/drawing/2014/main" id="{49665602-1544-85A2-5151-3D52B6405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11510"/>
            <a:ext cx="3525124" cy="455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923697-7615-6293-43F8-DCE90B97597F}"/>
              </a:ext>
            </a:extLst>
          </p:cNvPr>
          <p:cNvSpPr txBox="1"/>
          <p:nvPr/>
        </p:nvSpPr>
        <p:spPr>
          <a:xfrm>
            <a:off x="3275856" y="-2053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chemeClr val="accent1">
                    <a:lumMod val="90000"/>
                    <a:lumOff val="10000"/>
                  </a:schemeClr>
                </a:solidFill>
                <a:latin typeface="a Atos" panose="02000503000000000000" pitchFamily="2" charset="0"/>
              </a:rPr>
              <a:t>François 1er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5A290A-A1CC-5483-1E73-9873161B479D}"/>
              </a:ext>
            </a:extLst>
          </p:cNvPr>
          <p:cNvSpPr txBox="1"/>
          <p:nvPr/>
        </p:nvSpPr>
        <p:spPr>
          <a:xfrm>
            <a:off x="179512" y="339502"/>
            <a:ext cx="5148571" cy="522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François Ier est né en 1494.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En janvier 1515, le roi de France Louis XII meurt, sans fils pour le succéder. François Ier étant son plus proche cousin, il est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sacré roi de France à l’âge de 21 ans 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dans la cathédrale de Reims, comme le veut la tradition.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En 1519, il choisit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Chambord 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pour ordonner la construction de l’un des plus beaux châteaux de la Renaissance. Il est vu comme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un prince de la Renaissance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, amoureux d’art et de raffinement.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François Ier était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un grand ami de Léonard de Vinci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. Il a invité à s’installer à côté du château royal. Jusqu’à la fin de sa vie, Léonard de Vinci était aux services de François Ier. C’est d’ailleurs lui qui a imaginé une partie du château de Chambord.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50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63B846B-389C-6B88-4069-D04410013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0"/>
            <a:ext cx="68865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4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91830B-50E8-C00F-3361-1568E7829004}"/>
              </a:ext>
            </a:extLst>
          </p:cNvPr>
          <p:cNvSpPr txBox="1"/>
          <p:nvPr/>
        </p:nvSpPr>
        <p:spPr>
          <a:xfrm>
            <a:off x="2029398" y="123478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chemeClr val="accent1">
                    <a:lumMod val="90000"/>
                    <a:lumOff val="10000"/>
                  </a:schemeClr>
                </a:solidFill>
                <a:latin typeface="a Atos" panose="02000503000000000000" pitchFamily="2" charset="0"/>
              </a:rPr>
              <a:t>La guerre contre Charles Quint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908F31-B20D-9991-2A49-41EAFDDEE15D}"/>
              </a:ext>
            </a:extLst>
          </p:cNvPr>
          <p:cNvSpPr txBox="1"/>
          <p:nvPr/>
        </p:nvSpPr>
        <p:spPr>
          <a:xfrm>
            <a:off x="561450" y="666315"/>
            <a:ext cx="5275527" cy="425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 cette période, la France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est le pays le plus riche et le plus peuplé d’Europe.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François 1</a:t>
            </a:r>
            <a:r>
              <a:rPr lang="fr-FR" baseline="300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er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souhaite encore étendre le royaume.</a:t>
            </a:r>
          </a:p>
          <a:p>
            <a:pPr>
              <a:lnSpc>
                <a:spcPct val="150000"/>
              </a:lnSpc>
            </a:pP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Charles Quint, roi d’Espagne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, est issu d’une autre famille, les </a:t>
            </a:r>
            <a:r>
              <a:rPr lang="fr-FR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Hasbourg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, qui encerclent le territoire de France.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Il faut désigner le nouvel empereur de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l’empire romain germanique, c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ar le dernier empereur vient de mourir en 1519. Mais c’est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Charles Quint qui l’emporte.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Une guerre se déclare donc entre eux pour l’Italie.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François 1</a:t>
            </a:r>
            <a:r>
              <a:rPr lang="fr-FR" b="1" u="sng" baseline="300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er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se fait capturer lors de la bataille de Pavie 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en 1525, mais sera libéré grâce à sa sœur l’année suivante.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Il perd donc la guerre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contre Charles Quint.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61B553A-CD92-A607-E63C-8A78B4B2F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843558"/>
            <a:ext cx="2992605" cy="33843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5D2072-D4EC-0083-6CD0-D61E7A1F1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986" y="1442531"/>
            <a:ext cx="1551771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3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297650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8194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24E81FAE-9D36-9053-3D17-61700F8DD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585" y="510122"/>
            <a:ext cx="3553225" cy="420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91830B-50E8-C00F-3361-1568E7829004}"/>
              </a:ext>
            </a:extLst>
          </p:cNvPr>
          <p:cNvSpPr txBox="1"/>
          <p:nvPr/>
        </p:nvSpPr>
        <p:spPr>
          <a:xfrm>
            <a:off x="2483768" y="24770"/>
            <a:ext cx="3312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chemeClr val="accent1">
                    <a:lumMod val="90000"/>
                    <a:lumOff val="10000"/>
                  </a:schemeClr>
                </a:solidFill>
                <a:latin typeface="a Atos" panose="02000503000000000000" pitchFamily="2" charset="0"/>
              </a:rPr>
              <a:t>Marguerite de Navarre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908F31-B20D-9991-2A49-41EAFDDEE15D}"/>
              </a:ext>
            </a:extLst>
          </p:cNvPr>
          <p:cNvSpPr txBox="1"/>
          <p:nvPr/>
        </p:nvSpPr>
        <p:spPr>
          <a:xfrm>
            <a:off x="206608" y="843558"/>
            <a:ext cx="5148571" cy="3284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Elle est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la sœur de François 1</a:t>
            </a:r>
            <a:r>
              <a:rPr lang="fr-FR" b="1" u="sng" baseline="300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er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C’est une femme très cultivée qui écrit et parle latin et grec.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C’est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une femme de lettres 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qui a écrit des poèmes et des nouvelles.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Comme son frère,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elle protège les artistes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, plus particulièrement les écrivains comme Rabelais.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Elle a également </a:t>
            </a:r>
            <a:r>
              <a:rPr lang="fr-FR" b="1" u="sng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une influence politique </a:t>
            </a:r>
            <a:r>
              <a:rPr lang="fr-FR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aux côtés de son frère. C’est même elle qui le libère après la bataille de Pavie.</a:t>
            </a:r>
          </a:p>
        </p:txBody>
      </p:sp>
    </p:spTree>
    <p:extLst>
      <p:ext uri="{BB962C8B-B14F-4D97-AF65-F5344CB8AC3E}">
        <p14:creationId xmlns:p14="http://schemas.microsoft.com/office/powerpoint/2010/main" val="51175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olabella template">
  <a:themeElements>
    <a:clrScheme name="Custom 347">
      <a:dk1>
        <a:srgbClr val="403228"/>
      </a:dk1>
      <a:lt1>
        <a:srgbClr val="FFFFFF"/>
      </a:lt1>
      <a:dk2>
        <a:srgbClr val="926940"/>
      </a:dk2>
      <a:lt2>
        <a:srgbClr val="F3EFEA"/>
      </a:lt2>
      <a:accent1>
        <a:srgbClr val="261408"/>
      </a:accent1>
      <a:accent2>
        <a:srgbClr val="8E5025"/>
      </a:accent2>
      <a:accent3>
        <a:srgbClr val="B68C68"/>
      </a:accent3>
      <a:accent4>
        <a:srgbClr val="E8DAC2"/>
      </a:accent4>
      <a:accent5>
        <a:srgbClr val="8E2525"/>
      </a:accent5>
      <a:accent6>
        <a:srgbClr val="B67068"/>
      </a:accent6>
      <a:hlink>
        <a:srgbClr val="40322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670</Words>
  <Application>Microsoft Office PowerPoint</Application>
  <PresentationFormat>Affichage à l'écran (16:9)</PresentationFormat>
  <Paragraphs>56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 Atos</vt:lpstr>
      <vt:lpstr>Arial</vt:lpstr>
      <vt:lpstr>Libre Baskerville</vt:lpstr>
      <vt:lpstr>Cinzel</vt:lpstr>
      <vt:lpstr>Dolabella template</vt:lpstr>
      <vt:lpstr>François Ier,  Marguerite de Navarre et la renaissance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Professeur</dc:creator>
  <cp:lastModifiedBy>Solène Ezingeard</cp:lastModifiedBy>
  <cp:revision>18</cp:revision>
  <dcterms:modified xsi:type="dcterms:W3CDTF">2023-03-11T10:46:09Z</dcterms:modified>
</cp:coreProperties>
</file>