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3"/>
  </p:notesMasterIdLst>
  <p:sldIdLst>
    <p:sldId id="256" r:id="rId2"/>
    <p:sldId id="306" r:id="rId3"/>
    <p:sldId id="315" r:id="rId4"/>
    <p:sldId id="316" r:id="rId5"/>
    <p:sldId id="317" r:id="rId6"/>
    <p:sldId id="319" r:id="rId7"/>
    <p:sldId id="320" r:id="rId8"/>
    <p:sldId id="341" r:id="rId9"/>
    <p:sldId id="322" r:id="rId10"/>
    <p:sldId id="321" r:id="rId11"/>
    <p:sldId id="314" r:id="rId12"/>
  </p:sldIdLst>
  <p:sldSz cx="9144000" cy="5143500" type="screen16x9"/>
  <p:notesSz cx="6858000" cy="9144000"/>
  <p:embeddedFontLst>
    <p:embeddedFont>
      <p:font typeface="a Atos" panose="02000503000000000000" pitchFamily="2" charset="0"/>
      <p:regular r:id="rId14"/>
    </p:embeddedFont>
    <p:embeddedFont>
      <p:font typeface="Bebas Neue" panose="020B0606020202050201" pitchFamily="34" charset="0"/>
      <p:regular r:id="rId15"/>
    </p:embeddedFont>
    <p:embeddedFont>
      <p:font typeface="Libre Baskerville" panose="02000000000000000000" pitchFamily="2" charset="0"/>
      <p:regular r:id="rId16"/>
      <p:bold r:id="rId17"/>
      <p:italic r:id="rId18"/>
    </p:embeddedFont>
    <p:embeddedFont>
      <p:font typeface="Nunito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DE8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445B5FD-095E-4A86-A77D-3D5B8E73F105}">
  <a:tblStyle styleId="{2445B5FD-095E-4A86-A77D-3D5B8E73F10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75" y="8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497729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551c1a85c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551c1a85c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76200" y="61476"/>
            <a:ext cx="8995416" cy="5016708"/>
            <a:chOff x="76200" y="61476"/>
            <a:chExt cx="8995416" cy="5016708"/>
          </a:xfrm>
        </p:grpSpPr>
        <p:pic>
          <p:nvPicPr>
            <p:cNvPr id="10" name="Google Shape;10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281125" y="184487"/>
              <a:ext cx="1631002" cy="8553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1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3">
              <a:off x="8374520" y="1303192"/>
              <a:ext cx="680124" cy="5169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2;p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556520" y="93450"/>
              <a:ext cx="1495858" cy="1256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3;p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590220" y="4085216"/>
              <a:ext cx="1475753" cy="992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4;p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101118" y="4146932"/>
              <a:ext cx="1765268" cy="9248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572000" y="61476"/>
              <a:ext cx="1867300" cy="14433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6;p2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946846" y="763600"/>
              <a:ext cx="466660" cy="8928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835649" y="3638718"/>
              <a:ext cx="545600" cy="744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5400000">
              <a:off x="7680983" y="3700992"/>
              <a:ext cx="1495858" cy="1256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2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076789" y="1733729"/>
              <a:ext cx="994827" cy="190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1235689" y="184499"/>
              <a:ext cx="1631002" cy="8553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13" flipH="1">
              <a:off x="93172" y="1303205"/>
              <a:ext cx="680124" cy="5169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95438" y="93463"/>
              <a:ext cx="1495858" cy="1256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>
              <a:off x="3081843" y="4085229"/>
              <a:ext cx="1475753" cy="992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1281430" y="4146944"/>
              <a:ext cx="1765268" cy="9248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2708516" y="61489"/>
              <a:ext cx="1867300" cy="14433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2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>
              <a:off x="734310" y="763613"/>
              <a:ext cx="466660" cy="8928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2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766567" y="3638731"/>
              <a:ext cx="545600" cy="744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5400000" flipH="1">
              <a:off x="-29024" y="3701005"/>
              <a:ext cx="1495858" cy="1256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2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 flipH="1">
              <a:off x="76200" y="1733741"/>
              <a:ext cx="994827" cy="19040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Google Shape;30;p2"/>
          <p:cNvSpPr txBox="1">
            <a:spLocks noGrp="1"/>
          </p:cNvSpPr>
          <p:nvPr>
            <p:ph type="ctrTitle"/>
          </p:nvPr>
        </p:nvSpPr>
        <p:spPr>
          <a:xfrm>
            <a:off x="1200975" y="1635747"/>
            <a:ext cx="6742200" cy="153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1" name="Google Shape;31;p2"/>
          <p:cNvSpPr txBox="1">
            <a:spLocks noGrp="1"/>
          </p:cNvSpPr>
          <p:nvPr>
            <p:ph type="subTitle" idx="1"/>
          </p:nvPr>
        </p:nvSpPr>
        <p:spPr>
          <a:xfrm>
            <a:off x="1200900" y="3275060"/>
            <a:ext cx="67422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oogle Shape;314;p20"/>
          <p:cNvGrpSpPr/>
          <p:nvPr/>
        </p:nvGrpSpPr>
        <p:grpSpPr>
          <a:xfrm>
            <a:off x="76200" y="61476"/>
            <a:ext cx="8995416" cy="5016708"/>
            <a:chOff x="76200" y="61476"/>
            <a:chExt cx="8995416" cy="5016708"/>
          </a:xfrm>
        </p:grpSpPr>
        <p:pic>
          <p:nvPicPr>
            <p:cNvPr id="315" name="Google Shape;315;p2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281125" y="184487"/>
              <a:ext cx="1631002" cy="8553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" name="Google Shape;316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3">
              <a:off x="8374520" y="1303192"/>
              <a:ext cx="680124" cy="5169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556520" y="93450"/>
              <a:ext cx="1495858" cy="1256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8" name="Google Shape;318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590220" y="4085216"/>
              <a:ext cx="1475753" cy="992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9" name="Google Shape;319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101118" y="4146932"/>
              <a:ext cx="1765268" cy="9248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0" name="Google Shape;320;p2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572000" y="61476"/>
              <a:ext cx="1867300" cy="14433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1" name="Google Shape;321;p2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946846" y="763600"/>
              <a:ext cx="466660" cy="8928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2" name="Google Shape;322;p2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835649" y="3638718"/>
              <a:ext cx="545600" cy="744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" name="Google Shape;323;p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5400000">
              <a:off x="7680983" y="3700992"/>
              <a:ext cx="1495858" cy="1256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4" name="Google Shape;324;p20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076789" y="1733729"/>
              <a:ext cx="994827" cy="1904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5" name="Google Shape;325;p2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1235689" y="184499"/>
              <a:ext cx="1631002" cy="8553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6" name="Google Shape;326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13" flipH="1">
              <a:off x="93172" y="1303205"/>
              <a:ext cx="680124" cy="5169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" name="Google Shape;327;p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95438" y="93463"/>
              <a:ext cx="1495858" cy="1256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8" name="Google Shape;328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>
              <a:off x="3081843" y="4085229"/>
              <a:ext cx="1475753" cy="992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9" name="Google Shape;329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1281430" y="4146944"/>
              <a:ext cx="1765268" cy="9248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0" name="Google Shape;330;p2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2708516" y="61489"/>
              <a:ext cx="1867300" cy="14433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1" name="Google Shape;331;p2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>
              <a:off x="734310" y="763613"/>
              <a:ext cx="466660" cy="8928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2" name="Google Shape;332;p2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766567" y="3638731"/>
              <a:ext cx="545600" cy="744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3" name="Google Shape;333;p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5400000" flipH="1">
              <a:off x="-29024" y="3701005"/>
              <a:ext cx="1495858" cy="1256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4" name="Google Shape;334;p20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 flipH="1">
              <a:off x="76200" y="1733741"/>
              <a:ext cx="994827" cy="19040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22"/>
          <p:cNvGrpSpPr/>
          <p:nvPr/>
        </p:nvGrpSpPr>
        <p:grpSpPr>
          <a:xfrm>
            <a:off x="7079041" y="20491"/>
            <a:ext cx="1975603" cy="1820166"/>
            <a:chOff x="7079041" y="20491"/>
            <a:chExt cx="1975603" cy="1820166"/>
          </a:xfrm>
        </p:grpSpPr>
        <p:pic>
          <p:nvPicPr>
            <p:cNvPr id="348" name="Google Shape;348;p2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3">
              <a:off x="8374520" y="1323684"/>
              <a:ext cx="680124" cy="5169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9" name="Google Shape;349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556520" y="113942"/>
              <a:ext cx="1495858" cy="1256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0" name="Google Shape;350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2055887">
              <a:off x="7166799" y="74230"/>
              <a:ext cx="317128" cy="409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1" name="Google Shape;351;p22"/>
          <p:cNvGrpSpPr/>
          <p:nvPr/>
        </p:nvGrpSpPr>
        <p:grpSpPr>
          <a:xfrm>
            <a:off x="7036532" y="3135727"/>
            <a:ext cx="2020591" cy="1941418"/>
            <a:chOff x="7036532" y="3135727"/>
            <a:chExt cx="2020591" cy="1941418"/>
          </a:xfrm>
        </p:grpSpPr>
        <p:pic>
          <p:nvPicPr>
            <p:cNvPr id="352" name="Google Shape;352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400000">
              <a:off x="7680983" y="3700992"/>
              <a:ext cx="1495858" cy="1256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3" name="Google Shape;353;p2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3">
              <a:off x="7036532" y="4560172"/>
              <a:ext cx="680124" cy="5169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4" name="Google Shape;354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160196" flipH="1">
              <a:off x="8556017" y="3176680"/>
              <a:ext cx="317127" cy="409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5" name="Google Shape;355;p22"/>
          <p:cNvGrpSpPr/>
          <p:nvPr/>
        </p:nvGrpSpPr>
        <p:grpSpPr>
          <a:xfrm>
            <a:off x="129424" y="12686"/>
            <a:ext cx="1975603" cy="1820166"/>
            <a:chOff x="90899" y="12686"/>
            <a:chExt cx="1975603" cy="1820166"/>
          </a:xfrm>
        </p:grpSpPr>
        <p:pic>
          <p:nvPicPr>
            <p:cNvPr id="356" name="Google Shape;356;p2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13" flipH="1">
              <a:off x="90899" y="1315879"/>
              <a:ext cx="680124" cy="5169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7" name="Google Shape;357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93164" y="106137"/>
              <a:ext cx="1495858" cy="1256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8" name="Google Shape;358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2055887" flipH="1">
              <a:off x="1661616" y="66425"/>
              <a:ext cx="317128" cy="409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9" name="Google Shape;359;p22"/>
          <p:cNvGrpSpPr/>
          <p:nvPr/>
        </p:nvGrpSpPr>
        <p:grpSpPr>
          <a:xfrm>
            <a:off x="126944" y="3127922"/>
            <a:ext cx="2020591" cy="1941418"/>
            <a:chOff x="88419" y="3127922"/>
            <a:chExt cx="2020591" cy="1941418"/>
          </a:xfrm>
        </p:grpSpPr>
        <p:pic>
          <p:nvPicPr>
            <p:cNvPr id="360" name="Google Shape;360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 flipH="1">
              <a:off x="-31298" y="3693187"/>
              <a:ext cx="1495858" cy="1256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1" name="Google Shape;361;p2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13" flipH="1">
              <a:off x="1428886" y="4552367"/>
              <a:ext cx="680124" cy="5169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2" name="Google Shape;362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1160196">
              <a:off x="272398" y="3168875"/>
              <a:ext cx="317127" cy="409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6520" y="113942"/>
            <a:ext cx="1495858" cy="1256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7680983" y="3700992"/>
            <a:ext cx="1495858" cy="1256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31689" y="106137"/>
            <a:ext cx="1495858" cy="1256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 flipH="1">
            <a:off x="7227" y="3693187"/>
            <a:ext cx="1495858" cy="1256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ibre Baskerville"/>
              <a:buNone/>
              <a:defRPr sz="3500">
                <a:solidFill>
                  <a:schemeClr val="lt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Bebas Neue"/>
              <a:buNone/>
              <a:defRPr sz="3500">
                <a:solidFill>
                  <a:schemeClr val="lt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Bebas Neue"/>
              <a:buNone/>
              <a:defRPr sz="3500">
                <a:solidFill>
                  <a:schemeClr val="lt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Bebas Neue"/>
              <a:buNone/>
              <a:defRPr sz="3500">
                <a:solidFill>
                  <a:schemeClr val="lt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Bebas Neue"/>
              <a:buNone/>
              <a:defRPr sz="3500">
                <a:solidFill>
                  <a:schemeClr val="lt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Bebas Neue"/>
              <a:buNone/>
              <a:defRPr sz="3500">
                <a:solidFill>
                  <a:schemeClr val="lt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Bebas Neue"/>
              <a:buNone/>
              <a:defRPr sz="3500">
                <a:solidFill>
                  <a:schemeClr val="lt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Bebas Neue"/>
              <a:buNone/>
              <a:defRPr sz="3500">
                <a:solidFill>
                  <a:schemeClr val="lt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Bebas Neue"/>
              <a:buNone/>
              <a:defRPr sz="3500">
                <a:solidFill>
                  <a:schemeClr val="lt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unito"/>
              <a:buChar char="●"/>
              <a:defRPr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unito"/>
              <a:buChar char="○"/>
              <a:defRPr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unito"/>
              <a:buChar char="■"/>
              <a:defRPr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unito"/>
              <a:buChar char="●"/>
              <a:defRPr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unito"/>
              <a:buChar char="○"/>
              <a:defRPr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unito"/>
              <a:buChar char="■"/>
              <a:defRPr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unito"/>
              <a:buChar char="●"/>
              <a:defRPr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unito"/>
              <a:buChar char="○"/>
              <a:defRPr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Nunito"/>
              <a:buChar char="■"/>
              <a:defRPr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60" r:id="rId3"/>
    <p:sldLayoutId id="2147483666" r:id="rId4"/>
    <p:sldLayoutId id="2147483668" r:id="rId5"/>
    <p:sldLayoutId id="2147483669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7"/>
          <p:cNvSpPr txBox="1">
            <a:spLocks noGrp="1"/>
          </p:cNvSpPr>
          <p:nvPr>
            <p:ph type="ctrTitle"/>
          </p:nvPr>
        </p:nvSpPr>
        <p:spPr>
          <a:xfrm>
            <a:off x="1021153" y="1995686"/>
            <a:ext cx="6899567" cy="153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fr-FR" b="1" dirty="0"/>
              <a:t>Louis XIV </a:t>
            </a:r>
            <a:br>
              <a:rPr lang="fr-FR" b="1" dirty="0"/>
            </a:br>
            <a:r>
              <a:rPr lang="fr-FR" b="1" dirty="0"/>
              <a:t>et </a:t>
            </a:r>
            <a:br>
              <a:rPr lang="fr-FR" b="1" dirty="0"/>
            </a:br>
            <a:r>
              <a:rPr lang="fr-FR" b="1" dirty="0"/>
              <a:t>la monarchie absolue</a:t>
            </a:r>
            <a:endParaRPr dirty="0"/>
          </a:p>
        </p:txBody>
      </p:sp>
      <p:cxnSp>
        <p:nvCxnSpPr>
          <p:cNvPr id="380" name="Google Shape;380;p27"/>
          <p:cNvCxnSpPr/>
          <p:nvPr/>
        </p:nvCxnSpPr>
        <p:spPr>
          <a:xfrm>
            <a:off x="1342225" y="3723878"/>
            <a:ext cx="65574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rofesseur\Downloads\313_LST-Rois-de-France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42" y="6334"/>
            <a:ext cx="6493516" cy="5143500"/>
          </a:xfrm>
          <a:prstGeom prst="rect">
            <a:avLst/>
          </a:prstGeom>
          <a:noFill/>
          <a:ln>
            <a:solidFill>
              <a:srgbClr val="FF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/>
          <p:cNvSpPr/>
          <p:nvPr/>
        </p:nvSpPr>
        <p:spPr>
          <a:xfrm>
            <a:off x="3797893" y="3830322"/>
            <a:ext cx="432048" cy="792088"/>
          </a:xfrm>
          <a:prstGeom prst="ellipse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4603956" y="3795886"/>
            <a:ext cx="616115" cy="936103"/>
          </a:xfrm>
          <a:prstGeom prst="ellipse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courbée vers le bas 4"/>
          <p:cNvSpPr/>
          <p:nvPr/>
        </p:nvSpPr>
        <p:spPr>
          <a:xfrm>
            <a:off x="3851920" y="3380314"/>
            <a:ext cx="1060092" cy="415572"/>
          </a:xfrm>
          <a:prstGeom prst="curvedDownArrow">
            <a:avLst/>
          </a:prstGeom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00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3F7630A-4837-83CB-660E-9B8D02FCB418}"/>
              </a:ext>
            </a:extLst>
          </p:cNvPr>
          <p:cNvSpPr txBox="1"/>
          <p:nvPr/>
        </p:nvSpPr>
        <p:spPr>
          <a:xfrm>
            <a:off x="2195736" y="411510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/>
                </a:solidFill>
                <a:latin typeface="a Atos" panose="02000503000000000000" pitchFamily="2" charset="0"/>
              </a:rPr>
              <a:t>L’enfance de Louis XIV</a:t>
            </a:r>
          </a:p>
        </p:txBody>
      </p:sp>
      <p:pic>
        <p:nvPicPr>
          <p:cNvPr id="1026" name="Picture 2" descr="Louis XIV enfant de French School | Posterlounge">
            <a:extLst>
              <a:ext uri="{FF2B5EF4-FFF2-40B4-BE49-F238E27FC236}">
                <a16:creationId xmlns:a16="http://schemas.microsoft.com/office/drawing/2014/main" id="{52572271-97A0-19B4-DB51-C98B3DCCC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711" y="873175"/>
            <a:ext cx="1876197" cy="234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D4D4DA-F383-8187-51E3-7607B48A0A45}"/>
              </a:ext>
            </a:extLst>
          </p:cNvPr>
          <p:cNvSpPr txBox="1"/>
          <p:nvPr/>
        </p:nvSpPr>
        <p:spPr>
          <a:xfrm>
            <a:off x="395536" y="915566"/>
            <a:ext cx="5616624" cy="2960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/>
                </a:solidFill>
              </a:rPr>
              <a:t>Louis XIV est </a:t>
            </a:r>
            <a:r>
              <a:rPr lang="fr-FR" b="1" u="sng" dirty="0">
                <a:solidFill>
                  <a:schemeClr val="accent1"/>
                </a:solidFill>
              </a:rPr>
              <a:t>né le 5 septembre en 1638</a:t>
            </a:r>
            <a:r>
              <a:rPr lang="fr-FR" dirty="0">
                <a:solidFill>
                  <a:schemeClr val="accent1"/>
                </a:solidFill>
              </a:rPr>
              <a:t>. Son père est le roi Louis XIII, fils de Henri IV ( qui est donc le grand père de Louis XIV). </a:t>
            </a:r>
          </a:p>
          <a:p>
            <a:pPr>
              <a:lnSpc>
                <a:spcPct val="150000"/>
              </a:lnSpc>
            </a:pPr>
            <a:endParaRPr lang="fr-FR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/>
                </a:solidFill>
              </a:rPr>
              <a:t>Lorsqu’il a 5ans, son père Louis XIII meurt, il devient donc roi, mais ne peut encore gouverner.</a:t>
            </a:r>
          </a:p>
          <a:p>
            <a:pPr>
              <a:lnSpc>
                <a:spcPct val="150000"/>
              </a:lnSpc>
            </a:pPr>
            <a:r>
              <a:rPr lang="fr-FR" b="1" u="sng" dirty="0">
                <a:solidFill>
                  <a:schemeClr val="accent1"/>
                </a:solidFill>
              </a:rPr>
              <a:t>La régence</a:t>
            </a:r>
            <a:r>
              <a:rPr lang="fr-FR" dirty="0">
                <a:solidFill>
                  <a:schemeClr val="accent1"/>
                </a:solidFill>
              </a:rPr>
              <a:t> se met en place : c’est sa mère Anne d’Autriche et son parrain le cardinal Mazarin (</a:t>
            </a:r>
            <a:r>
              <a:rPr lang="fr-FR" dirty="0" err="1">
                <a:solidFill>
                  <a:schemeClr val="accent1"/>
                </a:solidFill>
              </a:rPr>
              <a:t>princpal</a:t>
            </a:r>
            <a:r>
              <a:rPr lang="fr-FR" dirty="0">
                <a:solidFill>
                  <a:schemeClr val="accent1"/>
                </a:solidFill>
              </a:rPr>
              <a:t> ministre) qui vont gouverner.</a:t>
            </a:r>
          </a:p>
          <a:p>
            <a:pPr>
              <a:lnSpc>
                <a:spcPct val="150000"/>
              </a:lnSpc>
            </a:pPr>
            <a:endParaRPr lang="fr-FR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accent1"/>
                </a:solidFill>
              </a:rPr>
              <a:t>Louis XIV est élevé comme un futur roi par ces deux personnes.</a:t>
            </a:r>
          </a:p>
        </p:txBody>
      </p:sp>
      <p:pic>
        <p:nvPicPr>
          <p:cNvPr id="1028" name="Picture 4" descr="Jules Mazarin — Wikipédia">
            <a:extLst>
              <a:ext uri="{FF2B5EF4-FFF2-40B4-BE49-F238E27FC236}">
                <a16:creationId xmlns:a16="http://schemas.microsoft.com/office/drawing/2014/main" id="{1CC07D95-46EC-EE75-5922-D2466D45E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326997"/>
            <a:ext cx="1417885" cy="167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nne d'Autriche (1601-1666) — Wikipédia">
            <a:extLst>
              <a:ext uri="{FF2B5EF4-FFF2-40B4-BE49-F238E27FC236}">
                <a16:creationId xmlns:a16="http://schemas.microsoft.com/office/drawing/2014/main" id="{EA9A834B-6C0C-8682-105E-E5E5DC428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326997"/>
            <a:ext cx="1338461" cy="167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275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94941F3-3DE2-D971-0E81-DC7285397D67}"/>
              </a:ext>
            </a:extLst>
          </p:cNvPr>
          <p:cNvSpPr txBox="1"/>
          <p:nvPr/>
        </p:nvSpPr>
        <p:spPr>
          <a:xfrm>
            <a:off x="2286000" y="195486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accent1"/>
                </a:solidFill>
                <a:latin typeface="a Atos" panose="02000503000000000000" pitchFamily="2" charset="0"/>
              </a:rPr>
              <a:t>Un pays tendu et en révolte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4573C4-BA0C-B49E-0C15-341A8D6C62E9}"/>
              </a:ext>
            </a:extLst>
          </p:cNvPr>
          <p:cNvSpPr txBox="1"/>
          <p:nvPr/>
        </p:nvSpPr>
        <p:spPr>
          <a:xfrm>
            <a:off x="251520" y="699542"/>
            <a:ext cx="5544616" cy="4109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600" dirty="0">
                <a:solidFill>
                  <a:schemeClr val="accent1"/>
                </a:solidFill>
              </a:rPr>
              <a:t>A cette période, il y a une révolte d'une partie de la noblesse et des habitants de Paris. Cette révolte est appelée </a:t>
            </a:r>
            <a:r>
              <a:rPr lang="fr-FR" sz="1600" b="1" u="sng" dirty="0">
                <a:solidFill>
                  <a:schemeClr val="accent1"/>
                </a:solidFill>
              </a:rPr>
              <a:t>« la Fronde ». </a:t>
            </a:r>
          </a:p>
          <a:p>
            <a:pPr algn="just">
              <a:lnSpc>
                <a:spcPct val="150000"/>
              </a:lnSpc>
            </a:pPr>
            <a:r>
              <a:rPr lang="fr-FR" sz="1600" dirty="0">
                <a:solidFill>
                  <a:schemeClr val="accent1"/>
                </a:solidFill>
              </a:rPr>
              <a:t>Ils contestent : </a:t>
            </a:r>
          </a:p>
          <a:p>
            <a:pPr algn="just">
              <a:lnSpc>
                <a:spcPct val="150000"/>
              </a:lnSpc>
            </a:pPr>
            <a:r>
              <a:rPr lang="fr-FR" sz="1600" dirty="0">
                <a:solidFill>
                  <a:schemeClr val="accent1"/>
                </a:solidFill>
              </a:rPr>
              <a:t>-l'autorité royale, donc la monarchie</a:t>
            </a:r>
          </a:p>
          <a:p>
            <a:pPr algn="just">
              <a:lnSpc>
                <a:spcPct val="150000"/>
              </a:lnSpc>
            </a:pPr>
            <a:r>
              <a:rPr lang="fr-FR" sz="1600" dirty="0">
                <a:solidFill>
                  <a:schemeClr val="accent1"/>
                </a:solidFill>
              </a:rPr>
              <a:t>-les </a:t>
            </a:r>
            <a:r>
              <a:rPr lang="fr-FR" sz="1600" dirty="0" err="1">
                <a:solidFill>
                  <a:schemeClr val="accent1"/>
                </a:solidFill>
              </a:rPr>
              <a:t>impots</a:t>
            </a:r>
            <a:r>
              <a:rPr lang="fr-FR" sz="1600" dirty="0">
                <a:solidFill>
                  <a:schemeClr val="accent1"/>
                </a:solidFill>
              </a:rPr>
              <a:t> (trop couteux) </a:t>
            </a:r>
          </a:p>
          <a:p>
            <a:pPr algn="just">
              <a:lnSpc>
                <a:spcPct val="150000"/>
              </a:lnSpc>
            </a:pPr>
            <a:r>
              <a:rPr lang="fr-FR" sz="1600" dirty="0">
                <a:solidFill>
                  <a:schemeClr val="accent1"/>
                </a:solidFill>
              </a:rPr>
              <a:t>Cela dure pendant l’enfance de Louis XIV. </a:t>
            </a:r>
          </a:p>
          <a:p>
            <a:pPr algn="just">
              <a:lnSpc>
                <a:spcPct val="150000"/>
              </a:lnSpc>
            </a:pPr>
            <a:r>
              <a:rPr lang="fr-FR" sz="1600" b="1" u="sng" dirty="0">
                <a:solidFill>
                  <a:schemeClr val="accent1"/>
                </a:solidFill>
              </a:rPr>
              <a:t>La royauté parvient à triompher</a:t>
            </a:r>
            <a:r>
              <a:rPr lang="fr-FR" sz="1600" dirty="0">
                <a:solidFill>
                  <a:schemeClr val="accent1"/>
                </a:solidFill>
              </a:rPr>
              <a:t> de ses adversaires, mais cela </a:t>
            </a:r>
            <a:r>
              <a:rPr lang="fr-FR" sz="1600" b="1" u="sng" dirty="0">
                <a:solidFill>
                  <a:schemeClr val="accent1"/>
                </a:solidFill>
              </a:rPr>
              <a:t>marque profondément le roi :</a:t>
            </a:r>
            <a:r>
              <a:rPr lang="fr-FR" sz="1600" dirty="0">
                <a:solidFill>
                  <a:schemeClr val="accent1"/>
                </a:solidFill>
              </a:rPr>
              <a:t> il imagine transformer les nobles en domestiques de luxe et, pour cela, développe la Cour et veut créer Versailles plus tard.</a:t>
            </a:r>
          </a:p>
        </p:txBody>
      </p:sp>
      <p:pic>
        <p:nvPicPr>
          <p:cNvPr id="2052" name="Picture 4" descr="Fronde (histoire) — Wikipédia">
            <a:extLst>
              <a:ext uri="{FF2B5EF4-FFF2-40B4-BE49-F238E27FC236}">
                <a16:creationId xmlns:a16="http://schemas.microsoft.com/office/drawing/2014/main" id="{C7F9D93C-3D1C-F6A1-0CCB-E1776EFA8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785360"/>
            <a:ext cx="3181753" cy="393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845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6457DFD-79F7-DD73-2F7A-041A850C5123}"/>
              </a:ext>
            </a:extLst>
          </p:cNvPr>
          <p:cNvSpPr txBox="1"/>
          <p:nvPr/>
        </p:nvSpPr>
        <p:spPr>
          <a:xfrm>
            <a:off x="2286000" y="26749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solidFill>
                  <a:schemeClr val="accent1"/>
                </a:solidFill>
                <a:latin typeface="a Atos" panose="02000503000000000000" pitchFamily="2" charset="0"/>
              </a:rPr>
              <a:t>Le sacre de Louis XIV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D5A196F-ECC3-6E87-4470-39BB54AB1A18}"/>
              </a:ext>
            </a:extLst>
          </p:cNvPr>
          <p:cNvSpPr txBox="1"/>
          <p:nvPr/>
        </p:nvSpPr>
        <p:spPr>
          <a:xfrm>
            <a:off x="251520" y="987574"/>
            <a:ext cx="5112568" cy="3739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600" dirty="0">
                <a:solidFill>
                  <a:schemeClr val="accent1"/>
                </a:solidFill>
              </a:rPr>
              <a:t>Louis XIV est </a:t>
            </a:r>
            <a:r>
              <a:rPr lang="fr-FR" sz="1600" b="1" u="sng" dirty="0">
                <a:solidFill>
                  <a:schemeClr val="accent1"/>
                </a:solidFill>
              </a:rPr>
              <a:t>sacré roi le 7 juin 1654 </a:t>
            </a:r>
            <a:r>
              <a:rPr lang="fr-FR" sz="1600" dirty="0">
                <a:solidFill>
                  <a:schemeClr val="accent1"/>
                </a:solidFill>
              </a:rPr>
              <a:t>en la cathédrale de Reims.</a:t>
            </a:r>
          </a:p>
          <a:p>
            <a:pPr algn="just">
              <a:lnSpc>
                <a:spcPct val="150000"/>
              </a:lnSpc>
            </a:pPr>
            <a:endParaRPr lang="fr-FR" sz="1600" dirty="0">
              <a:solidFill>
                <a:schemeClr val="accent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fr-FR" sz="1600" dirty="0">
                <a:solidFill>
                  <a:schemeClr val="accent1"/>
                </a:solidFill>
              </a:rPr>
              <a:t> Il décide de gouverner seul. Il prend le pouvoir et met en place </a:t>
            </a:r>
            <a:r>
              <a:rPr lang="fr-FR" sz="1600" b="1" u="sng" dirty="0">
                <a:solidFill>
                  <a:schemeClr val="accent1"/>
                </a:solidFill>
              </a:rPr>
              <a:t>une monarchie absolue </a:t>
            </a:r>
            <a:r>
              <a:rPr lang="fr-FR" sz="1600" dirty="0">
                <a:solidFill>
                  <a:schemeClr val="accent1"/>
                </a:solidFill>
              </a:rPr>
              <a:t>de droit divin (c'est-à-dire qu'il prétend détenir son pouvoir de Dieu, et donc s'opposer au Roi revient à s'opposer à Dieu).</a:t>
            </a:r>
          </a:p>
          <a:p>
            <a:pPr algn="just">
              <a:lnSpc>
                <a:spcPct val="150000"/>
              </a:lnSpc>
            </a:pPr>
            <a:endParaRPr lang="fr-FR" sz="1600" dirty="0">
              <a:solidFill>
                <a:schemeClr val="accent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fr-FR" sz="1600" dirty="0">
                <a:solidFill>
                  <a:schemeClr val="accent1"/>
                </a:solidFill>
              </a:rPr>
              <a:t> C’est lui qui a tous les pouvoirs et </a:t>
            </a:r>
            <a:r>
              <a:rPr lang="fr-FR" sz="1600" b="1" u="sng" dirty="0">
                <a:solidFill>
                  <a:schemeClr val="accent1"/>
                </a:solidFill>
              </a:rPr>
              <a:t>il prend seul toutes les décisions.</a:t>
            </a:r>
          </a:p>
        </p:txBody>
      </p:sp>
      <p:pic>
        <p:nvPicPr>
          <p:cNvPr id="3076" name="Picture 4" descr="tableau représentant un homme">
            <a:extLst>
              <a:ext uri="{FF2B5EF4-FFF2-40B4-BE49-F238E27FC236}">
                <a16:creationId xmlns:a16="http://schemas.microsoft.com/office/drawing/2014/main" id="{6AAF4A38-C92B-0C8D-0612-A736AA68B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699542"/>
            <a:ext cx="3113097" cy="415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615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52A78E80-59C2-2928-ECF0-C01CD1B9E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00" y="0"/>
            <a:ext cx="37830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625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59B7A5-108A-AE66-98CB-F6FDB20B2B42}"/>
              </a:ext>
            </a:extLst>
          </p:cNvPr>
          <p:cNvSpPr txBox="1"/>
          <p:nvPr/>
        </p:nvSpPr>
        <p:spPr>
          <a:xfrm>
            <a:off x="2286000" y="19548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  <a:latin typeface="a Atos" panose="02000503000000000000" pitchFamily="2" charset="0"/>
              </a:rPr>
              <a:t>Le château de Versailles</a:t>
            </a:r>
            <a:endParaRPr lang="fr-FR" sz="1400" b="1" dirty="0">
              <a:solidFill>
                <a:schemeClr val="accent1"/>
              </a:solidFill>
              <a:latin typeface="a Atos" panose="02000503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1EA6A3-F748-223E-49A1-27801E8C7044}"/>
              </a:ext>
            </a:extLst>
          </p:cNvPr>
          <p:cNvSpPr txBox="1"/>
          <p:nvPr/>
        </p:nvSpPr>
        <p:spPr>
          <a:xfrm>
            <a:off x="395536" y="555526"/>
            <a:ext cx="8280920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dirty="0">
                <a:solidFill>
                  <a:schemeClr val="accent1"/>
                </a:solidFill>
              </a:rPr>
              <a:t>En 1662, Louis XIV débute les travaux d'aménagement du château de Versailles, hérité de son père Louis XIII.</a:t>
            </a:r>
            <a:endParaRPr lang="fr-FR" sz="1600" b="1" u="sng" dirty="0">
              <a:solidFill>
                <a:schemeClr val="accent1"/>
              </a:solidFill>
            </a:endParaRPr>
          </a:p>
        </p:txBody>
      </p:sp>
      <p:pic>
        <p:nvPicPr>
          <p:cNvPr id="3074" name="Picture 2" descr="Château de Versailles | Systemair">
            <a:extLst>
              <a:ext uri="{FF2B5EF4-FFF2-40B4-BE49-F238E27FC236}">
                <a16:creationId xmlns:a16="http://schemas.microsoft.com/office/drawing/2014/main" id="{5C0AFA0B-9C74-8E17-1492-3723F58DF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40869"/>
            <a:ext cx="5847308" cy="378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11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59B7A5-108A-AE66-98CB-F6FDB20B2B42}"/>
              </a:ext>
            </a:extLst>
          </p:cNvPr>
          <p:cNvSpPr txBox="1"/>
          <p:nvPr/>
        </p:nvSpPr>
        <p:spPr>
          <a:xfrm>
            <a:off x="2286000" y="19548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  <a:latin typeface="a Atos" panose="02000503000000000000" pitchFamily="2" charset="0"/>
              </a:rPr>
              <a:t>Le château de Versailles</a:t>
            </a:r>
            <a:endParaRPr lang="fr-FR" sz="1400" b="1" dirty="0">
              <a:solidFill>
                <a:schemeClr val="accent1"/>
              </a:solidFill>
              <a:latin typeface="a Atos" panose="02000503000000000000" pitchFamily="2" charset="0"/>
            </a:endParaRPr>
          </a:p>
        </p:txBody>
      </p:sp>
      <p:pic>
        <p:nvPicPr>
          <p:cNvPr id="4098" name="Picture 2" descr="Visite Château Versailles - Visiter Versailles">
            <a:extLst>
              <a:ext uri="{FF2B5EF4-FFF2-40B4-BE49-F238E27FC236}">
                <a16:creationId xmlns:a16="http://schemas.microsoft.com/office/drawing/2014/main" id="{8FF750C1-CBDC-F320-811D-CDDDFF78C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03263"/>
            <a:ext cx="7620000" cy="443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352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59B7A5-108A-AE66-98CB-F6FDB20B2B42}"/>
              </a:ext>
            </a:extLst>
          </p:cNvPr>
          <p:cNvSpPr txBox="1"/>
          <p:nvPr/>
        </p:nvSpPr>
        <p:spPr>
          <a:xfrm>
            <a:off x="2286000" y="19548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  <a:latin typeface="a Atos" panose="02000503000000000000" pitchFamily="2" charset="0"/>
              </a:rPr>
              <a:t>Le château de Versailles</a:t>
            </a:r>
            <a:endParaRPr lang="fr-FR" sz="1400" b="1" dirty="0">
              <a:solidFill>
                <a:schemeClr val="accent1"/>
              </a:solidFill>
              <a:latin typeface="a Atos" panose="02000503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1EA6A3-F748-223E-49A1-27801E8C7044}"/>
              </a:ext>
            </a:extLst>
          </p:cNvPr>
          <p:cNvSpPr txBox="1"/>
          <p:nvPr/>
        </p:nvSpPr>
        <p:spPr>
          <a:xfrm>
            <a:off x="251520" y="555526"/>
            <a:ext cx="4392488" cy="4109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solidFill>
                  <a:schemeClr val="accent1"/>
                </a:solidFill>
              </a:rPr>
              <a:t>En 1662, Louis XIV débute les travaux d'aménagement du château de Versailles, hérité de son père Louis XIII.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solidFill>
                  <a:schemeClr val="accent1"/>
                </a:solidFill>
              </a:rPr>
              <a:t>Louis XIV est un roi passionné par les arts</a:t>
            </a:r>
            <a:r>
              <a:rPr lang="fr-FR" sz="1600" b="1" u="sng" dirty="0">
                <a:solidFill>
                  <a:schemeClr val="accent1"/>
                </a:solidFill>
              </a:rPr>
              <a:t>. Le « Roi-Soleil »  </a:t>
            </a:r>
            <a:r>
              <a:rPr lang="fr-FR" sz="1600" dirty="0">
                <a:solidFill>
                  <a:schemeClr val="accent1"/>
                </a:solidFill>
              </a:rPr>
              <a:t>fait rayonner le royaume de France à-travers les arts.</a:t>
            </a:r>
          </a:p>
          <a:p>
            <a:pPr>
              <a:lnSpc>
                <a:spcPct val="150000"/>
              </a:lnSpc>
            </a:pPr>
            <a:r>
              <a:rPr lang="fr-FR" sz="1600" b="1" u="sng" dirty="0">
                <a:solidFill>
                  <a:schemeClr val="accent1"/>
                </a:solidFill>
              </a:rPr>
              <a:t>De nombreux artistes sont sous sa protection</a:t>
            </a:r>
            <a:r>
              <a:rPr lang="fr-FR" sz="1600" dirty="0">
                <a:solidFill>
                  <a:schemeClr val="accent1"/>
                </a:solidFill>
              </a:rPr>
              <a:t>, comme Molière. Le château de Versailles devient dès lors la plus reconnue des scènes, où le roi fait jouer du théâtre, opéras, mais organise aussi de grandes fêtes.</a:t>
            </a:r>
            <a:endParaRPr lang="fr-FR" sz="1600" b="1" u="sng" dirty="0">
              <a:solidFill>
                <a:schemeClr val="accent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77F98B2-5685-53AE-1824-75F8411E3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43558"/>
            <a:ext cx="4494943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151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EB094-A10A-B896-CF11-C023EB4E9482}"/>
              </a:ext>
            </a:extLst>
          </p:cNvPr>
          <p:cNvSpPr txBox="1"/>
          <p:nvPr/>
        </p:nvSpPr>
        <p:spPr>
          <a:xfrm>
            <a:off x="2286000" y="19548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  <a:latin typeface="a Atos" panose="02000503000000000000" pitchFamily="2" charset="0"/>
              </a:rPr>
              <a:t>La journée du Roi</a:t>
            </a:r>
            <a:endParaRPr lang="fr-FR" sz="1400" b="1" dirty="0">
              <a:solidFill>
                <a:schemeClr val="accent1"/>
              </a:solidFill>
              <a:latin typeface="a Atos" panose="02000503000000000000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402CD4-ED81-C7F3-18DB-99D81B578DAD}"/>
              </a:ext>
            </a:extLst>
          </p:cNvPr>
          <p:cNvSpPr txBox="1"/>
          <p:nvPr/>
        </p:nvSpPr>
        <p:spPr>
          <a:xfrm>
            <a:off x="251520" y="555526"/>
            <a:ext cx="4248472" cy="4478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u="sng" dirty="0">
                <a:solidFill>
                  <a:schemeClr val="accent1"/>
                </a:solidFill>
              </a:rPr>
              <a:t>8h30: </a:t>
            </a:r>
            <a:r>
              <a:rPr lang="fr-FR" sz="1600" dirty="0">
                <a:solidFill>
                  <a:schemeClr val="accent1"/>
                </a:solidFill>
              </a:rPr>
              <a:t>le valet réveille le roi. La famille assiste au lever du roi pour le regarder s’habiller. </a:t>
            </a:r>
          </a:p>
          <a:p>
            <a:pPr>
              <a:lnSpc>
                <a:spcPct val="150000"/>
              </a:lnSpc>
            </a:pPr>
            <a:r>
              <a:rPr lang="fr-FR" sz="1600" b="1" u="sng" dirty="0">
                <a:solidFill>
                  <a:schemeClr val="accent1"/>
                </a:solidFill>
              </a:rPr>
              <a:t>10 h : </a:t>
            </a:r>
            <a:r>
              <a:rPr lang="fr-FR" sz="1600" dirty="0">
                <a:solidFill>
                  <a:schemeClr val="accent1"/>
                </a:solidFill>
              </a:rPr>
              <a:t>le roi assiste à la messe</a:t>
            </a:r>
          </a:p>
          <a:p>
            <a:pPr>
              <a:lnSpc>
                <a:spcPct val="150000"/>
              </a:lnSpc>
            </a:pPr>
            <a:r>
              <a:rPr lang="fr-FR" sz="1600" b="1" u="sng" dirty="0">
                <a:solidFill>
                  <a:schemeClr val="accent1"/>
                </a:solidFill>
              </a:rPr>
              <a:t>11h : </a:t>
            </a:r>
            <a:r>
              <a:rPr lang="fr-FR" sz="1600" dirty="0">
                <a:solidFill>
                  <a:schemeClr val="accent1"/>
                </a:solidFill>
              </a:rPr>
              <a:t>le roi rient conseil</a:t>
            </a:r>
          </a:p>
          <a:p>
            <a:pPr>
              <a:lnSpc>
                <a:spcPct val="150000"/>
              </a:lnSpc>
            </a:pPr>
            <a:r>
              <a:rPr lang="fr-FR" sz="1600" b="1" u="sng" dirty="0">
                <a:solidFill>
                  <a:schemeClr val="accent1"/>
                </a:solidFill>
              </a:rPr>
              <a:t>13h </a:t>
            </a:r>
            <a:r>
              <a:rPr lang="fr-FR" sz="1600" dirty="0">
                <a:solidFill>
                  <a:schemeClr val="accent1"/>
                </a:solidFill>
              </a:rPr>
              <a:t>: le roi mange en privé, avec ses favoris.</a:t>
            </a:r>
          </a:p>
          <a:p>
            <a:pPr>
              <a:lnSpc>
                <a:spcPct val="150000"/>
              </a:lnSpc>
            </a:pPr>
            <a:r>
              <a:rPr lang="fr-FR" sz="1600" b="1" u="sng" dirty="0">
                <a:solidFill>
                  <a:schemeClr val="accent1"/>
                </a:solidFill>
              </a:rPr>
              <a:t>14h </a:t>
            </a:r>
            <a:r>
              <a:rPr lang="fr-FR" sz="1600" dirty="0">
                <a:solidFill>
                  <a:schemeClr val="accent1"/>
                </a:solidFill>
              </a:rPr>
              <a:t>: balade dans le parc ou chasse</a:t>
            </a:r>
          </a:p>
          <a:p>
            <a:pPr>
              <a:lnSpc>
                <a:spcPct val="150000"/>
              </a:lnSpc>
            </a:pPr>
            <a:r>
              <a:rPr lang="fr-FR" sz="1600" b="1" u="sng" dirty="0">
                <a:solidFill>
                  <a:schemeClr val="accent1"/>
                </a:solidFill>
              </a:rPr>
              <a:t>18h : </a:t>
            </a:r>
            <a:r>
              <a:rPr lang="fr-FR" sz="1600" dirty="0">
                <a:solidFill>
                  <a:schemeClr val="accent1"/>
                </a:solidFill>
              </a:rPr>
              <a:t>étude de dossiers importants</a:t>
            </a:r>
          </a:p>
          <a:p>
            <a:pPr>
              <a:lnSpc>
                <a:spcPct val="150000"/>
              </a:lnSpc>
            </a:pPr>
            <a:r>
              <a:rPr lang="fr-FR" sz="1600" b="1" u="sng" dirty="0">
                <a:solidFill>
                  <a:schemeClr val="accent1"/>
                </a:solidFill>
              </a:rPr>
              <a:t>22h : </a:t>
            </a:r>
            <a:r>
              <a:rPr lang="fr-FR" sz="1600" dirty="0">
                <a:solidFill>
                  <a:schemeClr val="accent1"/>
                </a:solidFill>
              </a:rPr>
              <a:t>Le grand couvert, beaucoup d’invités et de fêtes.</a:t>
            </a:r>
          </a:p>
          <a:p>
            <a:pPr>
              <a:lnSpc>
                <a:spcPct val="150000"/>
              </a:lnSpc>
            </a:pPr>
            <a:r>
              <a:rPr lang="fr-FR" sz="1600" b="1" u="sng" dirty="0">
                <a:solidFill>
                  <a:schemeClr val="accent1"/>
                </a:solidFill>
              </a:rPr>
              <a:t>23h30: </a:t>
            </a:r>
            <a:r>
              <a:rPr lang="fr-FR" sz="1600" dirty="0">
                <a:solidFill>
                  <a:schemeClr val="accent1"/>
                </a:solidFill>
              </a:rPr>
              <a:t>Le coucher, rituel public où le roi se retire dans sa chambre.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1F7D6A-113D-D17F-1676-DF45707BBB4C}"/>
              </a:ext>
            </a:extLst>
          </p:cNvPr>
          <p:cNvSpPr txBox="1"/>
          <p:nvPr/>
        </p:nvSpPr>
        <p:spPr>
          <a:xfrm>
            <a:off x="4499992" y="4424794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http://animationjourneeduroi.ressources.chateauversailles.fr/#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B8D9917-096D-88E6-482D-B701070AB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302" y="628221"/>
            <a:ext cx="4433024" cy="372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793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70;p48"/>
          <p:cNvGrpSpPr/>
          <p:nvPr/>
        </p:nvGrpSpPr>
        <p:grpSpPr>
          <a:xfrm rot="5400000">
            <a:off x="2402081" y="2188603"/>
            <a:ext cx="1603533" cy="1296144"/>
            <a:chOff x="727408" y="2634412"/>
            <a:chExt cx="2206668" cy="1974080"/>
          </a:xfrm>
        </p:grpSpPr>
        <p:pic>
          <p:nvPicPr>
            <p:cNvPr id="3" name="Google Shape;1171;p4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20" flipH="1">
              <a:off x="1512080" y="4210220"/>
              <a:ext cx="452553" cy="3439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1172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 flipH="1">
              <a:off x="681742" y="3691304"/>
              <a:ext cx="995341" cy="8360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1173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5400000" flipH="1">
              <a:off x="1349111" y="3729572"/>
              <a:ext cx="310514" cy="594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1174;p4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5400000" flipH="1">
              <a:off x="469345" y="2892475"/>
              <a:ext cx="1085266" cy="5691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175;p4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0800000" flipH="1">
              <a:off x="1848810" y="3959526"/>
              <a:ext cx="1085266" cy="56913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" name="Google Shape;1162;p48"/>
          <p:cNvGrpSpPr/>
          <p:nvPr/>
        </p:nvGrpSpPr>
        <p:grpSpPr>
          <a:xfrm>
            <a:off x="2865871" y="2656881"/>
            <a:ext cx="870320" cy="266224"/>
            <a:chOff x="3940691" y="1647123"/>
            <a:chExt cx="4379937" cy="660718"/>
          </a:xfrm>
        </p:grpSpPr>
        <p:pic>
          <p:nvPicPr>
            <p:cNvPr id="9" name="Google Shape;1163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140676" y="1647123"/>
              <a:ext cx="981960" cy="660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164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146023" y="1688188"/>
              <a:ext cx="1174605" cy="61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165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5137009" y="1647131"/>
              <a:ext cx="981960" cy="660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166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3940691" y="1688197"/>
              <a:ext cx="1174605" cy="615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oogle Shape;1162;p48"/>
          <p:cNvGrpSpPr/>
          <p:nvPr/>
        </p:nvGrpSpPr>
        <p:grpSpPr>
          <a:xfrm rot="5400000">
            <a:off x="3695523" y="2760581"/>
            <a:ext cx="1607395" cy="385642"/>
            <a:chOff x="3940691" y="1647123"/>
            <a:chExt cx="4379937" cy="660718"/>
          </a:xfrm>
        </p:grpSpPr>
        <p:pic>
          <p:nvPicPr>
            <p:cNvPr id="14" name="Google Shape;1163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140676" y="1647123"/>
              <a:ext cx="981960" cy="660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164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146023" y="1688188"/>
              <a:ext cx="1174605" cy="61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165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5137009" y="1647131"/>
              <a:ext cx="981960" cy="660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166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3940691" y="1688197"/>
              <a:ext cx="1174605" cy="615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" name="Google Shape;1162;p48"/>
          <p:cNvGrpSpPr/>
          <p:nvPr/>
        </p:nvGrpSpPr>
        <p:grpSpPr>
          <a:xfrm rot="5400000">
            <a:off x="4969235" y="2799917"/>
            <a:ext cx="1607395" cy="385642"/>
            <a:chOff x="3940691" y="1647123"/>
            <a:chExt cx="4379937" cy="660718"/>
          </a:xfrm>
        </p:grpSpPr>
        <p:pic>
          <p:nvPicPr>
            <p:cNvPr id="19" name="Google Shape;1163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140676" y="1647123"/>
              <a:ext cx="981960" cy="660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1164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146023" y="1688188"/>
              <a:ext cx="1174605" cy="61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1165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5137009" y="1647131"/>
              <a:ext cx="981960" cy="660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166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3940691" y="1688197"/>
              <a:ext cx="1174605" cy="615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" name="Google Shape;1162;p48"/>
          <p:cNvGrpSpPr/>
          <p:nvPr/>
        </p:nvGrpSpPr>
        <p:grpSpPr>
          <a:xfrm rot="5400000">
            <a:off x="6265379" y="2803592"/>
            <a:ext cx="1607395" cy="385642"/>
            <a:chOff x="3940691" y="1647123"/>
            <a:chExt cx="4379937" cy="660718"/>
          </a:xfrm>
        </p:grpSpPr>
        <p:pic>
          <p:nvPicPr>
            <p:cNvPr id="24" name="Google Shape;1163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140676" y="1647123"/>
              <a:ext cx="981960" cy="660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1164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146023" y="1688188"/>
              <a:ext cx="1174605" cy="61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1165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5137009" y="1647131"/>
              <a:ext cx="981960" cy="660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1166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3940691" y="1688197"/>
              <a:ext cx="1174605" cy="615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" name="Google Shape;1162;p48"/>
          <p:cNvGrpSpPr/>
          <p:nvPr/>
        </p:nvGrpSpPr>
        <p:grpSpPr>
          <a:xfrm rot="3622815">
            <a:off x="5546318" y="2915941"/>
            <a:ext cx="1768736" cy="266224"/>
            <a:chOff x="3940691" y="1647123"/>
            <a:chExt cx="4379937" cy="660718"/>
          </a:xfrm>
        </p:grpSpPr>
        <p:pic>
          <p:nvPicPr>
            <p:cNvPr id="29" name="Google Shape;1163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140676" y="1647123"/>
              <a:ext cx="981960" cy="660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1164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146023" y="1688188"/>
              <a:ext cx="1174605" cy="61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1165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5137009" y="1647131"/>
              <a:ext cx="981960" cy="660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166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3940691" y="1688197"/>
              <a:ext cx="1174605" cy="6154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6672874"/>
      </p:ext>
    </p:extLst>
  </p:cSld>
  <p:clrMapOvr>
    <a:masterClrMapping/>
  </p:clrMapOvr>
</p:sld>
</file>

<file path=ppt/theme/theme1.xml><?xml version="1.0" encoding="utf-8"?>
<a:theme xmlns:a="http://schemas.openxmlformats.org/drawingml/2006/main" name="The Prince of Wales Coronation Minitheme by Slidesgo">
  <a:themeElements>
    <a:clrScheme name="Simple Light">
      <a:dk1>
        <a:srgbClr val="112433"/>
      </a:dk1>
      <a:lt1>
        <a:srgbClr val="9A5418"/>
      </a:lt1>
      <a:dk2>
        <a:srgbClr val="FFBC70"/>
      </a:dk2>
      <a:lt2>
        <a:srgbClr val="FFF8E9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8E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1146</TotalTime>
  <Words>504</Words>
  <Application>Microsoft Office PowerPoint</Application>
  <PresentationFormat>Affichage à l'écran (16:9)</PresentationFormat>
  <Paragraphs>38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Nunito</vt:lpstr>
      <vt:lpstr>Arial</vt:lpstr>
      <vt:lpstr>Libre Baskerville</vt:lpstr>
      <vt:lpstr>Bebas Neue</vt:lpstr>
      <vt:lpstr>a Atos</vt:lpstr>
      <vt:lpstr>The Prince of Wales Coronation Minitheme by Slidesgo</vt:lpstr>
      <vt:lpstr>Louis XIV  et  la monarchie absolue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Prince of Wales Coronation Minitheme</dc:title>
  <dc:creator>Professeur</dc:creator>
  <cp:lastModifiedBy>Solène Ezingeard</cp:lastModifiedBy>
  <cp:revision>20</cp:revision>
  <dcterms:modified xsi:type="dcterms:W3CDTF">2023-03-18T18:01:32Z</dcterms:modified>
</cp:coreProperties>
</file>