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0"/>
  </p:notesMasterIdLst>
  <p:sldIdLst>
    <p:sldId id="257" r:id="rId2"/>
    <p:sldId id="266" r:id="rId3"/>
    <p:sldId id="258" r:id="rId4"/>
    <p:sldId id="263" r:id="rId5"/>
    <p:sldId id="259" r:id="rId6"/>
    <p:sldId id="268" r:id="rId7"/>
    <p:sldId id="260" r:id="rId8"/>
    <p:sldId id="265" r:id="rId9"/>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77FDB"/>
    <a:srgbClr val="A74B3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Aucun style, grille du tableau">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8022" autoAdjust="0"/>
    <p:restoredTop sz="96041" autoAdjust="0"/>
  </p:normalViewPr>
  <p:slideViewPr>
    <p:cSldViewPr snapToGrid="0">
      <p:cViewPr>
        <p:scale>
          <a:sx n="76" d="100"/>
          <a:sy n="76" d="100"/>
        </p:scale>
        <p:origin x="408" y="345"/>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D05F530-9C4C-46BF-9C61-81975274A20D}" type="datetimeFigureOut">
              <a:rPr lang="fr-FR" smtClean="0"/>
              <a:t>23/11/2025</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8ACCFD2-154C-40A7-B46E-52AF5D4DC1B4}" type="slidenum">
              <a:rPr lang="fr-FR" smtClean="0"/>
              <a:t>‹N°›</a:t>
            </a:fld>
            <a:endParaRPr lang="fr-FR"/>
          </a:p>
        </p:txBody>
      </p:sp>
    </p:spTree>
    <p:extLst>
      <p:ext uri="{BB962C8B-B14F-4D97-AF65-F5344CB8AC3E}">
        <p14:creationId xmlns:p14="http://schemas.microsoft.com/office/powerpoint/2010/main" val="25412077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algn="l"/>
            <a:r>
              <a:rPr lang="fr-FR" sz="1200" dirty="0">
                <a:solidFill>
                  <a:srgbClr val="00B0F0"/>
                </a:solidFill>
                <a:latin typeface="123Marker" panose="02000603000000000000" pitchFamily="2" charset="0"/>
                <a:ea typeface="123Marker" panose="02000603000000000000" pitchFamily="2" charset="0"/>
              </a:rPr>
              <a:t>Le mot DENT</a:t>
            </a:r>
          </a:p>
        </p:txBody>
      </p:sp>
      <p:sp>
        <p:nvSpPr>
          <p:cNvPr id="4" name="Espace réservé du numéro de diapositive 3"/>
          <p:cNvSpPr>
            <a:spLocks noGrp="1"/>
          </p:cNvSpPr>
          <p:nvPr>
            <p:ph type="sldNum" sz="quarter" idx="5"/>
          </p:nvPr>
        </p:nvSpPr>
        <p:spPr/>
        <p:txBody>
          <a:bodyPr/>
          <a:lstStyle/>
          <a:p>
            <a:fld id="{88ACCFD2-154C-40A7-B46E-52AF5D4DC1B4}" type="slidenum">
              <a:rPr lang="fr-FR" smtClean="0"/>
              <a:t>1</a:t>
            </a:fld>
            <a:endParaRPr lang="fr-FR"/>
          </a:p>
        </p:txBody>
      </p:sp>
    </p:spTree>
    <p:extLst>
      <p:ext uri="{BB962C8B-B14F-4D97-AF65-F5344CB8AC3E}">
        <p14:creationId xmlns:p14="http://schemas.microsoft.com/office/powerpoint/2010/main" val="381180902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228600" indent="-228600">
              <a:buAutoNum type="arabicPeriod"/>
            </a:pPr>
            <a:r>
              <a:rPr lang="fr-FR" b="1" dirty="0"/>
              <a:t>Lecture individuelle du texte</a:t>
            </a:r>
          </a:p>
          <a:p>
            <a:pPr marL="0" indent="0">
              <a:buNone/>
            </a:pPr>
            <a:endParaRPr lang="fr-FR" b="1" dirty="0"/>
          </a:p>
          <a:p>
            <a:pPr marL="0" indent="0">
              <a:buNone/>
            </a:pPr>
            <a:r>
              <a:rPr lang="fr-FR" b="1" dirty="0"/>
              <a:t>2. Recherche</a:t>
            </a:r>
          </a:p>
          <a:p>
            <a:pPr marL="0" indent="0">
              <a:buNone/>
            </a:pPr>
            <a:r>
              <a:rPr lang="fr-FR" b="0" dirty="0"/>
              <a:t>Dans la première phrase, que veut dire le mot « collaboration? » </a:t>
            </a:r>
            <a:r>
              <a:rPr lang="fr-FR" b="0" dirty="0">
                <a:sym typeface="Wingdings" panose="05000000000000000000" pitchFamily="2" charset="2"/>
              </a:rPr>
              <a:t></a:t>
            </a:r>
            <a:r>
              <a:rPr lang="fr-FR" b="0" dirty="0"/>
              <a:t>travailler avec plusieurs personnes. </a:t>
            </a:r>
          </a:p>
          <a:p>
            <a:pPr marL="0" indent="0">
              <a:buNone/>
            </a:pPr>
            <a:r>
              <a:rPr lang="fr-FR" b="0" dirty="0"/>
              <a:t>Que signifie le préfixe co- ? </a:t>
            </a:r>
            <a:r>
              <a:rPr lang="fr-FR" b="0" dirty="0">
                <a:sym typeface="Wingdings" panose="05000000000000000000" pitchFamily="2" charset="2"/>
              </a:rPr>
              <a:t> </a:t>
            </a:r>
            <a:r>
              <a:rPr lang="fr-FR" b="0" dirty="0"/>
              <a:t>Avec.</a:t>
            </a:r>
          </a:p>
          <a:p>
            <a:pPr marL="0" indent="0">
              <a:buNone/>
            </a:pPr>
            <a:r>
              <a:rPr lang="fr-FR" b="0" dirty="0"/>
              <a:t>Trouve les autres mots qui peuvent avoir un sens « avec ». </a:t>
            </a:r>
            <a:r>
              <a:rPr lang="fr-FR" b="0" dirty="0">
                <a:sym typeface="Wingdings" panose="05000000000000000000" pitchFamily="2" charset="2"/>
              </a:rPr>
              <a:t> coopérer, concitoyens, contemporain, coïncidence, concertés.</a:t>
            </a:r>
            <a:endParaRPr lang="fr-FR" b="0" dirty="0"/>
          </a:p>
          <a:p>
            <a:pPr marL="0" indent="0">
              <a:buNone/>
            </a:pPr>
            <a:endParaRPr lang="fr-FR" b="1" dirty="0"/>
          </a:p>
          <a:p>
            <a:pPr marL="0" indent="0">
              <a:buNone/>
            </a:pPr>
            <a:r>
              <a:rPr lang="fr-FR" b="1" dirty="0"/>
              <a:t>3. Institutionnalisation</a:t>
            </a:r>
          </a:p>
          <a:p>
            <a:pPr marL="0" indent="0">
              <a:buNone/>
            </a:pPr>
            <a:r>
              <a:rPr lang="fr-FR" dirty="0"/>
              <a:t>Expliquer les mots relevés ci-dessus. Montrer qu’à chaque fois, il y a une notion de ensemble, avec.</a:t>
            </a:r>
          </a:p>
          <a:p>
            <a:pPr marL="0" indent="0">
              <a:buNone/>
            </a:pPr>
            <a:endParaRPr lang="fr-FR" dirty="0"/>
          </a:p>
        </p:txBody>
      </p:sp>
      <p:sp>
        <p:nvSpPr>
          <p:cNvPr id="4" name="Espace réservé du numéro de diapositive 3"/>
          <p:cNvSpPr>
            <a:spLocks noGrp="1"/>
          </p:cNvSpPr>
          <p:nvPr>
            <p:ph type="sldNum" sz="quarter" idx="5"/>
          </p:nvPr>
        </p:nvSpPr>
        <p:spPr/>
        <p:txBody>
          <a:bodyPr/>
          <a:lstStyle/>
          <a:p>
            <a:fld id="{88ACCFD2-154C-40A7-B46E-52AF5D4DC1B4}" type="slidenum">
              <a:rPr lang="fr-FR" smtClean="0"/>
              <a:t>4</a:t>
            </a:fld>
            <a:endParaRPr lang="fr-FR"/>
          </a:p>
        </p:txBody>
      </p:sp>
    </p:spTree>
    <p:extLst>
      <p:ext uri="{BB962C8B-B14F-4D97-AF65-F5344CB8AC3E}">
        <p14:creationId xmlns:p14="http://schemas.microsoft.com/office/powerpoint/2010/main" val="300883259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88ACCFD2-154C-40A7-B46E-52AF5D4DC1B4}" type="slidenum">
              <a:rPr lang="fr-FR" smtClean="0"/>
              <a:t>6</a:t>
            </a:fld>
            <a:endParaRPr lang="fr-FR"/>
          </a:p>
        </p:txBody>
      </p:sp>
    </p:spTree>
    <p:extLst>
      <p:ext uri="{BB962C8B-B14F-4D97-AF65-F5344CB8AC3E}">
        <p14:creationId xmlns:p14="http://schemas.microsoft.com/office/powerpoint/2010/main" val="59760801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1. Distribuer la page avec les petits volets. Les faire découper.</a:t>
            </a:r>
          </a:p>
          <a:p>
            <a:r>
              <a:rPr lang="fr-FR" dirty="0"/>
              <a:t>2. Distribuer la LAM et faire positionner les petits volets au bon endroit.</a:t>
            </a:r>
          </a:p>
          <a:p>
            <a:r>
              <a:rPr lang="fr-FR" dirty="0"/>
              <a:t>3. Correction collective et collage des volets.</a:t>
            </a:r>
          </a:p>
        </p:txBody>
      </p:sp>
      <p:sp>
        <p:nvSpPr>
          <p:cNvPr id="4" name="Espace réservé du numéro de diapositive 3"/>
          <p:cNvSpPr>
            <a:spLocks noGrp="1"/>
          </p:cNvSpPr>
          <p:nvPr>
            <p:ph type="sldNum" sz="quarter" idx="5"/>
          </p:nvPr>
        </p:nvSpPr>
        <p:spPr/>
        <p:txBody>
          <a:bodyPr/>
          <a:lstStyle/>
          <a:p>
            <a:fld id="{88ACCFD2-154C-40A7-B46E-52AF5D4DC1B4}" type="slidenum">
              <a:rPr lang="fr-FR" smtClean="0"/>
              <a:t>8</a:t>
            </a:fld>
            <a:endParaRPr lang="fr-FR"/>
          </a:p>
        </p:txBody>
      </p:sp>
    </p:spTree>
    <p:extLst>
      <p:ext uri="{BB962C8B-B14F-4D97-AF65-F5344CB8AC3E}">
        <p14:creationId xmlns:p14="http://schemas.microsoft.com/office/powerpoint/2010/main" val="204154366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BEFED44-3710-25A4-7A6F-AB0D3AA2F70E}"/>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a:extLst>
              <a:ext uri="{FF2B5EF4-FFF2-40B4-BE49-F238E27FC236}">
                <a16:creationId xmlns:a16="http://schemas.microsoft.com/office/drawing/2014/main" id="{55FAA1A7-2CDB-BCE4-D1DE-CC3BC8D2B27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DAF5543D-CAB0-BDBE-C700-5B4F46E7D3F7}"/>
              </a:ext>
            </a:extLst>
          </p:cNvPr>
          <p:cNvSpPr>
            <a:spLocks noGrp="1"/>
          </p:cNvSpPr>
          <p:nvPr>
            <p:ph type="dt" sz="half" idx="10"/>
          </p:nvPr>
        </p:nvSpPr>
        <p:spPr/>
        <p:txBody>
          <a:bodyPr/>
          <a:lstStyle/>
          <a:p>
            <a:fld id="{883DEE08-924A-4F81-883B-1ABC7EF0CFC4}" type="datetimeFigureOut">
              <a:rPr lang="fr-FR" smtClean="0"/>
              <a:t>23/11/2025</a:t>
            </a:fld>
            <a:endParaRPr lang="fr-FR"/>
          </a:p>
        </p:txBody>
      </p:sp>
      <p:sp>
        <p:nvSpPr>
          <p:cNvPr id="5" name="Espace réservé du pied de page 4">
            <a:extLst>
              <a:ext uri="{FF2B5EF4-FFF2-40B4-BE49-F238E27FC236}">
                <a16:creationId xmlns:a16="http://schemas.microsoft.com/office/drawing/2014/main" id="{9B443435-465E-AA88-5923-EE0190D5649C}"/>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4C7B8AE9-CF6A-29DD-F1D0-7EFF00C38FEE}"/>
              </a:ext>
            </a:extLst>
          </p:cNvPr>
          <p:cNvSpPr>
            <a:spLocks noGrp="1"/>
          </p:cNvSpPr>
          <p:nvPr>
            <p:ph type="sldNum" sz="quarter" idx="12"/>
          </p:nvPr>
        </p:nvSpPr>
        <p:spPr/>
        <p:txBody>
          <a:bodyPr/>
          <a:lstStyle/>
          <a:p>
            <a:fld id="{A512B731-C036-4B7F-8240-61AFF66C92D7}" type="slidenum">
              <a:rPr lang="fr-FR" smtClean="0"/>
              <a:t>‹N°›</a:t>
            </a:fld>
            <a:endParaRPr lang="fr-FR"/>
          </a:p>
        </p:txBody>
      </p:sp>
    </p:spTree>
    <p:extLst>
      <p:ext uri="{BB962C8B-B14F-4D97-AF65-F5344CB8AC3E}">
        <p14:creationId xmlns:p14="http://schemas.microsoft.com/office/powerpoint/2010/main" val="302449070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4FA42DC-0D5B-66D2-BBA0-59E17CB8C7B9}"/>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D4F0CCB9-6BE6-0C3F-EEB5-D4C844155BAC}"/>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031F9E86-E62B-8A65-C6CD-B38F515277BF}"/>
              </a:ext>
            </a:extLst>
          </p:cNvPr>
          <p:cNvSpPr>
            <a:spLocks noGrp="1"/>
          </p:cNvSpPr>
          <p:nvPr>
            <p:ph type="dt" sz="half" idx="10"/>
          </p:nvPr>
        </p:nvSpPr>
        <p:spPr/>
        <p:txBody>
          <a:bodyPr/>
          <a:lstStyle/>
          <a:p>
            <a:fld id="{883DEE08-924A-4F81-883B-1ABC7EF0CFC4}" type="datetimeFigureOut">
              <a:rPr lang="fr-FR" smtClean="0"/>
              <a:t>23/11/2025</a:t>
            </a:fld>
            <a:endParaRPr lang="fr-FR"/>
          </a:p>
        </p:txBody>
      </p:sp>
      <p:sp>
        <p:nvSpPr>
          <p:cNvPr id="5" name="Espace réservé du pied de page 4">
            <a:extLst>
              <a:ext uri="{FF2B5EF4-FFF2-40B4-BE49-F238E27FC236}">
                <a16:creationId xmlns:a16="http://schemas.microsoft.com/office/drawing/2014/main" id="{B6D3E31D-ACB0-0E2A-CA1B-95FEB0E0E2C8}"/>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09653A4C-8174-ECB0-DC07-26AC424921B7}"/>
              </a:ext>
            </a:extLst>
          </p:cNvPr>
          <p:cNvSpPr>
            <a:spLocks noGrp="1"/>
          </p:cNvSpPr>
          <p:nvPr>
            <p:ph type="sldNum" sz="quarter" idx="12"/>
          </p:nvPr>
        </p:nvSpPr>
        <p:spPr/>
        <p:txBody>
          <a:bodyPr/>
          <a:lstStyle/>
          <a:p>
            <a:fld id="{A512B731-C036-4B7F-8240-61AFF66C92D7}" type="slidenum">
              <a:rPr lang="fr-FR" smtClean="0"/>
              <a:t>‹N°›</a:t>
            </a:fld>
            <a:endParaRPr lang="fr-FR"/>
          </a:p>
        </p:txBody>
      </p:sp>
    </p:spTree>
    <p:extLst>
      <p:ext uri="{BB962C8B-B14F-4D97-AF65-F5344CB8AC3E}">
        <p14:creationId xmlns:p14="http://schemas.microsoft.com/office/powerpoint/2010/main" val="390143936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DEF52E2-4EB0-D31F-CBC2-8E8E2045D95E}"/>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p>
        </p:txBody>
      </p:sp>
      <p:sp>
        <p:nvSpPr>
          <p:cNvPr id="3" name="Espace réservé du texte 2">
            <a:extLst>
              <a:ext uri="{FF2B5EF4-FFF2-40B4-BE49-F238E27FC236}">
                <a16:creationId xmlns:a16="http://schemas.microsoft.com/office/drawing/2014/main" id="{952A6C7D-6F48-D1F4-E312-4C43A9D7F2A3}"/>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2A9FCCE6-F5AD-C0FF-4769-3976071CC8FD}"/>
              </a:ext>
            </a:extLst>
          </p:cNvPr>
          <p:cNvSpPr>
            <a:spLocks noGrp="1"/>
          </p:cNvSpPr>
          <p:nvPr>
            <p:ph type="dt" sz="half" idx="10"/>
          </p:nvPr>
        </p:nvSpPr>
        <p:spPr/>
        <p:txBody>
          <a:bodyPr/>
          <a:lstStyle/>
          <a:p>
            <a:fld id="{883DEE08-924A-4F81-883B-1ABC7EF0CFC4}" type="datetimeFigureOut">
              <a:rPr lang="fr-FR" smtClean="0"/>
              <a:t>23/11/2025</a:t>
            </a:fld>
            <a:endParaRPr lang="fr-FR"/>
          </a:p>
        </p:txBody>
      </p:sp>
      <p:sp>
        <p:nvSpPr>
          <p:cNvPr id="5" name="Espace réservé du pied de page 4">
            <a:extLst>
              <a:ext uri="{FF2B5EF4-FFF2-40B4-BE49-F238E27FC236}">
                <a16:creationId xmlns:a16="http://schemas.microsoft.com/office/drawing/2014/main" id="{346173B0-E5BE-FBFF-E358-60B633781976}"/>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3CBF717E-BCD0-70A4-7C5F-857A73199134}"/>
              </a:ext>
            </a:extLst>
          </p:cNvPr>
          <p:cNvSpPr>
            <a:spLocks noGrp="1"/>
          </p:cNvSpPr>
          <p:nvPr>
            <p:ph type="sldNum" sz="quarter" idx="12"/>
          </p:nvPr>
        </p:nvSpPr>
        <p:spPr/>
        <p:txBody>
          <a:bodyPr/>
          <a:lstStyle/>
          <a:p>
            <a:fld id="{A512B731-C036-4B7F-8240-61AFF66C92D7}" type="slidenum">
              <a:rPr lang="fr-FR" smtClean="0"/>
              <a:t>‹N°›</a:t>
            </a:fld>
            <a:endParaRPr lang="fr-FR"/>
          </a:p>
        </p:txBody>
      </p:sp>
    </p:spTree>
    <p:extLst>
      <p:ext uri="{BB962C8B-B14F-4D97-AF65-F5344CB8AC3E}">
        <p14:creationId xmlns:p14="http://schemas.microsoft.com/office/powerpoint/2010/main" val="358281498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593BA60-1F92-B81D-27B8-0622BCBF82EC}"/>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0515777C-2E62-DD42-DBC7-11EBAAA733B2}"/>
              </a:ext>
            </a:extLst>
          </p:cNvPr>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id="{1DC524E6-325E-9261-090C-2689E703C875}"/>
              </a:ext>
            </a:extLst>
          </p:cNvPr>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a16="http://schemas.microsoft.com/office/drawing/2014/main" id="{8C4B1CE6-102D-B8CA-E64B-7C9E28EA9EA2}"/>
              </a:ext>
            </a:extLst>
          </p:cNvPr>
          <p:cNvSpPr>
            <a:spLocks noGrp="1"/>
          </p:cNvSpPr>
          <p:nvPr>
            <p:ph type="dt" sz="half" idx="10"/>
          </p:nvPr>
        </p:nvSpPr>
        <p:spPr/>
        <p:txBody>
          <a:bodyPr/>
          <a:lstStyle/>
          <a:p>
            <a:fld id="{883DEE08-924A-4F81-883B-1ABC7EF0CFC4}" type="datetimeFigureOut">
              <a:rPr lang="fr-FR" smtClean="0"/>
              <a:t>23/11/2025</a:t>
            </a:fld>
            <a:endParaRPr lang="fr-FR"/>
          </a:p>
        </p:txBody>
      </p:sp>
      <p:sp>
        <p:nvSpPr>
          <p:cNvPr id="6" name="Espace réservé du pied de page 5">
            <a:extLst>
              <a:ext uri="{FF2B5EF4-FFF2-40B4-BE49-F238E27FC236}">
                <a16:creationId xmlns:a16="http://schemas.microsoft.com/office/drawing/2014/main" id="{FDD75230-FCED-CCCA-0B3C-24C8512ADDBD}"/>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2D79D8F6-3DEC-A463-0931-274FE7AF76ED}"/>
              </a:ext>
            </a:extLst>
          </p:cNvPr>
          <p:cNvSpPr>
            <a:spLocks noGrp="1"/>
          </p:cNvSpPr>
          <p:nvPr>
            <p:ph type="sldNum" sz="quarter" idx="12"/>
          </p:nvPr>
        </p:nvSpPr>
        <p:spPr/>
        <p:txBody>
          <a:bodyPr/>
          <a:lstStyle/>
          <a:p>
            <a:fld id="{A512B731-C036-4B7F-8240-61AFF66C92D7}" type="slidenum">
              <a:rPr lang="fr-FR" smtClean="0"/>
              <a:t>‹N°›</a:t>
            </a:fld>
            <a:endParaRPr lang="fr-FR"/>
          </a:p>
        </p:txBody>
      </p:sp>
    </p:spTree>
    <p:extLst>
      <p:ext uri="{BB962C8B-B14F-4D97-AF65-F5344CB8AC3E}">
        <p14:creationId xmlns:p14="http://schemas.microsoft.com/office/powerpoint/2010/main" val="192623466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8520186-B141-22E8-F665-F1650670A1B3}"/>
              </a:ext>
            </a:extLst>
          </p:cNvPr>
          <p:cNvSpPr>
            <a:spLocks noGrp="1"/>
          </p:cNvSpPr>
          <p:nvPr>
            <p:ph type="title"/>
          </p:nvPr>
        </p:nvSpPr>
        <p:spPr>
          <a:xfrm>
            <a:off x="839788" y="365125"/>
            <a:ext cx="10515600" cy="1325563"/>
          </a:xfrm>
        </p:spPr>
        <p:txBody>
          <a:bodyPr/>
          <a:lstStyle/>
          <a:p>
            <a:r>
              <a:rPr lang="fr-FR"/>
              <a:t>Modifiez le style du titre</a:t>
            </a:r>
          </a:p>
        </p:txBody>
      </p:sp>
      <p:sp>
        <p:nvSpPr>
          <p:cNvPr id="3" name="Espace réservé du texte 2">
            <a:extLst>
              <a:ext uri="{FF2B5EF4-FFF2-40B4-BE49-F238E27FC236}">
                <a16:creationId xmlns:a16="http://schemas.microsoft.com/office/drawing/2014/main" id="{7162BC49-29E5-8305-1567-4EFD248A3C8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F51C2E33-FBF6-88C0-6EB7-8C1F2168BB99}"/>
              </a:ext>
            </a:extLst>
          </p:cNvPr>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a16="http://schemas.microsoft.com/office/drawing/2014/main" id="{8D2BEC4C-FA42-9A66-B12A-16DB1F3E3D4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8E392E79-8EE1-B0FC-F589-B4E196A60727}"/>
              </a:ext>
            </a:extLst>
          </p:cNvPr>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a16="http://schemas.microsoft.com/office/drawing/2014/main" id="{C33E59C9-367A-4D51-8547-3405AD00E50A}"/>
              </a:ext>
            </a:extLst>
          </p:cNvPr>
          <p:cNvSpPr>
            <a:spLocks noGrp="1"/>
          </p:cNvSpPr>
          <p:nvPr>
            <p:ph type="dt" sz="half" idx="10"/>
          </p:nvPr>
        </p:nvSpPr>
        <p:spPr/>
        <p:txBody>
          <a:bodyPr/>
          <a:lstStyle/>
          <a:p>
            <a:fld id="{883DEE08-924A-4F81-883B-1ABC7EF0CFC4}" type="datetimeFigureOut">
              <a:rPr lang="fr-FR" smtClean="0"/>
              <a:t>23/11/2025</a:t>
            </a:fld>
            <a:endParaRPr lang="fr-FR"/>
          </a:p>
        </p:txBody>
      </p:sp>
      <p:sp>
        <p:nvSpPr>
          <p:cNvPr id="8" name="Espace réservé du pied de page 7">
            <a:extLst>
              <a:ext uri="{FF2B5EF4-FFF2-40B4-BE49-F238E27FC236}">
                <a16:creationId xmlns:a16="http://schemas.microsoft.com/office/drawing/2014/main" id="{AB5EF373-321D-1174-4174-668C894B884D}"/>
              </a:ext>
            </a:extLst>
          </p:cNvPr>
          <p:cNvSpPr>
            <a:spLocks noGrp="1"/>
          </p:cNvSpPr>
          <p:nvPr>
            <p:ph type="ftr" sz="quarter" idx="11"/>
          </p:nvPr>
        </p:nvSpPr>
        <p:spPr/>
        <p:txBody>
          <a:bodyPr/>
          <a:lstStyle/>
          <a:p>
            <a:endParaRPr lang="fr-FR"/>
          </a:p>
        </p:txBody>
      </p:sp>
      <p:sp>
        <p:nvSpPr>
          <p:cNvPr id="9" name="Espace réservé du numéro de diapositive 8">
            <a:extLst>
              <a:ext uri="{FF2B5EF4-FFF2-40B4-BE49-F238E27FC236}">
                <a16:creationId xmlns:a16="http://schemas.microsoft.com/office/drawing/2014/main" id="{D267BF7E-D3FE-D030-6253-A6E942F52790}"/>
              </a:ext>
            </a:extLst>
          </p:cNvPr>
          <p:cNvSpPr>
            <a:spLocks noGrp="1"/>
          </p:cNvSpPr>
          <p:nvPr>
            <p:ph type="sldNum" sz="quarter" idx="12"/>
          </p:nvPr>
        </p:nvSpPr>
        <p:spPr/>
        <p:txBody>
          <a:bodyPr/>
          <a:lstStyle/>
          <a:p>
            <a:fld id="{A512B731-C036-4B7F-8240-61AFF66C92D7}" type="slidenum">
              <a:rPr lang="fr-FR" smtClean="0"/>
              <a:t>‹N°›</a:t>
            </a:fld>
            <a:endParaRPr lang="fr-FR"/>
          </a:p>
        </p:txBody>
      </p:sp>
    </p:spTree>
    <p:extLst>
      <p:ext uri="{BB962C8B-B14F-4D97-AF65-F5344CB8AC3E}">
        <p14:creationId xmlns:p14="http://schemas.microsoft.com/office/powerpoint/2010/main" val="30713542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1B4D765-EF62-16B8-1309-01CD2ECCD964}"/>
              </a:ext>
            </a:extLst>
          </p:cNvPr>
          <p:cNvSpPr>
            <a:spLocks noGrp="1"/>
          </p:cNvSpPr>
          <p:nvPr>
            <p:ph type="title"/>
          </p:nvPr>
        </p:nvSpPr>
        <p:spPr/>
        <p:txBody>
          <a:bodyPr/>
          <a:lstStyle/>
          <a:p>
            <a:r>
              <a:rPr lang="fr-FR"/>
              <a:t>Modifiez le style du titre</a:t>
            </a:r>
          </a:p>
        </p:txBody>
      </p:sp>
      <p:sp>
        <p:nvSpPr>
          <p:cNvPr id="3" name="Espace réservé de la date 2">
            <a:extLst>
              <a:ext uri="{FF2B5EF4-FFF2-40B4-BE49-F238E27FC236}">
                <a16:creationId xmlns:a16="http://schemas.microsoft.com/office/drawing/2014/main" id="{48F3D2D9-10BE-729A-6194-2F6DA963756F}"/>
              </a:ext>
            </a:extLst>
          </p:cNvPr>
          <p:cNvSpPr>
            <a:spLocks noGrp="1"/>
          </p:cNvSpPr>
          <p:nvPr>
            <p:ph type="dt" sz="half" idx="10"/>
          </p:nvPr>
        </p:nvSpPr>
        <p:spPr/>
        <p:txBody>
          <a:bodyPr/>
          <a:lstStyle/>
          <a:p>
            <a:fld id="{883DEE08-924A-4F81-883B-1ABC7EF0CFC4}" type="datetimeFigureOut">
              <a:rPr lang="fr-FR" smtClean="0"/>
              <a:t>23/11/2025</a:t>
            </a:fld>
            <a:endParaRPr lang="fr-FR"/>
          </a:p>
        </p:txBody>
      </p:sp>
      <p:sp>
        <p:nvSpPr>
          <p:cNvPr id="4" name="Espace réservé du pied de page 3">
            <a:extLst>
              <a:ext uri="{FF2B5EF4-FFF2-40B4-BE49-F238E27FC236}">
                <a16:creationId xmlns:a16="http://schemas.microsoft.com/office/drawing/2014/main" id="{EA589945-D0EA-7435-47A6-29A1929DC483}"/>
              </a:ext>
            </a:extLst>
          </p:cNvPr>
          <p:cNvSpPr>
            <a:spLocks noGrp="1"/>
          </p:cNvSpPr>
          <p:nvPr>
            <p:ph type="ftr" sz="quarter" idx="11"/>
          </p:nvPr>
        </p:nvSpPr>
        <p:spPr/>
        <p:txBody>
          <a:bodyPr/>
          <a:lstStyle/>
          <a:p>
            <a:endParaRPr lang="fr-FR"/>
          </a:p>
        </p:txBody>
      </p:sp>
      <p:sp>
        <p:nvSpPr>
          <p:cNvPr id="5" name="Espace réservé du numéro de diapositive 4">
            <a:extLst>
              <a:ext uri="{FF2B5EF4-FFF2-40B4-BE49-F238E27FC236}">
                <a16:creationId xmlns:a16="http://schemas.microsoft.com/office/drawing/2014/main" id="{7B97A56E-606E-A4CC-08F6-2D8166DB8A21}"/>
              </a:ext>
            </a:extLst>
          </p:cNvPr>
          <p:cNvSpPr>
            <a:spLocks noGrp="1"/>
          </p:cNvSpPr>
          <p:nvPr>
            <p:ph type="sldNum" sz="quarter" idx="12"/>
          </p:nvPr>
        </p:nvSpPr>
        <p:spPr/>
        <p:txBody>
          <a:bodyPr/>
          <a:lstStyle/>
          <a:p>
            <a:fld id="{A512B731-C036-4B7F-8240-61AFF66C92D7}" type="slidenum">
              <a:rPr lang="fr-FR" smtClean="0"/>
              <a:t>‹N°›</a:t>
            </a:fld>
            <a:endParaRPr lang="fr-FR"/>
          </a:p>
        </p:txBody>
      </p:sp>
    </p:spTree>
    <p:extLst>
      <p:ext uri="{BB962C8B-B14F-4D97-AF65-F5344CB8AC3E}">
        <p14:creationId xmlns:p14="http://schemas.microsoft.com/office/powerpoint/2010/main" val="97990663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26DCEBEE-CA4F-1CFF-E886-38CC8F4EA97A}"/>
              </a:ext>
            </a:extLst>
          </p:cNvPr>
          <p:cNvSpPr>
            <a:spLocks noGrp="1"/>
          </p:cNvSpPr>
          <p:nvPr>
            <p:ph type="dt" sz="half" idx="10"/>
          </p:nvPr>
        </p:nvSpPr>
        <p:spPr/>
        <p:txBody>
          <a:bodyPr/>
          <a:lstStyle/>
          <a:p>
            <a:fld id="{883DEE08-924A-4F81-883B-1ABC7EF0CFC4}" type="datetimeFigureOut">
              <a:rPr lang="fr-FR" smtClean="0"/>
              <a:t>23/11/2025</a:t>
            </a:fld>
            <a:endParaRPr lang="fr-FR"/>
          </a:p>
        </p:txBody>
      </p:sp>
      <p:sp>
        <p:nvSpPr>
          <p:cNvPr id="3" name="Espace réservé du pied de page 2">
            <a:extLst>
              <a:ext uri="{FF2B5EF4-FFF2-40B4-BE49-F238E27FC236}">
                <a16:creationId xmlns:a16="http://schemas.microsoft.com/office/drawing/2014/main" id="{6F9FB0D0-BC36-8D38-39A1-E09C84BFD8A0}"/>
              </a:ext>
            </a:extLst>
          </p:cNvPr>
          <p:cNvSpPr>
            <a:spLocks noGrp="1"/>
          </p:cNvSpPr>
          <p:nvPr>
            <p:ph type="ftr" sz="quarter" idx="11"/>
          </p:nvPr>
        </p:nvSpPr>
        <p:spPr/>
        <p:txBody>
          <a:bodyPr/>
          <a:lstStyle/>
          <a:p>
            <a:endParaRPr lang="fr-FR"/>
          </a:p>
        </p:txBody>
      </p:sp>
      <p:sp>
        <p:nvSpPr>
          <p:cNvPr id="4" name="Espace réservé du numéro de diapositive 3">
            <a:extLst>
              <a:ext uri="{FF2B5EF4-FFF2-40B4-BE49-F238E27FC236}">
                <a16:creationId xmlns:a16="http://schemas.microsoft.com/office/drawing/2014/main" id="{3A9B1635-BE84-07DE-1C36-A118B132AE7F}"/>
              </a:ext>
            </a:extLst>
          </p:cNvPr>
          <p:cNvSpPr>
            <a:spLocks noGrp="1"/>
          </p:cNvSpPr>
          <p:nvPr>
            <p:ph type="sldNum" sz="quarter" idx="12"/>
          </p:nvPr>
        </p:nvSpPr>
        <p:spPr/>
        <p:txBody>
          <a:bodyPr/>
          <a:lstStyle/>
          <a:p>
            <a:fld id="{A512B731-C036-4B7F-8240-61AFF66C92D7}" type="slidenum">
              <a:rPr lang="fr-FR" smtClean="0"/>
              <a:t>‹N°›</a:t>
            </a:fld>
            <a:endParaRPr lang="fr-FR"/>
          </a:p>
        </p:txBody>
      </p:sp>
    </p:spTree>
    <p:extLst>
      <p:ext uri="{BB962C8B-B14F-4D97-AF65-F5344CB8AC3E}">
        <p14:creationId xmlns:p14="http://schemas.microsoft.com/office/powerpoint/2010/main" val="177927101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58BB48D-C7FC-D2EC-0A15-D1B6BEBAE6BE}"/>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du contenu 2">
            <a:extLst>
              <a:ext uri="{FF2B5EF4-FFF2-40B4-BE49-F238E27FC236}">
                <a16:creationId xmlns:a16="http://schemas.microsoft.com/office/drawing/2014/main" id="{886B134D-801D-C295-8E04-6FE5E9C02AA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id="{A44BABCB-7CC2-60CA-15E1-5760F1B6B5A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87071B03-46F6-2E0A-555A-B2658C9BDC57}"/>
              </a:ext>
            </a:extLst>
          </p:cNvPr>
          <p:cNvSpPr>
            <a:spLocks noGrp="1"/>
          </p:cNvSpPr>
          <p:nvPr>
            <p:ph type="dt" sz="half" idx="10"/>
          </p:nvPr>
        </p:nvSpPr>
        <p:spPr/>
        <p:txBody>
          <a:bodyPr/>
          <a:lstStyle/>
          <a:p>
            <a:fld id="{883DEE08-924A-4F81-883B-1ABC7EF0CFC4}" type="datetimeFigureOut">
              <a:rPr lang="fr-FR" smtClean="0"/>
              <a:t>23/11/2025</a:t>
            </a:fld>
            <a:endParaRPr lang="fr-FR"/>
          </a:p>
        </p:txBody>
      </p:sp>
      <p:sp>
        <p:nvSpPr>
          <p:cNvPr id="6" name="Espace réservé du pied de page 5">
            <a:extLst>
              <a:ext uri="{FF2B5EF4-FFF2-40B4-BE49-F238E27FC236}">
                <a16:creationId xmlns:a16="http://schemas.microsoft.com/office/drawing/2014/main" id="{7AFA0BED-D165-3AE1-7F73-DF00DB5C9F19}"/>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56241CE1-63CC-1D56-05A3-EC8B85177E25}"/>
              </a:ext>
            </a:extLst>
          </p:cNvPr>
          <p:cNvSpPr>
            <a:spLocks noGrp="1"/>
          </p:cNvSpPr>
          <p:nvPr>
            <p:ph type="sldNum" sz="quarter" idx="12"/>
          </p:nvPr>
        </p:nvSpPr>
        <p:spPr/>
        <p:txBody>
          <a:bodyPr/>
          <a:lstStyle/>
          <a:p>
            <a:fld id="{A512B731-C036-4B7F-8240-61AFF66C92D7}" type="slidenum">
              <a:rPr lang="fr-FR" smtClean="0"/>
              <a:t>‹N°›</a:t>
            </a:fld>
            <a:endParaRPr lang="fr-FR"/>
          </a:p>
        </p:txBody>
      </p:sp>
    </p:spTree>
    <p:extLst>
      <p:ext uri="{BB962C8B-B14F-4D97-AF65-F5344CB8AC3E}">
        <p14:creationId xmlns:p14="http://schemas.microsoft.com/office/powerpoint/2010/main" val="5256133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70CC9D7-8DC4-0809-90A5-AFA0B16D1BA3}"/>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pour une image  2">
            <a:extLst>
              <a:ext uri="{FF2B5EF4-FFF2-40B4-BE49-F238E27FC236}">
                <a16:creationId xmlns:a16="http://schemas.microsoft.com/office/drawing/2014/main" id="{69CFDD86-3286-FDD3-6016-10C38051D32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a:extLst>
              <a:ext uri="{FF2B5EF4-FFF2-40B4-BE49-F238E27FC236}">
                <a16:creationId xmlns:a16="http://schemas.microsoft.com/office/drawing/2014/main" id="{F3F7E6ED-F2EF-B302-7FF4-F6BED0F8280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F2AC26DA-D8EA-39E0-E0EA-0A7B2F313820}"/>
              </a:ext>
            </a:extLst>
          </p:cNvPr>
          <p:cNvSpPr>
            <a:spLocks noGrp="1"/>
          </p:cNvSpPr>
          <p:nvPr>
            <p:ph type="dt" sz="half" idx="10"/>
          </p:nvPr>
        </p:nvSpPr>
        <p:spPr/>
        <p:txBody>
          <a:bodyPr/>
          <a:lstStyle/>
          <a:p>
            <a:fld id="{883DEE08-924A-4F81-883B-1ABC7EF0CFC4}" type="datetimeFigureOut">
              <a:rPr lang="fr-FR" smtClean="0"/>
              <a:t>23/11/2025</a:t>
            </a:fld>
            <a:endParaRPr lang="fr-FR"/>
          </a:p>
        </p:txBody>
      </p:sp>
      <p:sp>
        <p:nvSpPr>
          <p:cNvPr id="6" name="Espace réservé du pied de page 5">
            <a:extLst>
              <a:ext uri="{FF2B5EF4-FFF2-40B4-BE49-F238E27FC236}">
                <a16:creationId xmlns:a16="http://schemas.microsoft.com/office/drawing/2014/main" id="{EBAB196D-EB4C-C6D5-45CC-E4B1BB9BD969}"/>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32EAF3DF-4993-C735-2F09-C491B6B98705}"/>
              </a:ext>
            </a:extLst>
          </p:cNvPr>
          <p:cNvSpPr>
            <a:spLocks noGrp="1"/>
          </p:cNvSpPr>
          <p:nvPr>
            <p:ph type="sldNum" sz="quarter" idx="12"/>
          </p:nvPr>
        </p:nvSpPr>
        <p:spPr/>
        <p:txBody>
          <a:bodyPr/>
          <a:lstStyle/>
          <a:p>
            <a:fld id="{A512B731-C036-4B7F-8240-61AFF66C92D7}" type="slidenum">
              <a:rPr lang="fr-FR" smtClean="0"/>
              <a:t>‹N°›</a:t>
            </a:fld>
            <a:endParaRPr lang="fr-FR"/>
          </a:p>
        </p:txBody>
      </p:sp>
    </p:spTree>
    <p:extLst>
      <p:ext uri="{BB962C8B-B14F-4D97-AF65-F5344CB8AC3E}">
        <p14:creationId xmlns:p14="http://schemas.microsoft.com/office/powerpoint/2010/main" val="50829290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12DA064-16DE-FCF8-CE87-B594694ECE62}"/>
              </a:ext>
            </a:extLst>
          </p:cNvPr>
          <p:cNvSpPr>
            <a:spLocks noGrp="1"/>
          </p:cNvSpPr>
          <p:nvPr>
            <p:ph type="title"/>
          </p:nvPr>
        </p:nvSpPr>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id="{64C60517-E1D9-8EFD-6A24-CD2FBEFCCB2E}"/>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29606862-3FB8-7F06-F9ED-1427D867AF5B}"/>
              </a:ext>
            </a:extLst>
          </p:cNvPr>
          <p:cNvSpPr>
            <a:spLocks noGrp="1"/>
          </p:cNvSpPr>
          <p:nvPr>
            <p:ph type="dt" sz="half" idx="10"/>
          </p:nvPr>
        </p:nvSpPr>
        <p:spPr/>
        <p:txBody>
          <a:bodyPr/>
          <a:lstStyle/>
          <a:p>
            <a:fld id="{883DEE08-924A-4F81-883B-1ABC7EF0CFC4}" type="datetimeFigureOut">
              <a:rPr lang="fr-FR" smtClean="0"/>
              <a:t>23/11/2025</a:t>
            </a:fld>
            <a:endParaRPr lang="fr-FR"/>
          </a:p>
        </p:txBody>
      </p:sp>
      <p:sp>
        <p:nvSpPr>
          <p:cNvPr id="5" name="Espace réservé du pied de page 4">
            <a:extLst>
              <a:ext uri="{FF2B5EF4-FFF2-40B4-BE49-F238E27FC236}">
                <a16:creationId xmlns:a16="http://schemas.microsoft.com/office/drawing/2014/main" id="{1EE73276-0E7D-F522-E063-28A30D8BE373}"/>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7C2A3D0D-4384-70B7-CCC0-7BB0D0C0C000}"/>
              </a:ext>
            </a:extLst>
          </p:cNvPr>
          <p:cNvSpPr>
            <a:spLocks noGrp="1"/>
          </p:cNvSpPr>
          <p:nvPr>
            <p:ph type="sldNum" sz="quarter" idx="12"/>
          </p:nvPr>
        </p:nvSpPr>
        <p:spPr/>
        <p:txBody>
          <a:bodyPr/>
          <a:lstStyle/>
          <a:p>
            <a:fld id="{A512B731-C036-4B7F-8240-61AFF66C92D7}" type="slidenum">
              <a:rPr lang="fr-FR" smtClean="0"/>
              <a:t>‹N°›</a:t>
            </a:fld>
            <a:endParaRPr lang="fr-FR"/>
          </a:p>
        </p:txBody>
      </p:sp>
    </p:spTree>
    <p:extLst>
      <p:ext uri="{BB962C8B-B14F-4D97-AF65-F5344CB8AC3E}">
        <p14:creationId xmlns:p14="http://schemas.microsoft.com/office/powerpoint/2010/main" val="301847811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BCEDE7DF-3F46-FEDA-3245-46DD8B7D62A4}"/>
              </a:ext>
            </a:extLst>
          </p:cNvPr>
          <p:cNvSpPr>
            <a:spLocks noGrp="1"/>
          </p:cNvSpPr>
          <p:nvPr>
            <p:ph type="title" orient="vert"/>
          </p:nvPr>
        </p:nvSpPr>
        <p:spPr>
          <a:xfrm>
            <a:off x="8724900" y="365125"/>
            <a:ext cx="2628900" cy="5811838"/>
          </a:xfr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id="{3DE42B96-B177-1815-D9D5-952C4BD01399}"/>
              </a:ext>
            </a:extLst>
          </p:cNvPr>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186BBA4F-6A80-3362-A8B7-3608B1036C04}"/>
              </a:ext>
            </a:extLst>
          </p:cNvPr>
          <p:cNvSpPr>
            <a:spLocks noGrp="1"/>
          </p:cNvSpPr>
          <p:nvPr>
            <p:ph type="dt" sz="half" idx="10"/>
          </p:nvPr>
        </p:nvSpPr>
        <p:spPr/>
        <p:txBody>
          <a:bodyPr/>
          <a:lstStyle/>
          <a:p>
            <a:fld id="{883DEE08-924A-4F81-883B-1ABC7EF0CFC4}" type="datetimeFigureOut">
              <a:rPr lang="fr-FR" smtClean="0"/>
              <a:t>23/11/2025</a:t>
            </a:fld>
            <a:endParaRPr lang="fr-FR"/>
          </a:p>
        </p:txBody>
      </p:sp>
      <p:sp>
        <p:nvSpPr>
          <p:cNvPr id="5" name="Espace réservé du pied de page 4">
            <a:extLst>
              <a:ext uri="{FF2B5EF4-FFF2-40B4-BE49-F238E27FC236}">
                <a16:creationId xmlns:a16="http://schemas.microsoft.com/office/drawing/2014/main" id="{94EAEB7B-8EDE-AF68-EE27-484D9B5BC560}"/>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38C1F058-462A-5DDA-23D9-1BF6CCD135AF}"/>
              </a:ext>
            </a:extLst>
          </p:cNvPr>
          <p:cNvSpPr>
            <a:spLocks noGrp="1"/>
          </p:cNvSpPr>
          <p:nvPr>
            <p:ph type="sldNum" sz="quarter" idx="12"/>
          </p:nvPr>
        </p:nvSpPr>
        <p:spPr/>
        <p:txBody>
          <a:bodyPr/>
          <a:lstStyle/>
          <a:p>
            <a:fld id="{A512B731-C036-4B7F-8240-61AFF66C92D7}" type="slidenum">
              <a:rPr lang="fr-FR" smtClean="0"/>
              <a:t>‹N°›</a:t>
            </a:fld>
            <a:endParaRPr lang="fr-FR"/>
          </a:p>
        </p:txBody>
      </p:sp>
    </p:spTree>
    <p:extLst>
      <p:ext uri="{BB962C8B-B14F-4D97-AF65-F5344CB8AC3E}">
        <p14:creationId xmlns:p14="http://schemas.microsoft.com/office/powerpoint/2010/main" val="18710449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05C91853-5D1B-476D-1C94-4F2019A6A4B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a16="http://schemas.microsoft.com/office/drawing/2014/main" id="{339848C9-8C56-5F8F-9BE2-7A6BA88169C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508B8E65-A9ED-229C-BD6C-57F68D6A409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83DEE08-924A-4F81-883B-1ABC7EF0CFC4}" type="datetimeFigureOut">
              <a:rPr lang="fr-FR" smtClean="0"/>
              <a:t>23/11/2025</a:t>
            </a:fld>
            <a:endParaRPr lang="fr-FR"/>
          </a:p>
        </p:txBody>
      </p:sp>
      <p:sp>
        <p:nvSpPr>
          <p:cNvPr id="5" name="Espace réservé du pied de page 4">
            <a:extLst>
              <a:ext uri="{FF2B5EF4-FFF2-40B4-BE49-F238E27FC236}">
                <a16:creationId xmlns:a16="http://schemas.microsoft.com/office/drawing/2014/main" id="{078FD331-71F2-8CB3-8F2D-8E5CB911D6C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a:extLst>
              <a:ext uri="{FF2B5EF4-FFF2-40B4-BE49-F238E27FC236}">
                <a16:creationId xmlns:a16="http://schemas.microsoft.com/office/drawing/2014/main" id="{04C39900-248F-B9C0-C3BA-DAF550D8307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512B731-C036-4B7F-8240-61AFF66C92D7}" type="slidenum">
              <a:rPr lang="fr-FR" smtClean="0"/>
              <a:t>‹N°›</a:t>
            </a:fld>
            <a:endParaRPr lang="fr-FR"/>
          </a:p>
        </p:txBody>
      </p:sp>
    </p:spTree>
    <p:extLst>
      <p:ext uri="{BB962C8B-B14F-4D97-AF65-F5344CB8AC3E}">
        <p14:creationId xmlns:p14="http://schemas.microsoft.com/office/powerpoint/2010/main" val="140677441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Enseigner le vocabulaire : ma réflexion... - Lutin Bazar">
            <a:extLst>
              <a:ext uri="{FF2B5EF4-FFF2-40B4-BE49-F238E27FC236}">
                <a16:creationId xmlns:a16="http://schemas.microsoft.com/office/drawing/2014/main" id="{D191E48C-F74A-42C6-D1A8-E989C72B611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09921" y="338860"/>
            <a:ext cx="5986463" cy="5575375"/>
          </a:xfrm>
          <a:prstGeom prst="rect">
            <a:avLst/>
          </a:prstGeom>
          <a:noFill/>
          <a:ln w="38100">
            <a:solidFill>
              <a:srgbClr val="00B0F0"/>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172013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A8B271-E97A-286F-5CDE-1B6417250995}"/>
            </a:ext>
          </a:extLst>
        </p:cNvPr>
        <p:cNvGrpSpPr/>
        <p:nvPr/>
      </p:nvGrpSpPr>
      <p:grpSpPr>
        <a:xfrm>
          <a:off x="0" y="0"/>
          <a:ext cx="0" cy="0"/>
          <a:chOff x="0" y="0"/>
          <a:chExt cx="0" cy="0"/>
        </a:xfrm>
      </p:grpSpPr>
      <p:sp>
        <p:nvSpPr>
          <p:cNvPr id="2" name="ZoneTexte 1">
            <a:extLst>
              <a:ext uri="{FF2B5EF4-FFF2-40B4-BE49-F238E27FC236}">
                <a16:creationId xmlns:a16="http://schemas.microsoft.com/office/drawing/2014/main" id="{27F3742D-3C83-8396-59D3-F0CBC4A63DC5}"/>
              </a:ext>
            </a:extLst>
          </p:cNvPr>
          <p:cNvSpPr txBox="1"/>
          <p:nvPr/>
        </p:nvSpPr>
        <p:spPr>
          <a:xfrm>
            <a:off x="2952679" y="2235939"/>
            <a:ext cx="5552142" cy="1323439"/>
          </a:xfrm>
          <a:prstGeom prst="rect">
            <a:avLst/>
          </a:prstGeom>
          <a:noFill/>
        </p:spPr>
        <p:txBody>
          <a:bodyPr wrap="square" rtlCol="0">
            <a:spAutoFit/>
          </a:bodyPr>
          <a:lstStyle/>
          <a:p>
            <a:pPr algn="ctr"/>
            <a:r>
              <a:rPr lang="fr-FR" sz="4000" dirty="0">
                <a:solidFill>
                  <a:srgbClr val="00B0F0"/>
                </a:solidFill>
                <a:latin typeface="123Marker" panose="02000603000000000000" pitchFamily="2" charset="0"/>
                <a:ea typeface="123Marker" panose="02000603000000000000" pitchFamily="2" charset="0"/>
              </a:rPr>
              <a:t>Séquence 10 :</a:t>
            </a:r>
          </a:p>
          <a:p>
            <a:pPr algn="ctr"/>
            <a:r>
              <a:rPr lang="fr-FR" sz="4000" dirty="0">
                <a:solidFill>
                  <a:srgbClr val="00B0F0"/>
                </a:solidFill>
                <a:latin typeface="123Marker" panose="02000603000000000000" pitchFamily="2" charset="0"/>
                <a:ea typeface="123Marker" panose="02000603000000000000" pitchFamily="2" charset="0"/>
              </a:rPr>
              <a:t>Avec : –co, -con</a:t>
            </a:r>
          </a:p>
        </p:txBody>
      </p:sp>
    </p:spTree>
    <p:extLst>
      <p:ext uri="{BB962C8B-B14F-4D97-AF65-F5344CB8AC3E}">
        <p14:creationId xmlns:p14="http://schemas.microsoft.com/office/powerpoint/2010/main" val="340862854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Vocabulaire - Cours et exercices en ligne">
            <a:extLst>
              <a:ext uri="{FF2B5EF4-FFF2-40B4-BE49-F238E27FC236}">
                <a16:creationId xmlns:a16="http://schemas.microsoft.com/office/drawing/2014/main" id="{27ED51CE-0C6F-AC71-FC7D-B2D9924AD3E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89125" y="0"/>
            <a:ext cx="10302875"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ZoneTexte 1">
            <a:extLst>
              <a:ext uri="{FF2B5EF4-FFF2-40B4-BE49-F238E27FC236}">
                <a16:creationId xmlns:a16="http://schemas.microsoft.com/office/drawing/2014/main" id="{AB8AC2E4-34A4-2C45-6939-579342A39C3A}"/>
              </a:ext>
            </a:extLst>
          </p:cNvPr>
          <p:cNvSpPr txBox="1"/>
          <p:nvPr/>
        </p:nvSpPr>
        <p:spPr>
          <a:xfrm>
            <a:off x="0" y="2654710"/>
            <a:ext cx="2379406" cy="1815882"/>
          </a:xfrm>
          <a:prstGeom prst="rect">
            <a:avLst/>
          </a:prstGeom>
          <a:noFill/>
        </p:spPr>
        <p:txBody>
          <a:bodyPr wrap="square" rtlCol="0">
            <a:spAutoFit/>
          </a:bodyPr>
          <a:lstStyle/>
          <a:p>
            <a:r>
              <a:rPr lang="fr-FR" sz="4000" dirty="0">
                <a:solidFill>
                  <a:srgbClr val="00B0F0"/>
                </a:solidFill>
                <a:latin typeface="123Marker" panose="02000603000000000000" pitchFamily="2" charset="0"/>
                <a:ea typeface="123Marker" panose="02000603000000000000" pitchFamily="2" charset="0"/>
              </a:rPr>
              <a:t>Séance 1</a:t>
            </a:r>
          </a:p>
          <a:p>
            <a:endParaRPr lang="fr-FR" sz="4000" dirty="0">
              <a:solidFill>
                <a:srgbClr val="00B0F0"/>
              </a:solidFill>
              <a:latin typeface="123Marker" panose="02000603000000000000" pitchFamily="2" charset="0"/>
              <a:ea typeface="123Marker" panose="02000603000000000000" pitchFamily="2" charset="0"/>
            </a:endParaRPr>
          </a:p>
          <a:p>
            <a:r>
              <a:rPr lang="fr-FR" sz="3200" dirty="0">
                <a:solidFill>
                  <a:srgbClr val="00B0F0"/>
                </a:solidFill>
                <a:latin typeface="123Marker" panose="02000603000000000000" pitchFamily="2" charset="0"/>
                <a:ea typeface="123Marker" panose="02000603000000000000" pitchFamily="2" charset="0"/>
              </a:rPr>
              <a:t>Découverte</a:t>
            </a:r>
          </a:p>
        </p:txBody>
      </p:sp>
    </p:spTree>
    <p:extLst>
      <p:ext uri="{BB962C8B-B14F-4D97-AF65-F5344CB8AC3E}">
        <p14:creationId xmlns:p14="http://schemas.microsoft.com/office/powerpoint/2010/main" val="126272107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39D289-53AE-804F-AF2F-E5665C3AD5C0}"/>
            </a:ext>
          </a:extLst>
        </p:cNvPr>
        <p:cNvGrpSpPr/>
        <p:nvPr/>
      </p:nvGrpSpPr>
      <p:grpSpPr>
        <a:xfrm>
          <a:off x="0" y="0"/>
          <a:ext cx="0" cy="0"/>
          <a:chOff x="0" y="0"/>
          <a:chExt cx="0" cy="0"/>
        </a:xfrm>
      </p:grpSpPr>
      <p:sp>
        <p:nvSpPr>
          <p:cNvPr id="8" name="ZoneTexte 7">
            <a:extLst>
              <a:ext uri="{FF2B5EF4-FFF2-40B4-BE49-F238E27FC236}">
                <a16:creationId xmlns:a16="http://schemas.microsoft.com/office/drawing/2014/main" id="{FC9F0A57-44FC-0A09-8E39-B441DEDAB521}"/>
              </a:ext>
            </a:extLst>
          </p:cNvPr>
          <p:cNvSpPr txBox="1"/>
          <p:nvPr/>
        </p:nvSpPr>
        <p:spPr>
          <a:xfrm>
            <a:off x="360432" y="421136"/>
            <a:ext cx="11700672" cy="6004080"/>
          </a:xfrm>
          <a:prstGeom prst="rect">
            <a:avLst/>
          </a:prstGeom>
          <a:noFill/>
        </p:spPr>
        <p:txBody>
          <a:bodyPr wrap="square">
            <a:spAutoFit/>
          </a:bodyPr>
          <a:lstStyle/>
          <a:p>
            <a:pPr>
              <a:lnSpc>
                <a:spcPct val="200000"/>
              </a:lnSpc>
            </a:pPr>
            <a:r>
              <a:rPr lang="fr-FR" sz="2800" dirty="0"/>
              <a:t>Dans notre école, la collaboration entre les élèves est très importante. Chaque jour, nous essayons de coopérer pour réaliser des projets intéressants. Par exemple, avec nos concitoyens, nous avons organisé une exposition sur la vie contemporaine, c’est-à-dire la vie d’aujourd’hui. Un matin, une drôle de coïncidence s’est produite : tous les groupes avaient préparé presque la même affiche sans s’être concertés ! Cela nous a bien fait rire et nous a montré que, parfois, nos idées avancent ensemble, comme si elles se donnaient la main.</a:t>
            </a:r>
          </a:p>
        </p:txBody>
      </p:sp>
    </p:spTree>
    <p:extLst>
      <p:ext uri="{BB962C8B-B14F-4D97-AF65-F5344CB8AC3E}">
        <p14:creationId xmlns:p14="http://schemas.microsoft.com/office/powerpoint/2010/main" val="362000978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EF1F0A-09B2-EC41-9463-84E81C1AF771}"/>
            </a:ext>
          </a:extLst>
        </p:cNvPr>
        <p:cNvGrpSpPr/>
        <p:nvPr/>
      </p:nvGrpSpPr>
      <p:grpSpPr>
        <a:xfrm>
          <a:off x="0" y="0"/>
          <a:ext cx="0" cy="0"/>
          <a:chOff x="0" y="0"/>
          <a:chExt cx="0" cy="0"/>
        </a:xfrm>
      </p:grpSpPr>
      <p:pic>
        <p:nvPicPr>
          <p:cNvPr id="2050" name="Picture 2" descr="Vocabulaire - Cours et exercices en ligne">
            <a:extLst>
              <a:ext uri="{FF2B5EF4-FFF2-40B4-BE49-F238E27FC236}">
                <a16:creationId xmlns:a16="http://schemas.microsoft.com/office/drawing/2014/main" id="{5D6C37B2-A205-B308-C2FC-34AAC5BFF25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89125" y="0"/>
            <a:ext cx="10302875"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ZoneTexte 1">
            <a:extLst>
              <a:ext uri="{FF2B5EF4-FFF2-40B4-BE49-F238E27FC236}">
                <a16:creationId xmlns:a16="http://schemas.microsoft.com/office/drawing/2014/main" id="{10BFBC7E-1C56-492A-3FE3-91B8575174FB}"/>
              </a:ext>
            </a:extLst>
          </p:cNvPr>
          <p:cNvSpPr txBox="1"/>
          <p:nvPr/>
        </p:nvSpPr>
        <p:spPr>
          <a:xfrm>
            <a:off x="0" y="2654710"/>
            <a:ext cx="2379406" cy="1815882"/>
          </a:xfrm>
          <a:prstGeom prst="rect">
            <a:avLst/>
          </a:prstGeom>
          <a:noFill/>
        </p:spPr>
        <p:txBody>
          <a:bodyPr wrap="square" rtlCol="0">
            <a:spAutoFit/>
          </a:bodyPr>
          <a:lstStyle/>
          <a:p>
            <a:r>
              <a:rPr lang="fr-FR" sz="4000" dirty="0">
                <a:solidFill>
                  <a:srgbClr val="00B0F0"/>
                </a:solidFill>
                <a:latin typeface="123Marker" panose="02000603000000000000" pitchFamily="2" charset="0"/>
                <a:ea typeface="123Marker" panose="02000603000000000000" pitchFamily="2" charset="0"/>
              </a:rPr>
              <a:t>Séance 2</a:t>
            </a:r>
          </a:p>
          <a:p>
            <a:endParaRPr lang="fr-FR" sz="4000" dirty="0">
              <a:solidFill>
                <a:srgbClr val="00B0F0"/>
              </a:solidFill>
              <a:latin typeface="123Marker" panose="02000603000000000000" pitchFamily="2" charset="0"/>
              <a:ea typeface="123Marker" panose="02000603000000000000" pitchFamily="2" charset="0"/>
            </a:endParaRPr>
          </a:p>
          <a:p>
            <a:r>
              <a:rPr lang="fr-FR" sz="3200" dirty="0">
                <a:solidFill>
                  <a:srgbClr val="00B0F0"/>
                </a:solidFill>
                <a:latin typeface="123Marker" panose="02000603000000000000" pitchFamily="2" charset="0"/>
                <a:ea typeface="123Marker" panose="02000603000000000000" pitchFamily="2" charset="0"/>
              </a:rPr>
              <a:t>Recherche</a:t>
            </a:r>
          </a:p>
        </p:txBody>
      </p:sp>
    </p:spTree>
    <p:extLst>
      <p:ext uri="{BB962C8B-B14F-4D97-AF65-F5344CB8AC3E}">
        <p14:creationId xmlns:p14="http://schemas.microsoft.com/office/powerpoint/2010/main" val="199444327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E029E68E-59F5-4C47-A6A7-ADEF0DA6E786}"/>
              </a:ext>
            </a:extLst>
          </p:cNvPr>
          <p:cNvPicPr>
            <a:picLocks noChangeAspect="1"/>
          </p:cNvPicPr>
          <p:nvPr/>
        </p:nvPicPr>
        <p:blipFill>
          <a:blip r:embed="rId3"/>
          <a:stretch>
            <a:fillRect/>
          </a:stretch>
        </p:blipFill>
        <p:spPr>
          <a:xfrm>
            <a:off x="5593110" y="0"/>
            <a:ext cx="6537059" cy="6858000"/>
          </a:xfrm>
          <a:prstGeom prst="rect">
            <a:avLst/>
          </a:prstGeom>
        </p:spPr>
      </p:pic>
      <p:sp>
        <p:nvSpPr>
          <p:cNvPr id="4" name="ZoneTexte 3">
            <a:extLst>
              <a:ext uri="{FF2B5EF4-FFF2-40B4-BE49-F238E27FC236}">
                <a16:creationId xmlns:a16="http://schemas.microsoft.com/office/drawing/2014/main" id="{F6ACF834-04B8-1FA6-CC3C-6A149C6051A4}"/>
              </a:ext>
            </a:extLst>
          </p:cNvPr>
          <p:cNvSpPr txBox="1"/>
          <p:nvPr/>
        </p:nvSpPr>
        <p:spPr>
          <a:xfrm>
            <a:off x="117929" y="117693"/>
            <a:ext cx="5901404" cy="7294305"/>
          </a:xfrm>
          <a:prstGeom prst="rect">
            <a:avLst/>
          </a:prstGeom>
          <a:noFill/>
        </p:spPr>
        <p:txBody>
          <a:bodyPr wrap="square" rtlCol="0">
            <a:spAutoFit/>
          </a:bodyPr>
          <a:lstStyle/>
          <a:p>
            <a:r>
              <a:rPr lang="fr-FR" b="1" u="sng" dirty="0"/>
              <a:t>Trouve les 8 mots avec « co- », « con- », dans le mot mêlé. Il faut que la couleur demandée corresponde avec la définition du mot :</a:t>
            </a:r>
          </a:p>
          <a:p>
            <a:r>
              <a:rPr lang="fr-FR" dirty="0">
                <a:solidFill>
                  <a:srgbClr val="00B050"/>
                </a:solidFill>
              </a:rPr>
              <a:t>Vert</a:t>
            </a:r>
            <a:r>
              <a:rPr lang="fr-FR" dirty="0"/>
              <a:t> </a:t>
            </a:r>
            <a:r>
              <a:rPr lang="fr-FR" dirty="0">
                <a:sym typeface="Wingdings" panose="05000000000000000000" pitchFamily="2" charset="2"/>
              </a:rPr>
              <a:t> _ _ _ _ _ _ _ _ _ _ : </a:t>
            </a:r>
            <a:r>
              <a:rPr lang="fr-FR" dirty="0"/>
              <a:t>Personne vivant dans le même pays.</a:t>
            </a:r>
          </a:p>
          <a:p>
            <a:endParaRPr lang="fr-FR" dirty="0"/>
          </a:p>
          <a:p>
            <a:r>
              <a:rPr lang="fr-FR" dirty="0">
                <a:solidFill>
                  <a:srgbClr val="FF0000"/>
                </a:solidFill>
              </a:rPr>
              <a:t>Rouge</a:t>
            </a:r>
            <a:r>
              <a:rPr lang="fr-FR" dirty="0"/>
              <a:t> </a:t>
            </a:r>
            <a:r>
              <a:rPr lang="fr-FR" dirty="0">
                <a:sym typeface="Wingdings" panose="05000000000000000000" pitchFamily="2" charset="2"/>
              </a:rPr>
              <a:t> _ _ _ _ _ _ _ _ _ _ _ _ : </a:t>
            </a:r>
            <a:r>
              <a:rPr lang="fr-FR" dirty="0"/>
              <a:t>Qui appartient à la même époque que nous.</a:t>
            </a:r>
          </a:p>
          <a:p>
            <a:endParaRPr lang="fr-FR" dirty="0"/>
          </a:p>
          <a:p>
            <a:r>
              <a:rPr lang="fr-FR" dirty="0">
                <a:solidFill>
                  <a:srgbClr val="E77FDB"/>
                </a:solidFill>
              </a:rPr>
              <a:t>Rose</a:t>
            </a:r>
            <a:r>
              <a:rPr lang="fr-FR" dirty="0"/>
              <a:t> </a:t>
            </a:r>
            <a:r>
              <a:rPr lang="fr-FR" dirty="0">
                <a:sym typeface="Wingdings" panose="05000000000000000000" pitchFamily="2" charset="2"/>
              </a:rPr>
              <a:t> _ _ _ _ _ _ _ _ : </a:t>
            </a:r>
            <a:r>
              <a:rPr lang="fr-FR" dirty="0"/>
              <a:t>Travailler ensemble pour réussir quelque chose.</a:t>
            </a:r>
          </a:p>
          <a:p>
            <a:endParaRPr lang="fr-FR" dirty="0"/>
          </a:p>
          <a:p>
            <a:r>
              <a:rPr lang="fr-FR" dirty="0">
                <a:solidFill>
                  <a:schemeClr val="accent1">
                    <a:lumMod val="75000"/>
                  </a:schemeClr>
                </a:solidFill>
                <a:sym typeface="Wingdings" panose="05000000000000000000" pitchFamily="2" charset="2"/>
              </a:rPr>
              <a:t>Bleu</a:t>
            </a:r>
            <a:r>
              <a:rPr lang="fr-FR" dirty="0">
                <a:sym typeface="Wingdings" panose="05000000000000000000" pitchFamily="2" charset="2"/>
              </a:rPr>
              <a:t> _ _ _ _ _ _ _ _ _ _ _ _ _: </a:t>
            </a:r>
            <a:r>
              <a:rPr lang="fr-FR" dirty="0"/>
              <a:t>Organisation d’actions pour atteindre un but</a:t>
            </a:r>
          </a:p>
          <a:p>
            <a:endParaRPr lang="fr-FR" dirty="0"/>
          </a:p>
          <a:p>
            <a:r>
              <a:rPr lang="fr-FR" dirty="0">
                <a:solidFill>
                  <a:schemeClr val="accent4">
                    <a:lumMod val="75000"/>
                  </a:schemeClr>
                </a:solidFill>
                <a:sym typeface="Wingdings" panose="05000000000000000000" pitchFamily="2" charset="2"/>
              </a:rPr>
              <a:t>Jaune</a:t>
            </a:r>
            <a:r>
              <a:rPr lang="fr-FR" dirty="0">
                <a:sym typeface="Wingdings" panose="05000000000000000000" pitchFamily="2" charset="2"/>
              </a:rPr>
              <a:t>  _ _ _ _ _ _ _ _ _ : </a:t>
            </a:r>
            <a:r>
              <a:rPr lang="fr-FR" dirty="0"/>
              <a:t>Quand deux évènements arrivent en même temps, par hasard.</a:t>
            </a:r>
          </a:p>
          <a:p>
            <a:endParaRPr lang="fr-FR" dirty="0"/>
          </a:p>
          <a:p>
            <a:r>
              <a:rPr lang="fr-FR" dirty="0">
                <a:solidFill>
                  <a:srgbClr val="7030A0"/>
                </a:solidFill>
              </a:rPr>
              <a:t>Violet : </a:t>
            </a:r>
            <a:r>
              <a:rPr lang="fr-FR" dirty="0">
                <a:sym typeface="Wingdings" panose="05000000000000000000" pitchFamily="2" charset="2"/>
              </a:rPr>
              <a:t> _ _ _ _ _ _ _ _ _ _ : </a:t>
            </a:r>
            <a:r>
              <a:rPr lang="fr-FR" dirty="0"/>
              <a:t>Qui appartient à la même équipe.</a:t>
            </a:r>
          </a:p>
          <a:p>
            <a:endParaRPr lang="fr-FR" dirty="0"/>
          </a:p>
          <a:p>
            <a:r>
              <a:rPr lang="fr-FR" dirty="0"/>
              <a:t>Noir </a:t>
            </a:r>
            <a:r>
              <a:rPr lang="fr-FR" dirty="0">
                <a:sym typeface="Wingdings" panose="05000000000000000000" pitchFamily="2" charset="2"/>
              </a:rPr>
              <a:t> _ _ _ _ _ _ _ _ _ _ _ _ : </a:t>
            </a:r>
            <a:r>
              <a:rPr lang="fr-FR" dirty="0"/>
              <a:t> Discuter avec quelqu’un.</a:t>
            </a:r>
          </a:p>
          <a:p>
            <a:endParaRPr lang="fr-FR" dirty="0"/>
          </a:p>
          <a:p>
            <a:r>
              <a:rPr lang="fr-FR" dirty="0">
                <a:solidFill>
                  <a:schemeClr val="bg1">
                    <a:lumMod val="65000"/>
                  </a:schemeClr>
                </a:solidFill>
              </a:rPr>
              <a:t>Gris </a:t>
            </a:r>
            <a:r>
              <a:rPr lang="fr-FR" dirty="0">
                <a:sym typeface="Wingdings" panose="05000000000000000000" pitchFamily="2" charset="2"/>
              </a:rPr>
              <a:t> _ _ _ _ _ _ _ _ _ : vivre ensemble sous le même toit.</a:t>
            </a:r>
            <a:endParaRPr lang="fr-FR" dirty="0"/>
          </a:p>
          <a:p>
            <a:endParaRPr lang="fr-FR" dirty="0"/>
          </a:p>
          <a:p>
            <a:endParaRPr lang="fr-FR" dirty="0"/>
          </a:p>
        </p:txBody>
      </p:sp>
      <p:sp>
        <p:nvSpPr>
          <p:cNvPr id="5" name="ZoneTexte 4">
            <a:extLst>
              <a:ext uri="{FF2B5EF4-FFF2-40B4-BE49-F238E27FC236}">
                <a16:creationId xmlns:a16="http://schemas.microsoft.com/office/drawing/2014/main" id="{664555FB-D71C-63E3-89E1-6FF3B6958C64}"/>
              </a:ext>
            </a:extLst>
          </p:cNvPr>
          <p:cNvSpPr txBox="1"/>
          <p:nvPr/>
        </p:nvSpPr>
        <p:spPr>
          <a:xfrm>
            <a:off x="779765" y="931229"/>
            <a:ext cx="1918557" cy="369332"/>
          </a:xfrm>
          <a:prstGeom prst="rect">
            <a:avLst/>
          </a:prstGeom>
          <a:noFill/>
        </p:spPr>
        <p:txBody>
          <a:bodyPr wrap="square" rtlCol="0">
            <a:spAutoFit/>
          </a:bodyPr>
          <a:lstStyle/>
          <a:p>
            <a:r>
              <a:rPr lang="fr-FR" b="1" dirty="0">
                <a:solidFill>
                  <a:schemeClr val="accent6"/>
                </a:solidFill>
              </a:rPr>
              <a:t>C O N C I T O Y E N</a:t>
            </a:r>
          </a:p>
        </p:txBody>
      </p:sp>
      <p:sp>
        <p:nvSpPr>
          <p:cNvPr id="7" name="ZoneTexte 6">
            <a:extLst>
              <a:ext uri="{FF2B5EF4-FFF2-40B4-BE49-F238E27FC236}">
                <a16:creationId xmlns:a16="http://schemas.microsoft.com/office/drawing/2014/main" id="{C1DC2125-B949-4C3A-68BB-F7B696970F00}"/>
              </a:ext>
            </a:extLst>
          </p:cNvPr>
          <p:cNvSpPr txBox="1"/>
          <p:nvPr/>
        </p:nvSpPr>
        <p:spPr>
          <a:xfrm>
            <a:off x="937775" y="1688667"/>
            <a:ext cx="2506652" cy="369332"/>
          </a:xfrm>
          <a:prstGeom prst="rect">
            <a:avLst/>
          </a:prstGeom>
          <a:noFill/>
        </p:spPr>
        <p:txBody>
          <a:bodyPr wrap="square" rtlCol="0">
            <a:spAutoFit/>
          </a:bodyPr>
          <a:lstStyle/>
          <a:p>
            <a:r>
              <a:rPr lang="fr-FR" b="1" dirty="0">
                <a:solidFill>
                  <a:srgbClr val="FF0000"/>
                </a:solidFill>
              </a:rPr>
              <a:t>C O N T E M P O R A I N</a:t>
            </a:r>
          </a:p>
        </p:txBody>
      </p:sp>
      <p:sp>
        <p:nvSpPr>
          <p:cNvPr id="8" name="ZoneTexte 7">
            <a:extLst>
              <a:ext uri="{FF2B5EF4-FFF2-40B4-BE49-F238E27FC236}">
                <a16:creationId xmlns:a16="http://schemas.microsoft.com/office/drawing/2014/main" id="{1EDEDDF8-92AC-7B8A-11EF-8AC9B0A4D997}"/>
              </a:ext>
            </a:extLst>
          </p:cNvPr>
          <p:cNvSpPr txBox="1"/>
          <p:nvPr/>
        </p:nvSpPr>
        <p:spPr>
          <a:xfrm>
            <a:off x="826137" y="2559011"/>
            <a:ext cx="1918557" cy="369332"/>
          </a:xfrm>
          <a:prstGeom prst="rect">
            <a:avLst/>
          </a:prstGeom>
          <a:noFill/>
        </p:spPr>
        <p:txBody>
          <a:bodyPr wrap="square" rtlCol="0">
            <a:spAutoFit/>
          </a:bodyPr>
          <a:lstStyle/>
          <a:p>
            <a:r>
              <a:rPr lang="fr-FR" b="1" dirty="0">
                <a:solidFill>
                  <a:srgbClr val="E77FDB"/>
                </a:solidFill>
              </a:rPr>
              <a:t>C O </a:t>
            </a:r>
            <a:r>
              <a:rPr lang="fr-FR" b="1" dirty="0" err="1">
                <a:solidFill>
                  <a:srgbClr val="E77FDB"/>
                </a:solidFill>
              </a:rPr>
              <a:t>O</a:t>
            </a:r>
            <a:r>
              <a:rPr lang="fr-FR" b="1" dirty="0">
                <a:solidFill>
                  <a:srgbClr val="E77FDB"/>
                </a:solidFill>
              </a:rPr>
              <a:t> P E R E R</a:t>
            </a:r>
          </a:p>
        </p:txBody>
      </p:sp>
      <p:sp>
        <p:nvSpPr>
          <p:cNvPr id="9" name="ZoneTexte 8">
            <a:extLst>
              <a:ext uri="{FF2B5EF4-FFF2-40B4-BE49-F238E27FC236}">
                <a16:creationId xmlns:a16="http://schemas.microsoft.com/office/drawing/2014/main" id="{788C20BE-7C3B-EB30-2322-79FB53928D56}"/>
              </a:ext>
            </a:extLst>
          </p:cNvPr>
          <p:cNvSpPr txBox="1"/>
          <p:nvPr/>
        </p:nvSpPr>
        <p:spPr>
          <a:xfrm>
            <a:off x="779765" y="3383767"/>
            <a:ext cx="3152594" cy="353943"/>
          </a:xfrm>
          <a:prstGeom prst="rect">
            <a:avLst/>
          </a:prstGeom>
          <a:noFill/>
        </p:spPr>
        <p:txBody>
          <a:bodyPr wrap="square" rtlCol="0">
            <a:spAutoFit/>
          </a:bodyPr>
          <a:lstStyle/>
          <a:p>
            <a:r>
              <a:rPr lang="fr-FR" sz="1700" b="1" dirty="0">
                <a:solidFill>
                  <a:schemeClr val="accent1"/>
                </a:solidFill>
              </a:rPr>
              <a:t>C O L </a:t>
            </a:r>
            <a:r>
              <a:rPr lang="fr-FR" sz="1700" b="1" dirty="0" err="1">
                <a:solidFill>
                  <a:schemeClr val="accent1"/>
                </a:solidFill>
              </a:rPr>
              <a:t>L</a:t>
            </a:r>
            <a:r>
              <a:rPr lang="fr-FR" sz="1700" b="1" dirty="0">
                <a:solidFill>
                  <a:schemeClr val="accent1"/>
                </a:solidFill>
              </a:rPr>
              <a:t> A B O R E R</a:t>
            </a:r>
          </a:p>
        </p:txBody>
      </p:sp>
      <p:sp>
        <p:nvSpPr>
          <p:cNvPr id="10" name="ZoneTexte 9">
            <a:extLst>
              <a:ext uri="{FF2B5EF4-FFF2-40B4-BE49-F238E27FC236}">
                <a16:creationId xmlns:a16="http://schemas.microsoft.com/office/drawing/2014/main" id="{0E6F1A01-EDEA-632C-E38A-CE5717707DE5}"/>
              </a:ext>
            </a:extLst>
          </p:cNvPr>
          <p:cNvSpPr txBox="1"/>
          <p:nvPr/>
        </p:nvSpPr>
        <p:spPr>
          <a:xfrm>
            <a:off x="910284" y="4254111"/>
            <a:ext cx="2019534" cy="338554"/>
          </a:xfrm>
          <a:prstGeom prst="rect">
            <a:avLst/>
          </a:prstGeom>
          <a:noFill/>
        </p:spPr>
        <p:txBody>
          <a:bodyPr wrap="square" rtlCol="0">
            <a:spAutoFit/>
          </a:bodyPr>
          <a:lstStyle/>
          <a:p>
            <a:r>
              <a:rPr lang="fr-FR" sz="1600" b="1" dirty="0">
                <a:solidFill>
                  <a:schemeClr val="accent4"/>
                </a:solidFill>
              </a:rPr>
              <a:t>C O Ï N C I D E N C E</a:t>
            </a:r>
          </a:p>
        </p:txBody>
      </p:sp>
      <p:sp>
        <p:nvSpPr>
          <p:cNvPr id="11" name="ZoneTexte 10">
            <a:extLst>
              <a:ext uri="{FF2B5EF4-FFF2-40B4-BE49-F238E27FC236}">
                <a16:creationId xmlns:a16="http://schemas.microsoft.com/office/drawing/2014/main" id="{A4E88D38-F4A9-0E91-FB97-B226535475A3}"/>
              </a:ext>
            </a:extLst>
          </p:cNvPr>
          <p:cNvSpPr txBox="1"/>
          <p:nvPr/>
        </p:nvSpPr>
        <p:spPr>
          <a:xfrm>
            <a:off x="1067359" y="5011549"/>
            <a:ext cx="1918557" cy="369332"/>
          </a:xfrm>
          <a:prstGeom prst="rect">
            <a:avLst/>
          </a:prstGeom>
          <a:noFill/>
        </p:spPr>
        <p:txBody>
          <a:bodyPr wrap="square" rtlCol="0">
            <a:spAutoFit/>
          </a:bodyPr>
          <a:lstStyle/>
          <a:p>
            <a:r>
              <a:rPr lang="fr-FR" b="1" dirty="0">
                <a:solidFill>
                  <a:srgbClr val="7030A0"/>
                </a:solidFill>
              </a:rPr>
              <a:t>C O E Q U I P I E R</a:t>
            </a:r>
          </a:p>
        </p:txBody>
      </p:sp>
      <p:sp>
        <p:nvSpPr>
          <p:cNvPr id="12" name="ZoneTexte 11">
            <a:extLst>
              <a:ext uri="{FF2B5EF4-FFF2-40B4-BE49-F238E27FC236}">
                <a16:creationId xmlns:a16="http://schemas.microsoft.com/office/drawing/2014/main" id="{6ACC9F2E-6F2D-CEDB-B3AE-30E61C65703C}"/>
              </a:ext>
            </a:extLst>
          </p:cNvPr>
          <p:cNvSpPr txBox="1"/>
          <p:nvPr/>
        </p:nvSpPr>
        <p:spPr>
          <a:xfrm>
            <a:off x="910284" y="5855863"/>
            <a:ext cx="2534143" cy="338554"/>
          </a:xfrm>
          <a:prstGeom prst="rect">
            <a:avLst/>
          </a:prstGeom>
          <a:noFill/>
        </p:spPr>
        <p:txBody>
          <a:bodyPr wrap="square" rtlCol="0">
            <a:spAutoFit/>
          </a:bodyPr>
          <a:lstStyle/>
          <a:p>
            <a:r>
              <a:rPr lang="fr-FR" sz="1600" b="1" dirty="0"/>
              <a:t>C O N V E R S A T I O N</a:t>
            </a:r>
          </a:p>
        </p:txBody>
      </p:sp>
      <p:sp>
        <p:nvSpPr>
          <p:cNvPr id="13" name="ZoneTexte 12">
            <a:extLst>
              <a:ext uri="{FF2B5EF4-FFF2-40B4-BE49-F238E27FC236}">
                <a16:creationId xmlns:a16="http://schemas.microsoft.com/office/drawing/2014/main" id="{A2D96903-ACFF-5D7B-E689-03B158E2DA9F}"/>
              </a:ext>
            </a:extLst>
          </p:cNvPr>
          <p:cNvSpPr txBox="1"/>
          <p:nvPr/>
        </p:nvSpPr>
        <p:spPr>
          <a:xfrm>
            <a:off x="779765" y="6386364"/>
            <a:ext cx="2534143" cy="353943"/>
          </a:xfrm>
          <a:prstGeom prst="rect">
            <a:avLst/>
          </a:prstGeom>
          <a:noFill/>
        </p:spPr>
        <p:txBody>
          <a:bodyPr wrap="square" rtlCol="0">
            <a:spAutoFit/>
          </a:bodyPr>
          <a:lstStyle/>
          <a:p>
            <a:r>
              <a:rPr lang="fr-FR" sz="1700" b="1" dirty="0">
                <a:solidFill>
                  <a:schemeClr val="bg1">
                    <a:lumMod val="65000"/>
                  </a:schemeClr>
                </a:solidFill>
              </a:rPr>
              <a:t>C O H A B I T E R</a:t>
            </a:r>
          </a:p>
        </p:txBody>
      </p:sp>
      <p:sp>
        <p:nvSpPr>
          <p:cNvPr id="14" name="Ellipse 13">
            <a:extLst>
              <a:ext uri="{FF2B5EF4-FFF2-40B4-BE49-F238E27FC236}">
                <a16:creationId xmlns:a16="http://schemas.microsoft.com/office/drawing/2014/main" id="{1CB4B5CE-0DE4-1E27-B0A1-E8DC8F727634}"/>
              </a:ext>
            </a:extLst>
          </p:cNvPr>
          <p:cNvSpPr/>
          <p:nvPr/>
        </p:nvSpPr>
        <p:spPr>
          <a:xfrm>
            <a:off x="5929575" y="616622"/>
            <a:ext cx="3848334" cy="516103"/>
          </a:xfrm>
          <a:prstGeom prst="ellipse">
            <a:avLst/>
          </a:prstGeom>
          <a:noFill/>
          <a:ln w="28575">
            <a:solidFill>
              <a:schemeClr val="bg1">
                <a:lumMod val="6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solidFill>
                <a:schemeClr val="bg1">
                  <a:lumMod val="65000"/>
                </a:schemeClr>
              </a:solidFill>
            </a:endParaRPr>
          </a:p>
        </p:txBody>
      </p:sp>
      <p:sp>
        <p:nvSpPr>
          <p:cNvPr id="15" name="Ellipse 14">
            <a:extLst>
              <a:ext uri="{FF2B5EF4-FFF2-40B4-BE49-F238E27FC236}">
                <a16:creationId xmlns:a16="http://schemas.microsoft.com/office/drawing/2014/main" id="{D60583DC-3563-6B2B-0318-B56804A88835}"/>
              </a:ext>
            </a:extLst>
          </p:cNvPr>
          <p:cNvSpPr/>
          <p:nvPr/>
        </p:nvSpPr>
        <p:spPr>
          <a:xfrm>
            <a:off x="5974453" y="1799947"/>
            <a:ext cx="5091161" cy="516103"/>
          </a:xfrm>
          <a:prstGeom prst="ellipse">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6" name="Ellipse 15">
            <a:extLst>
              <a:ext uri="{FF2B5EF4-FFF2-40B4-BE49-F238E27FC236}">
                <a16:creationId xmlns:a16="http://schemas.microsoft.com/office/drawing/2014/main" id="{0E836467-D2E5-9C19-0F60-F1EB31895694}"/>
              </a:ext>
            </a:extLst>
          </p:cNvPr>
          <p:cNvSpPr/>
          <p:nvPr/>
        </p:nvSpPr>
        <p:spPr>
          <a:xfrm>
            <a:off x="6786666" y="1042509"/>
            <a:ext cx="5091161" cy="516103"/>
          </a:xfrm>
          <a:prstGeom prst="ellipse">
            <a:avLst/>
          </a:prstGeom>
          <a:noFill/>
          <a:ln w="2857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1" name="Ellipse 30">
            <a:extLst>
              <a:ext uri="{FF2B5EF4-FFF2-40B4-BE49-F238E27FC236}">
                <a16:creationId xmlns:a16="http://schemas.microsoft.com/office/drawing/2014/main" id="{867EF891-EC88-43F7-A9AB-40CC4EF2793B}"/>
              </a:ext>
            </a:extLst>
          </p:cNvPr>
          <p:cNvSpPr/>
          <p:nvPr/>
        </p:nvSpPr>
        <p:spPr>
          <a:xfrm>
            <a:off x="6308522" y="2670291"/>
            <a:ext cx="4835815" cy="516103"/>
          </a:xfrm>
          <a:prstGeom prst="ellipse">
            <a:avLst/>
          </a:prstGeom>
          <a:noFill/>
          <a:ln w="28575">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4" name="Ellipse 33">
            <a:extLst>
              <a:ext uri="{FF2B5EF4-FFF2-40B4-BE49-F238E27FC236}">
                <a16:creationId xmlns:a16="http://schemas.microsoft.com/office/drawing/2014/main" id="{732F121C-DE4B-5809-E293-D37449B0CDD9}"/>
              </a:ext>
            </a:extLst>
          </p:cNvPr>
          <p:cNvSpPr/>
          <p:nvPr/>
        </p:nvSpPr>
        <p:spPr>
          <a:xfrm>
            <a:off x="6786665" y="4680112"/>
            <a:ext cx="4278949" cy="516103"/>
          </a:xfrm>
          <a:prstGeom prst="ellipse">
            <a:avLst/>
          </a:prstGeom>
          <a:noFill/>
          <a:ln w="28575">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7" name="Ellipse 36">
            <a:extLst>
              <a:ext uri="{FF2B5EF4-FFF2-40B4-BE49-F238E27FC236}">
                <a16:creationId xmlns:a16="http://schemas.microsoft.com/office/drawing/2014/main" id="{5F46C564-0EC6-D403-7043-518B91021C82}"/>
              </a:ext>
            </a:extLst>
          </p:cNvPr>
          <p:cNvSpPr/>
          <p:nvPr/>
        </p:nvSpPr>
        <p:spPr>
          <a:xfrm>
            <a:off x="6487053" y="5936365"/>
            <a:ext cx="4098188" cy="516103"/>
          </a:xfrm>
          <a:prstGeom prst="ellipse">
            <a:avLst/>
          </a:prstGeom>
          <a:noFill/>
          <a:ln w="28575">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9" name="Ellipse 38">
            <a:extLst>
              <a:ext uri="{FF2B5EF4-FFF2-40B4-BE49-F238E27FC236}">
                <a16:creationId xmlns:a16="http://schemas.microsoft.com/office/drawing/2014/main" id="{420222CF-CF01-278B-FA64-D3A4B2066A7C}"/>
              </a:ext>
            </a:extLst>
          </p:cNvPr>
          <p:cNvSpPr/>
          <p:nvPr/>
        </p:nvSpPr>
        <p:spPr>
          <a:xfrm>
            <a:off x="11327523" y="1806772"/>
            <a:ext cx="540737" cy="4248858"/>
          </a:xfrm>
          <a:prstGeom prst="ellipse">
            <a:avLst/>
          </a:prstGeom>
          <a:noFill/>
          <a:ln w="28575">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1" name="Ellipse 40">
            <a:extLst>
              <a:ext uri="{FF2B5EF4-FFF2-40B4-BE49-F238E27FC236}">
                <a16:creationId xmlns:a16="http://schemas.microsoft.com/office/drawing/2014/main" id="{3DE869A2-F251-1A68-70D6-8029E017D863}"/>
              </a:ext>
            </a:extLst>
          </p:cNvPr>
          <p:cNvSpPr/>
          <p:nvPr/>
        </p:nvSpPr>
        <p:spPr>
          <a:xfrm>
            <a:off x="10926200" y="2670291"/>
            <a:ext cx="540737" cy="3385339"/>
          </a:xfrm>
          <a:prstGeom prst="ellipse">
            <a:avLst/>
          </a:prstGeom>
          <a:noFill/>
          <a:ln w="28575">
            <a:solidFill>
              <a:srgbClr val="E77FD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4104181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1"/>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9"/>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9"/>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1"/>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10"/>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34"/>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11"/>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16"/>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12"/>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grpId="0" nodeType="clickEffect">
                                  <p:stCondLst>
                                    <p:cond delay="0"/>
                                  </p:stCondLst>
                                  <p:childTnLst>
                                    <p:set>
                                      <p:cBhvr>
                                        <p:cTn id="62" dur="1" fill="hold">
                                          <p:stCondLst>
                                            <p:cond delay="0"/>
                                          </p:stCondLst>
                                        </p:cTn>
                                        <p:tgtEl>
                                          <p:spTgt spid="14"/>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grpId="0" nodeType="clickEffect">
                                  <p:stCondLst>
                                    <p:cond delay="0"/>
                                  </p:stCondLst>
                                  <p:childTnLst>
                                    <p:set>
                                      <p:cBhvr>
                                        <p:cTn id="66"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P spid="9" grpId="0"/>
      <p:bldP spid="10" grpId="0"/>
      <p:bldP spid="11" grpId="0"/>
      <p:bldP spid="12" grpId="0"/>
      <p:bldP spid="13" grpId="0"/>
      <p:bldP spid="14" grpId="0" animBg="1"/>
      <p:bldP spid="15" grpId="0" animBg="1"/>
      <p:bldP spid="16" grpId="0" animBg="1"/>
      <p:bldP spid="31" grpId="0" animBg="1"/>
      <p:bldP spid="34" grpId="0" animBg="1"/>
      <p:bldP spid="37" grpId="0" animBg="1"/>
      <p:bldP spid="39" grpId="0" animBg="1"/>
      <p:bldP spid="41"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79BC21-49BF-ABE6-A7C3-45FCFB64AE28}"/>
            </a:ext>
          </a:extLst>
        </p:cNvPr>
        <p:cNvGrpSpPr/>
        <p:nvPr/>
      </p:nvGrpSpPr>
      <p:grpSpPr>
        <a:xfrm>
          <a:off x="0" y="0"/>
          <a:ext cx="0" cy="0"/>
          <a:chOff x="0" y="0"/>
          <a:chExt cx="0" cy="0"/>
        </a:xfrm>
      </p:grpSpPr>
      <p:pic>
        <p:nvPicPr>
          <p:cNvPr id="2050" name="Picture 2" descr="Vocabulaire - Cours et exercices en ligne">
            <a:extLst>
              <a:ext uri="{FF2B5EF4-FFF2-40B4-BE49-F238E27FC236}">
                <a16:creationId xmlns:a16="http://schemas.microsoft.com/office/drawing/2014/main" id="{7C263A3B-B0D9-8C9D-7F66-AB610279D1A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89125" y="0"/>
            <a:ext cx="10302875"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ZoneTexte 1">
            <a:extLst>
              <a:ext uri="{FF2B5EF4-FFF2-40B4-BE49-F238E27FC236}">
                <a16:creationId xmlns:a16="http://schemas.microsoft.com/office/drawing/2014/main" id="{8D9E5357-1918-1B52-F52D-060DBCD1F9E9}"/>
              </a:ext>
            </a:extLst>
          </p:cNvPr>
          <p:cNvSpPr txBox="1"/>
          <p:nvPr/>
        </p:nvSpPr>
        <p:spPr>
          <a:xfrm>
            <a:off x="185351" y="1938018"/>
            <a:ext cx="2379406" cy="1754326"/>
          </a:xfrm>
          <a:prstGeom prst="rect">
            <a:avLst/>
          </a:prstGeom>
          <a:noFill/>
        </p:spPr>
        <p:txBody>
          <a:bodyPr wrap="square" rtlCol="0">
            <a:spAutoFit/>
          </a:bodyPr>
          <a:lstStyle/>
          <a:p>
            <a:r>
              <a:rPr lang="fr-FR" sz="4000" dirty="0">
                <a:solidFill>
                  <a:srgbClr val="00B0F0"/>
                </a:solidFill>
                <a:latin typeface="123Marker" panose="02000603000000000000" pitchFamily="2" charset="0"/>
                <a:ea typeface="123Marker" panose="02000603000000000000" pitchFamily="2" charset="0"/>
              </a:rPr>
              <a:t>Séance 3</a:t>
            </a:r>
          </a:p>
          <a:p>
            <a:endParaRPr lang="fr-FR" sz="4000" dirty="0">
              <a:solidFill>
                <a:srgbClr val="00B0F0"/>
              </a:solidFill>
              <a:latin typeface="123Marker" panose="02000603000000000000" pitchFamily="2" charset="0"/>
              <a:ea typeface="123Marker" panose="02000603000000000000" pitchFamily="2" charset="0"/>
            </a:endParaRPr>
          </a:p>
          <a:p>
            <a:r>
              <a:rPr lang="fr-FR" sz="2800" dirty="0">
                <a:solidFill>
                  <a:srgbClr val="00B0F0"/>
                </a:solidFill>
                <a:latin typeface="123Marker" panose="02000603000000000000" pitchFamily="2" charset="0"/>
                <a:ea typeface="123Marker" panose="02000603000000000000" pitchFamily="2" charset="0"/>
              </a:rPr>
              <a:t>Trace écrite</a:t>
            </a:r>
          </a:p>
        </p:txBody>
      </p:sp>
    </p:spTree>
    <p:extLst>
      <p:ext uri="{BB962C8B-B14F-4D97-AF65-F5344CB8AC3E}">
        <p14:creationId xmlns:p14="http://schemas.microsoft.com/office/powerpoint/2010/main" val="106996829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a:extLst>
              <a:ext uri="{FF2B5EF4-FFF2-40B4-BE49-F238E27FC236}">
                <a16:creationId xmlns:a16="http://schemas.microsoft.com/office/drawing/2014/main" id="{84EF841F-E144-903B-04E8-387A398EAA16}"/>
              </a:ext>
            </a:extLst>
          </p:cNvPr>
          <p:cNvPicPr>
            <a:picLocks noChangeAspect="1"/>
          </p:cNvPicPr>
          <p:nvPr/>
        </p:nvPicPr>
        <p:blipFill>
          <a:blip r:embed="rId3"/>
          <a:stretch>
            <a:fillRect/>
          </a:stretch>
        </p:blipFill>
        <p:spPr>
          <a:xfrm>
            <a:off x="3447317" y="0"/>
            <a:ext cx="5297365" cy="6858000"/>
          </a:xfrm>
          <a:prstGeom prst="rect">
            <a:avLst/>
          </a:prstGeom>
        </p:spPr>
      </p:pic>
      <p:sp>
        <p:nvSpPr>
          <p:cNvPr id="5" name="ZoneTexte 4">
            <a:extLst>
              <a:ext uri="{FF2B5EF4-FFF2-40B4-BE49-F238E27FC236}">
                <a16:creationId xmlns:a16="http://schemas.microsoft.com/office/drawing/2014/main" id="{F498FD1D-706A-BA2F-222D-2AC9A28C9EB9}"/>
              </a:ext>
            </a:extLst>
          </p:cNvPr>
          <p:cNvSpPr txBox="1"/>
          <p:nvPr/>
        </p:nvSpPr>
        <p:spPr>
          <a:xfrm>
            <a:off x="1918035" y="2076308"/>
            <a:ext cx="1235068" cy="369332"/>
          </a:xfrm>
          <a:prstGeom prst="rect">
            <a:avLst/>
          </a:prstGeom>
          <a:noFill/>
        </p:spPr>
        <p:txBody>
          <a:bodyPr wrap="square" rtlCol="0">
            <a:spAutoFit/>
          </a:bodyPr>
          <a:lstStyle/>
          <a:p>
            <a:r>
              <a:rPr lang="fr-FR" b="1" dirty="0"/>
              <a:t>COOPERER</a:t>
            </a:r>
          </a:p>
        </p:txBody>
      </p:sp>
      <p:sp>
        <p:nvSpPr>
          <p:cNvPr id="6" name="ZoneTexte 5">
            <a:extLst>
              <a:ext uri="{FF2B5EF4-FFF2-40B4-BE49-F238E27FC236}">
                <a16:creationId xmlns:a16="http://schemas.microsoft.com/office/drawing/2014/main" id="{0ECFA308-55D4-DAAF-3B01-1651F6057D84}"/>
              </a:ext>
            </a:extLst>
          </p:cNvPr>
          <p:cNvSpPr txBox="1"/>
          <p:nvPr/>
        </p:nvSpPr>
        <p:spPr>
          <a:xfrm>
            <a:off x="1676296" y="3994446"/>
            <a:ext cx="2065385" cy="369332"/>
          </a:xfrm>
          <a:prstGeom prst="rect">
            <a:avLst/>
          </a:prstGeom>
          <a:noFill/>
        </p:spPr>
        <p:txBody>
          <a:bodyPr wrap="square" rtlCol="0">
            <a:spAutoFit/>
          </a:bodyPr>
          <a:lstStyle/>
          <a:p>
            <a:r>
              <a:rPr lang="fr-FR" b="1" dirty="0"/>
              <a:t>CONTEMPORAIN</a:t>
            </a:r>
          </a:p>
        </p:txBody>
      </p:sp>
      <p:sp>
        <p:nvSpPr>
          <p:cNvPr id="8" name="ZoneTexte 7">
            <a:extLst>
              <a:ext uri="{FF2B5EF4-FFF2-40B4-BE49-F238E27FC236}">
                <a16:creationId xmlns:a16="http://schemas.microsoft.com/office/drawing/2014/main" id="{26843F76-D441-4DF5-8F67-B51DCD33F8B5}"/>
              </a:ext>
            </a:extLst>
          </p:cNvPr>
          <p:cNvSpPr txBox="1"/>
          <p:nvPr/>
        </p:nvSpPr>
        <p:spPr>
          <a:xfrm>
            <a:off x="8694720" y="3059668"/>
            <a:ext cx="2065385" cy="369332"/>
          </a:xfrm>
          <a:prstGeom prst="rect">
            <a:avLst/>
          </a:prstGeom>
          <a:noFill/>
        </p:spPr>
        <p:txBody>
          <a:bodyPr wrap="square" rtlCol="0">
            <a:spAutoFit/>
          </a:bodyPr>
          <a:lstStyle/>
          <a:p>
            <a:r>
              <a:rPr lang="fr-FR" b="1" dirty="0"/>
              <a:t>CONCITOYEN</a:t>
            </a:r>
          </a:p>
        </p:txBody>
      </p:sp>
      <p:sp>
        <p:nvSpPr>
          <p:cNvPr id="9" name="ZoneTexte 8">
            <a:extLst>
              <a:ext uri="{FF2B5EF4-FFF2-40B4-BE49-F238E27FC236}">
                <a16:creationId xmlns:a16="http://schemas.microsoft.com/office/drawing/2014/main" id="{8B739BA3-69A1-59D7-0C54-B1C6113E8E2B}"/>
              </a:ext>
            </a:extLst>
          </p:cNvPr>
          <p:cNvSpPr txBox="1"/>
          <p:nvPr/>
        </p:nvSpPr>
        <p:spPr>
          <a:xfrm>
            <a:off x="8744682" y="4958834"/>
            <a:ext cx="2065385" cy="369332"/>
          </a:xfrm>
          <a:prstGeom prst="rect">
            <a:avLst/>
          </a:prstGeom>
          <a:noFill/>
        </p:spPr>
        <p:txBody>
          <a:bodyPr wrap="square" rtlCol="0">
            <a:spAutoFit/>
          </a:bodyPr>
          <a:lstStyle/>
          <a:p>
            <a:r>
              <a:rPr lang="fr-FR" b="1" dirty="0"/>
              <a:t>COÏNCIDENCE</a:t>
            </a:r>
          </a:p>
        </p:txBody>
      </p:sp>
      <p:sp>
        <p:nvSpPr>
          <p:cNvPr id="11" name="ZoneTexte 10">
            <a:extLst>
              <a:ext uri="{FF2B5EF4-FFF2-40B4-BE49-F238E27FC236}">
                <a16:creationId xmlns:a16="http://schemas.microsoft.com/office/drawing/2014/main" id="{E7466E83-48B2-FEB4-10BA-FD9FE5309DC9}"/>
              </a:ext>
            </a:extLst>
          </p:cNvPr>
          <p:cNvSpPr txBox="1"/>
          <p:nvPr/>
        </p:nvSpPr>
        <p:spPr>
          <a:xfrm>
            <a:off x="1529114" y="5955286"/>
            <a:ext cx="2065385" cy="369332"/>
          </a:xfrm>
          <a:prstGeom prst="rect">
            <a:avLst/>
          </a:prstGeom>
          <a:noFill/>
        </p:spPr>
        <p:txBody>
          <a:bodyPr wrap="square" rtlCol="0">
            <a:spAutoFit/>
          </a:bodyPr>
          <a:lstStyle/>
          <a:p>
            <a:r>
              <a:rPr lang="fr-FR" b="1" dirty="0"/>
              <a:t>COLLABORATION </a:t>
            </a:r>
          </a:p>
        </p:txBody>
      </p:sp>
    </p:spTree>
    <p:extLst>
      <p:ext uri="{BB962C8B-B14F-4D97-AF65-F5344CB8AC3E}">
        <p14:creationId xmlns:p14="http://schemas.microsoft.com/office/powerpoint/2010/main" val="11656388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8" grpId="0"/>
      <p:bldP spid="9" grpId="0"/>
      <p:bldP spid="11" grpId="0"/>
    </p:bldLst>
  </p:timing>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1676</TotalTime>
  <Words>527</Words>
  <Application>Microsoft Office PowerPoint</Application>
  <PresentationFormat>Grand écran</PresentationFormat>
  <Paragraphs>58</Paragraphs>
  <Slides>8</Slides>
  <Notes>4</Notes>
  <HiddenSlides>0</HiddenSlides>
  <MMClips>0</MMClips>
  <ScaleCrop>false</ScaleCrop>
  <HeadingPairs>
    <vt:vector size="6" baseType="variant">
      <vt:variant>
        <vt:lpstr>Polices utilisées</vt:lpstr>
      </vt:variant>
      <vt:variant>
        <vt:i4>5</vt:i4>
      </vt:variant>
      <vt:variant>
        <vt:lpstr>Thème</vt:lpstr>
      </vt:variant>
      <vt:variant>
        <vt:i4>1</vt:i4>
      </vt:variant>
      <vt:variant>
        <vt:lpstr>Titres des diapositives</vt:lpstr>
      </vt:variant>
      <vt:variant>
        <vt:i4>8</vt:i4>
      </vt:variant>
    </vt:vector>
  </HeadingPairs>
  <TitlesOfParts>
    <vt:vector size="14" baseType="lpstr">
      <vt:lpstr>123Marker</vt:lpstr>
      <vt:lpstr>Arial</vt:lpstr>
      <vt:lpstr>Calibri</vt:lpstr>
      <vt:lpstr>Calibri Light</vt:lpstr>
      <vt:lpstr>Wingdings</vt:lpstr>
      <vt:lpstr>Thème Office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O 2</dc:creator>
  <cp:lastModifiedBy>Solène Ezingeard</cp:lastModifiedBy>
  <cp:revision>37</cp:revision>
  <dcterms:created xsi:type="dcterms:W3CDTF">2025-09-09T09:06:23Z</dcterms:created>
  <dcterms:modified xsi:type="dcterms:W3CDTF">2025-11-23T15:03:21Z</dcterms:modified>
</cp:coreProperties>
</file>