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6" r:id="rId3"/>
    <p:sldId id="258" r:id="rId4"/>
    <p:sldId id="263" r:id="rId5"/>
    <p:sldId id="259" r:id="rId6"/>
    <p:sldId id="268" r:id="rId7"/>
    <p:sldId id="269" r:id="rId8"/>
    <p:sldId id="260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FDB"/>
    <a:srgbClr val="A74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81812" autoAdjust="0"/>
  </p:normalViewPr>
  <p:slideViewPr>
    <p:cSldViewPr snapToGrid="0">
      <p:cViewPr varScale="1">
        <p:scale>
          <a:sx n="77" d="100"/>
          <a:sy n="77" d="100"/>
        </p:scale>
        <p:origin x="36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individuelle du texte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2. Recherche</a:t>
            </a:r>
          </a:p>
          <a:p>
            <a:pPr marL="0" indent="0">
              <a:buNone/>
            </a:pPr>
            <a:r>
              <a:rPr lang="fr-FR" b="0" dirty="0"/>
              <a:t>Dans le texte ci-dessus, on trouve deux verbes que l’on emploie deux fois (crever, tomber)</a:t>
            </a:r>
          </a:p>
          <a:p>
            <a:pPr marL="0" indent="0">
              <a:buNone/>
            </a:pPr>
            <a:r>
              <a:rPr lang="fr-FR" b="0" dirty="0"/>
              <a:t>Pourtant ils ne disent pas la même chose. Donne le sens à chaque fois.</a:t>
            </a:r>
          </a:p>
          <a:p>
            <a:pPr marL="0" indent="0">
              <a:buNone/>
            </a:pPr>
            <a:r>
              <a:rPr lang="fr-FR" b="0" dirty="0"/>
              <a:t>Imagine une image pour le second sens de tomber de sommeil et être crevé (dessine sur l’ardoise) expliquer le lien avec le sens premier.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3. Institutionnalisation</a:t>
            </a:r>
          </a:p>
          <a:p>
            <a:pPr marL="0" indent="0">
              <a:buNone/>
            </a:pPr>
            <a:r>
              <a:rPr lang="fr-FR" dirty="0"/>
              <a:t>On appelle le premier sens d’un mot le sens « propre », et le sens « figuré » le sens qui donne une image.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0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58C3E-76E1-DB76-295E-531B1FE99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790B28-8A59-474F-3F9F-28BF67BD3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662AB6-8BCF-8BD2-6CFB-4920C539D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DB57A8-C5B8-7329-9430-6D4A0D418C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113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1. Distribuer la page avec les petits volets. Les faire découper.</a:t>
            </a:r>
          </a:p>
          <a:p>
            <a:r>
              <a:rPr lang="fr-FR" dirty="0"/>
              <a:t>2. Distribuer la LAM et faire positionner les petits volets au bon endroit.</a:t>
            </a:r>
          </a:p>
          <a:p>
            <a:r>
              <a:rPr lang="fr-FR" dirty="0"/>
              <a:t>3. Correction collective et collage des volets.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11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Sens propre/sens figuré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C9F0A57-44FC-0A09-8E39-B441DEDAB521}"/>
              </a:ext>
            </a:extLst>
          </p:cNvPr>
          <p:cNvSpPr txBox="1"/>
          <p:nvPr/>
        </p:nvSpPr>
        <p:spPr>
          <a:xfrm>
            <a:off x="822189" y="1049437"/>
            <a:ext cx="10547622" cy="4448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Dans la cour, Paul joue avec un ballon crevé. Léa, qui n’a pas vu le ballon, court trop vite et tombe par terre. </a:t>
            </a:r>
            <a:br>
              <a:rPr lang="fr-FR" sz="3200" dirty="0"/>
            </a:br>
            <a:r>
              <a:rPr lang="fr-FR" sz="3200" dirty="0"/>
              <a:t>Plus tard, en classe, elle dit à Paul:</a:t>
            </a:r>
            <a:br>
              <a:rPr lang="fr-FR" sz="3200" dirty="0"/>
            </a:br>
            <a:r>
              <a:rPr lang="fr-FR" sz="3200" dirty="0"/>
              <a:t>« Je tombe de sommeil. »</a:t>
            </a:r>
          </a:p>
          <a:p>
            <a:pPr>
              <a:lnSpc>
                <a:spcPct val="150000"/>
              </a:lnSpc>
            </a:pPr>
            <a:r>
              <a:rPr lang="fr-FR" sz="3200" dirty="0"/>
              <a:t>« Et moi, je suis complètement crevé ! » répond-t-il.</a:t>
            </a:r>
            <a:br>
              <a:rPr lang="fr-FR" sz="3200" dirty="0"/>
            </a:b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01F76AF-F395-761A-192F-E67A84632ACE}"/>
              </a:ext>
            </a:extLst>
          </p:cNvPr>
          <p:cNvSpPr/>
          <p:nvPr/>
        </p:nvSpPr>
        <p:spPr>
          <a:xfrm>
            <a:off x="421419" y="373712"/>
            <a:ext cx="11219291" cy="60111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ACF834-04B8-1FA6-CC3C-6A149C6051A4}"/>
              </a:ext>
            </a:extLst>
          </p:cNvPr>
          <p:cNvSpPr txBox="1"/>
          <p:nvPr/>
        </p:nvSpPr>
        <p:spPr>
          <a:xfrm>
            <a:off x="1017766" y="733246"/>
            <a:ext cx="989142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/>
              <a:t>A toi de jouer !</a:t>
            </a:r>
          </a:p>
          <a:p>
            <a:pPr algn="ctr"/>
            <a:endParaRPr lang="fr-FR" sz="2800" b="1" u="sng" dirty="0"/>
          </a:p>
          <a:p>
            <a:pPr algn="ctr"/>
            <a:r>
              <a:rPr lang="fr-FR" sz="2800" b="1" u="sng" dirty="0"/>
              <a:t>Je vais vous donner un sens figuré. </a:t>
            </a:r>
          </a:p>
          <a:p>
            <a:pPr marL="514350" indent="-514350" algn="ctr">
              <a:buAutoNum type="arabicPeriod"/>
            </a:pPr>
            <a:r>
              <a:rPr lang="fr-FR" sz="2800" b="1" u="sng" dirty="0"/>
              <a:t>En binôme, vous allez dessiner le sens figuré pour le faire deviner aux autres !  Vous écrirez sur votre feuille uniquement la partie en gras.</a:t>
            </a:r>
          </a:p>
          <a:p>
            <a:pPr marL="514350" indent="-514350" algn="ctr">
              <a:buAutoNum type="arabicPeriod"/>
            </a:pPr>
            <a:r>
              <a:rPr lang="fr-FR" sz="2800" b="1" u="sng" dirty="0"/>
              <a:t>Chaque binôme passe au tableau et montre son dessin. Les autres binômes trouvent l’expression/sens figuré qui correspond.</a:t>
            </a:r>
          </a:p>
          <a:p>
            <a:pPr algn="ctr"/>
            <a:endParaRPr lang="fr-FR" sz="2800" b="1" u="sng" dirty="0"/>
          </a:p>
          <a:p>
            <a:pPr algn="ctr"/>
            <a:r>
              <a:rPr lang="fr-FR" sz="2800" b="1" u="sng" dirty="0"/>
              <a:t>3. A chaque bonne réponse, vous marquez un point.</a:t>
            </a:r>
            <a:endParaRPr lang="fr-FR" sz="2800" dirty="0"/>
          </a:p>
          <a:p>
            <a:pPr algn="ctr"/>
            <a:endParaRPr lang="fr-FR" sz="2800" dirty="0"/>
          </a:p>
          <a:p>
            <a:pPr algn="ctr"/>
            <a:endParaRPr lang="fr-FR" sz="2800" dirty="0"/>
          </a:p>
          <a:p>
            <a:pPr algn="ctr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1041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F07A8-1152-769E-D34D-3183BF184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09A5C9-0793-2020-3FA2-36F51979AE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603798"/>
              </p:ext>
            </p:extLst>
          </p:nvPr>
        </p:nvGraphicFramePr>
        <p:xfrm>
          <a:off x="195246" y="440893"/>
          <a:ext cx="11644245" cy="6339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81415">
                  <a:extLst>
                    <a:ext uri="{9D8B030D-6E8A-4147-A177-3AD203B41FA5}">
                      <a16:colId xmlns:a16="http://schemas.microsoft.com/office/drawing/2014/main" val="479031386"/>
                    </a:ext>
                  </a:extLst>
                </a:gridCol>
                <a:gridCol w="3881415">
                  <a:extLst>
                    <a:ext uri="{9D8B030D-6E8A-4147-A177-3AD203B41FA5}">
                      <a16:colId xmlns:a16="http://schemas.microsoft.com/office/drawing/2014/main" val="3710456156"/>
                    </a:ext>
                  </a:extLst>
                </a:gridCol>
                <a:gridCol w="3881415">
                  <a:extLst>
                    <a:ext uri="{9D8B030D-6E8A-4147-A177-3AD203B41FA5}">
                      <a16:colId xmlns:a16="http://schemas.microsoft.com/office/drawing/2014/main" val="876222255"/>
                    </a:ext>
                  </a:extLst>
                </a:gridCol>
              </a:tblGrid>
              <a:tr h="915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la tête dans les nuages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rêver, ne pas être attentif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un cœur en or →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 être très gentil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Donner un coup de main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aider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58212"/>
                  </a:ext>
                </a:extLst>
              </a:tr>
              <a:tr h="915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un chat dans la gorge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avoir la voix enrouée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les jambes en coton →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 se sentir faible ou fatigué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  <a:p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Être sur un petit nuage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très heureux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262220"/>
                  </a:ext>
                </a:extLst>
              </a:tr>
              <a:tr h="915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un trou de mémoire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oublier quelque chose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des étoiles dans les yeux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émerveillé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un coup de foudre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tomber amoureux très vite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713656"/>
                  </a:ext>
                </a:extLst>
              </a:tr>
              <a:tr h="915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le moral à zéro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très triste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la pêche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en pleine forme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la boule au ventre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inquiet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608282"/>
                  </a:ext>
                </a:extLst>
              </a:tr>
              <a:tr h="915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Voir la vie en rose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optimiste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Être au bout du rouleau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très fatigué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Être haut comme trois pommes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très petit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870372"/>
                  </a:ext>
                </a:extLst>
              </a:tr>
              <a:tr h="915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Marcher sur des œufs →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 faire très attention</a:t>
                      </a:r>
                    </a:p>
                    <a:p>
                      <a:endParaRPr lang="fr-FR" sz="2000" dirty="0">
                        <a:latin typeface="Avenir Next LT Pro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l’estomac dans les talons →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 avoir très faim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Avenir Next LT Pro Light" panose="020B0304020202020204" pitchFamily="34" charset="0"/>
                        </a:rPr>
                        <a:t>Avoir un grain → </a:t>
                      </a:r>
                      <a:r>
                        <a:rPr lang="fr-FR" sz="2000" b="1" u="sng" dirty="0">
                          <a:latin typeface="Avenir Next LT Pro Light" panose="020B0304020202020204" pitchFamily="34" charset="0"/>
                        </a:rPr>
                        <a:t>être un peu fou ou original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31840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C2D9AD2-5ABF-3731-C3CD-56F1F9B216B8}"/>
              </a:ext>
            </a:extLst>
          </p:cNvPr>
          <p:cNvSpPr txBox="1"/>
          <p:nvPr/>
        </p:nvSpPr>
        <p:spPr>
          <a:xfrm>
            <a:off x="503140" y="71561"/>
            <a:ext cx="1102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Etiquettes à découper et en donner une secrètement à chacun des binômes (</a:t>
            </a:r>
            <a:r>
              <a:rPr lang="fr-FR" dirty="0" err="1"/>
              <a:t>pdf</a:t>
            </a:r>
            <a:r>
              <a:rPr lang="fr-FR" dirty="0"/>
              <a:t> disponible). </a:t>
            </a:r>
          </a:p>
        </p:txBody>
      </p:sp>
    </p:spTree>
    <p:extLst>
      <p:ext uri="{BB962C8B-B14F-4D97-AF65-F5344CB8AC3E}">
        <p14:creationId xmlns:p14="http://schemas.microsoft.com/office/powerpoint/2010/main" val="3695626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4785E56-EAF2-46FA-2AD7-926748412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8398" y="0"/>
            <a:ext cx="5557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8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477</Words>
  <Application>Microsoft Office PowerPoint</Application>
  <PresentationFormat>Grand écran</PresentationFormat>
  <Paragraphs>59</Paragraphs>
  <Slides>9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123Marker</vt:lpstr>
      <vt:lpstr>Arial</vt:lpstr>
      <vt:lpstr>Avenir Next LT Pro Light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Solène Ezingeard</cp:lastModifiedBy>
  <cp:revision>40</cp:revision>
  <dcterms:created xsi:type="dcterms:W3CDTF">2025-09-09T09:06:23Z</dcterms:created>
  <dcterms:modified xsi:type="dcterms:W3CDTF">2026-01-01T18:24:08Z</dcterms:modified>
</cp:coreProperties>
</file>