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8" r:id="rId7"/>
    <p:sldId id="260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FDB"/>
    <a:srgbClr val="A74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81812" autoAdjust="0"/>
  </p:normalViewPr>
  <p:slideViewPr>
    <p:cSldViewPr snapToGrid="0">
      <p:cViewPr varScale="1">
        <p:scale>
          <a:sx n="77" d="100"/>
          <a:sy n="77" d="100"/>
        </p:scale>
        <p:origin x="3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individuelle du texte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2. Recherche</a:t>
            </a:r>
          </a:p>
          <a:p>
            <a:pPr marL="0" indent="0">
              <a:buNone/>
            </a:pPr>
            <a:r>
              <a:rPr lang="fr-FR" b="0" dirty="0"/>
              <a:t>Relève les adjectifs dans le texte : italien, culturel, romanesque, accidentel, théâtral, courageux, combattif, mangeable.</a:t>
            </a:r>
          </a:p>
          <a:p>
            <a:pPr marL="0" indent="0">
              <a:buNone/>
            </a:pPr>
            <a:r>
              <a:rPr lang="fr-FR" b="0" dirty="0"/>
              <a:t>Dans chacun de ces mots, on entend un mot qui existe déjà. Entoure-le dans chaque mot.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3. Institutionnalisation</a:t>
            </a:r>
          </a:p>
          <a:p>
            <a:pPr marL="0" indent="0">
              <a:buNone/>
            </a:pPr>
            <a:r>
              <a:rPr lang="fr-FR" dirty="0"/>
              <a:t>Le radical entouré est un nom. Qu’avons-nous rajouté au nom pour former un adjectif? Un suffixe, if, al, able el…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0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1. Distribuer la page avec les petits volets. Les faire découper.</a:t>
            </a:r>
          </a:p>
          <a:p>
            <a:r>
              <a:rPr lang="fr-FR" dirty="0"/>
              <a:t>2. Distribuer la LAM et faire positionner les petits volets au bon endroit.</a:t>
            </a:r>
          </a:p>
          <a:p>
            <a:r>
              <a:rPr lang="fr-FR" dirty="0"/>
              <a:t>3. Correction collective et collage des volets.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12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Des suffixes pour former des adjectifs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C9F0A57-44FC-0A09-8E39-B441DEDAB521}"/>
              </a:ext>
            </a:extLst>
          </p:cNvPr>
          <p:cNvSpPr txBox="1"/>
          <p:nvPr/>
        </p:nvSpPr>
        <p:spPr>
          <a:xfrm>
            <a:off x="274793" y="386829"/>
            <a:ext cx="11780357" cy="5925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Hier, la classe de CM2 est allée voir une pièce de théâtre italien au centre culturel. L’histoire était romanesque et pleine de surprises.</a:t>
            </a:r>
            <a:br>
              <a:rPr lang="fr-FR" sz="3200" dirty="0"/>
            </a:br>
            <a:r>
              <a:rPr lang="fr-FR" sz="3200" dirty="0"/>
              <a:t>Un bruit accidentel sur scène a provoqué un moment très théâtral, qui a fait rire les élèves. Le héros, courageux et combattif, ne renonçait jamais.</a:t>
            </a:r>
            <a:br>
              <a:rPr lang="fr-FR" sz="3200" dirty="0"/>
            </a:br>
            <a:r>
              <a:rPr lang="fr-FR" sz="3200" dirty="0"/>
              <a:t>À la fin, les enfants ont pique-niqué avec un goûter plus que mangeable, en parlant encore du spectacle.</a:t>
            </a:r>
            <a:br>
              <a:rPr lang="fr-FR" sz="3200" dirty="0"/>
            </a:b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FC636D-0798-BEB7-34C4-008601874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685674"/>
              </p:ext>
            </p:extLst>
          </p:nvPr>
        </p:nvGraphicFramePr>
        <p:xfrm>
          <a:off x="1481486" y="1315081"/>
          <a:ext cx="9446862" cy="51995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4477">
                  <a:extLst>
                    <a:ext uri="{9D8B030D-6E8A-4147-A177-3AD203B41FA5}">
                      <a16:colId xmlns:a16="http://schemas.microsoft.com/office/drawing/2014/main" val="3987217083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6197460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731940716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695237130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1611240404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2053647677"/>
                    </a:ext>
                  </a:extLst>
                </a:gridCol>
              </a:tblGrid>
              <a:tr h="1403634">
                <a:tc>
                  <a:txBody>
                    <a:bodyPr/>
                    <a:lstStyle/>
                    <a:p>
                      <a:r>
                        <a:rPr lang="fr-FR" dirty="0"/>
                        <a:t>naturel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magique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dangereux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bleu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29540"/>
                  </a:ext>
                </a:extLst>
              </a:tr>
              <a:tr h="1265308">
                <a:tc>
                  <a:txBody>
                    <a:bodyPr/>
                    <a:lstStyle/>
                    <a:p>
                      <a:r>
                        <a:rPr lang="fr-FR" dirty="0"/>
                        <a:t>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drôle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enfantin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sportif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peureux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neuf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612754"/>
                  </a:ext>
                </a:extLst>
              </a:tr>
              <a:tr h="1265308">
                <a:tc>
                  <a:txBody>
                    <a:bodyPr/>
                    <a:lstStyle/>
                    <a:p>
                      <a:r>
                        <a:rPr lang="fr-FR" dirty="0"/>
                        <a:t>lourd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heureux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mignon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léger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venteux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rapide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089677"/>
                  </a:ext>
                </a:extLst>
              </a:tr>
              <a:tr h="1265308">
                <a:tc>
                  <a:txBody>
                    <a:bodyPr/>
                    <a:lstStyle/>
                    <a:p>
                      <a:r>
                        <a:rPr lang="fr-FR" dirty="0"/>
                        <a:t>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monotone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serein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excellent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montagneux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légendaire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598881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BE2A4B6-CDF6-519D-9622-6E323A59B433}"/>
              </a:ext>
            </a:extLst>
          </p:cNvPr>
          <p:cNvSpPr txBox="1"/>
          <p:nvPr/>
        </p:nvSpPr>
        <p:spPr>
          <a:xfrm>
            <a:off x="706868" y="255077"/>
            <a:ext cx="10343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/>
              <a:t>Rejoins le drapeau d’arrivée en moins de 5minutes en copiant uniquement des verbes issus d’un nom ou d’un adjectif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FCCDB7-8A7A-2F29-30FC-C2D2ED1EA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97" b="96928" l="213" r="98934">
                        <a14:foregroundMark x1="21535" y1="12289" x2="73134" y2="8449"/>
                        <a14:foregroundMark x1="73134" y1="8449" x2="99147" y2="8756"/>
                        <a14:foregroundMark x1="42431" y1="5530" x2="61620" y2="1997"/>
                        <a14:foregroundMark x1="61620" y1="1997" x2="64179" y2="2151"/>
                        <a14:foregroundMark x1="1493" y1="6759" x2="8742" y2="6144"/>
                        <a14:foregroundMark x1="426" y1="6298" x2="1706" y2="14286"/>
                        <a14:foregroundMark x1="1919" y1="71121" x2="3198" y2="66206"/>
                        <a14:foregroundMark x1="2772" y1="96928" x2="2559" y2="94009"/>
                        <a14:foregroundMark x1="31343" y1="21813" x2="83156" y2="15668"/>
                        <a14:foregroundMark x1="29424" y1="21198" x2="62047" y2="21505"/>
                        <a14:foregroundMark x1="62047" y1="21505" x2="75053" y2="21505"/>
                        <a14:foregroundMark x1="27719" y1="14132" x2="40085" y2="19662"/>
                        <a14:foregroundMark x1="40085" y1="19662" x2="27719" y2="30261"/>
                        <a14:foregroundMark x1="27719" y1="30261" x2="49254" y2="18280"/>
                        <a14:foregroundMark x1="49254" y1="18280" x2="43923" y2="27650"/>
                        <a14:foregroundMark x1="43923" y1="27650" x2="41151" y2="24578"/>
                        <a14:foregroundMark x1="42857" y1="14132" x2="37953" y2="20276"/>
                        <a14:foregroundMark x1="43284" y1="20737" x2="41365" y2="11674"/>
                        <a14:foregroundMark x1="41365" y1="11674" x2="41578" y2="25192"/>
                        <a14:foregroundMark x1="41578" y1="25192" x2="47548" y2="25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952118">
            <a:off x="1249460" y="711971"/>
            <a:ext cx="868997" cy="12062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39DA06-1BE0-FCE8-199A-48F833896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89" b="97944" l="9933" r="90741">
                        <a14:foregroundMark x1="54545" y1="8811" x2="76263" y2="7489"/>
                        <a14:foregroundMark x1="90741" y1="38767" x2="90741" y2="34361"/>
                        <a14:foregroundMark x1="50168" y1="13216" x2="39899" y2="19383"/>
                        <a14:foregroundMark x1="39899" y1="19383" x2="35354" y2="30250"/>
                        <a14:foregroundMark x1="35354" y1="30250" x2="69192" y2="32012"/>
                        <a14:foregroundMark x1="69192" y1="32012" x2="81987" y2="24670"/>
                        <a14:foregroundMark x1="81987" y1="24670" x2="65152" y2="15859"/>
                        <a14:foregroundMark x1="65152" y1="15859" x2="50337" y2="18796"/>
                        <a14:foregroundMark x1="50337" y1="18796" x2="49158" y2="18796"/>
                        <a14:foregroundMark x1="35859" y1="24082" x2="51684" y2="31131"/>
                        <a14:foregroundMark x1="51684" y1="31131" x2="79293" y2="17915"/>
                        <a14:foregroundMark x1="79293" y1="17915" x2="50505" y2="18062"/>
                        <a14:foregroundMark x1="50505" y1="18062" x2="37710" y2="25991"/>
                        <a14:foregroundMark x1="37710" y1="25991" x2="42761" y2="31131"/>
                        <a14:foregroundMark x1="46296" y1="17768" x2="50673" y2="35095"/>
                        <a14:foregroundMark x1="50673" y1="35095" x2="72727" y2="27313"/>
                        <a14:foregroundMark x1="72727" y1="27313" x2="48148" y2="19824"/>
                        <a14:foregroundMark x1="48148" y1="19824" x2="35859" y2="23495"/>
                        <a14:foregroundMark x1="35859" y1="23495" x2="35690" y2="23495"/>
                        <a14:foregroundMark x1="50673" y1="24523" x2="60606" y2="29222"/>
                        <a14:foregroundMark x1="60606" y1="29222" x2="47138" y2="31718"/>
                        <a14:foregroundMark x1="47138" y1="31718" x2="54040" y2="18062"/>
                        <a14:foregroundMark x1="54040" y1="18062" x2="59259" y2="22320"/>
                        <a14:foregroundMark x1="16835" y1="15419" x2="16162" y2="21439"/>
                        <a14:foregroundMark x1="16162" y1="86637" x2="18013" y2="39648"/>
                        <a14:foregroundMark x1="16667" y1="97944" x2="16162" y2="92217"/>
                        <a14:foregroundMark x1="15993" y1="7636" x2="20202" y2="89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92712">
            <a:off x="10537821" y="4652257"/>
            <a:ext cx="1374815" cy="15761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77C866-51D5-389B-3B62-248C118F9244}"/>
              </a:ext>
            </a:extLst>
          </p:cNvPr>
          <p:cNvSpPr/>
          <p:nvPr/>
        </p:nvSpPr>
        <p:spPr>
          <a:xfrm>
            <a:off x="1481486" y="131508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4A7E8-744E-D870-9426-2080A105DC07}"/>
              </a:ext>
            </a:extLst>
          </p:cNvPr>
          <p:cNvSpPr/>
          <p:nvPr/>
        </p:nvSpPr>
        <p:spPr>
          <a:xfrm>
            <a:off x="3077319" y="131508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A28B71-EECB-1E63-C2F4-BA93B772DA59}"/>
              </a:ext>
            </a:extLst>
          </p:cNvPr>
          <p:cNvSpPr/>
          <p:nvPr/>
        </p:nvSpPr>
        <p:spPr>
          <a:xfrm>
            <a:off x="4673152" y="131508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DF1B0C-3BE2-F0E4-A85C-EFE4C73404D0}"/>
              </a:ext>
            </a:extLst>
          </p:cNvPr>
          <p:cNvSpPr/>
          <p:nvPr/>
        </p:nvSpPr>
        <p:spPr>
          <a:xfrm>
            <a:off x="4641824" y="2730095"/>
            <a:ext cx="1595833" cy="1238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D07F60-1AD2-7F54-F453-9823EBE96E1A}"/>
              </a:ext>
            </a:extLst>
          </p:cNvPr>
          <p:cNvSpPr/>
          <p:nvPr/>
        </p:nvSpPr>
        <p:spPr>
          <a:xfrm>
            <a:off x="6220581" y="2702673"/>
            <a:ext cx="1595833" cy="12659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6DEBF4-2934-92F4-D31C-BAE12680501E}"/>
              </a:ext>
            </a:extLst>
          </p:cNvPr>
          <p:cNvSpPr/>
          <p:nvPr/>
        </p:nvSpPr>
        <p:spPr>
          <a:xfrm>
            <a:off x="7785086" y="2702673"/>
            <a:ext cx="1595833" cy="12659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87D0DE-5D30-7AEC-55A8-1E2BAA9C7225}"/>
              </a:ext>
            </a:extLst>
          </p:cNvPr>
          <p:cNvSpPr/>
          <p:nvPr/>
        </p:nvSpPr>
        <p:spPr>
          <a:xfrm>
            <a:off x="7785085" y="3968620"/>
            <a:ext cx="1595833" cy="12659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AF98C5-789C-06CB-01F1-6AC1651479A0}"/>
              </a:ext>
            </a:extLst>
          </p:cNvPr>
          <p:cNvSpPr/>
          <p:nvPr/>
        </p:nvSpPr>
        <p:spPr>
          <a:xfrm>
            <a:off x="7785085" y="5234567"/>
            <a:ext cx="1595833" cy="12659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7EF444-94B0-6F31-59C0-6C23BE40B182}"/>
              </a:ext>
            </a:extLst>
          </p:cNvPr>
          <p:cNvSpPr/>
          <p:nvPr/>
        </p:nvSpPr>
        <p:spPr>
          <a:xfrm>
            <a:off x="9356717" y="5241629"/>
            <a:ext cx="1595833" cy="12659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A93938-9E8D-32B8-82C6-E0BEEA34F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0494" y="-80909"/>
            <a:ext cx="5427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8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</TotalTime>
  <Words>266</Words>
  <Application>Microsoft Office PowerPoint</Application>
  <PresentationFormat>Grand écran</PresentationFormat>
  <Paragraphs>53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Solène Ezingeard</cp:lastModifiedBy>
  <cp:revision>44</cp:revision>
  <dcterms:created xsi:type="dcterms:W3CDTF">2025-09-09T09:06:23Z</dcterms:created>
  <dcterms:modified xsi:type="dcterms:W3CDTF">2026-01-01T18:24:46Z</dcterms:modified>
</cp:coreProperties>
</file>