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8" r:id="rId7"/>
    <p:sldId id="260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81812" autoAdjust="0"/>
  </p:normalViewPr>
  <p:slideViewPr>
    <p:cSldViewPr snapToGrid="0">
      <p:cViewPr varScale="1">
        <p:scale>
          <a:sx n="77" d="100"/>
          <a:sy n="77" d="100"/>
        </p:scale>
        <p:origin x="36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individuelle du texte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Recherche</a:t>
            </a:r>
          </a:p>
          <a:p>
            <a:pPr marL="0" indent="0">
              <a:buNone/>
            </a:pPr>
            <a:r>
              <a:rPr lang="fr-FR" b="0" dirty="0"/>
              <a:t>Retrouve dans les mots en gras le mot caché, et entoure-le en bleu. C’est le radical.</a:t>
            </a:r>
          </a:p>
          <a:p>
            <a:pPr marL="0" indent="0">
              <a:buNone/>
            </a:pPr>
            <a:r>
              <a:rPr lang="fr-FR" b="0" dirty="0"/>
              <a:t>Entoure en vert le groupe de lettres avant le radical, et en bleu le groupe de lettres après le radical.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3. Institutionnalisation</a:t>
            </a:r>
          </a:p>
          <a:p>
            <a:pPr marL="0" indent="0">
              <a:buNone/>
            </a:pPr>
            <a:r>
              <a:rPr lang="fr-FR" dirty="0"/>
              <a:t>Faire émerger préfixe, radical et suffixe. Faire un lien avec les adjectifs formés et les noms formés avec des suffixes.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13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Les mots dérivés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C9F0A57-44FC-0A09-8E39-B441DEDAB521}"/>
              </a:ext>
            </a:extLst>
          </p:cNvPr>
          <p:cNvSpPr txBox="1"/>
          <p:nvPr/>
        </p:nvSpPr>
        <p:spPr>
          <a:xfrm>
            <a:off x="150385" y="181957"/>
            <a:ext cx="11780357" cy="648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/>
              <a:t>Ce samedi, Clara et ses amis étaient très enthousiastes de découvrir le nouveau parc.</a:t>
            </a:r>
            <a:br>
              <a:rPr lang="fr-FR" sz="2800" dirty="0"/>
            </a:br>
            <a:r>
              <a:rPr lang="fr-FR" sz="2800" dirty="0"/>
              <a:t>Ils observaient les animaux </a:t>
            </a:r>
            <a:r>
              <a:rPr lang="fr-FR" sz="2800" b="1" dirty="0"/>
              <a:t>terriens</a:t>
            </a:r>
            <a:r>
              <a:rPr lang="fr-FR" sz="2800" dirty="0"/>
              <a:t> dans les enclos et prenaient des notes sur l’</a:t>
            </a:r>
            <a:r>
              <a:rPr lang="fr-FR" sz="2800" b="1" dirty="0"/>
              <a:t>historique</a:t>
            </a:r>
            <a:r>
              <a:rPr lang="fr-FR" sz="2800" dirty="0"/>
              <a:t> des animaux.</a:t>
            </a:r>
            <a:br>
              <a:rPr lang="fr-FR" sz="2800" dirty="0"/>
            </a:br>
            <a:r>
              <a:rPr lang="fr-FR" sz="2800" dirty="0"/>
              <a:t>Un bruit </a:t>
            </a:r>
            <a:r>
              <a:rPr lang="fr-FR" sz="2800" b="1" dirty="0"/>
              <a:t>inattendu</a:t>
            </a:r>
            <a:r>
              <a:rPr lang="fr-FR" sz="2800" dirty="0"/>
              <a:t> fit sursauter tout le groupe, mais ils restèrent </a:t>
            </a:r>
            <a:r>
              <a:rPr lang="fr-FR" sz="2800" b="1" dirty="0"/>
              <a:t>courageux</a:t>
            </a:r>
            <a:r>
              <a:rPr lang="fr-FR" sz="2800" dirty="0"/>
              <a:t>.</a:t>
            </a:r>
            <a:br>
              <a:rPr lang="fr-FR" sz="2800" dirty="0"/>
            </a:br>
            <a:r>
              <a:rPr lang="fr-FR" sz="2800" dirty="0"/>
              <a:t>Pendant la promenade, ils h une maison </a:t>
            </a:r>
            <a:r>
              <a:rPr lang="fr-FR" sz="2800" b="1" dirty="0"/>
              <a:t>incroyable </a:t>
            </a:r>
            <a:r>
              <a:rPr lang="fr-FR" sz="2800" dirty="0"/>
              <a:t>et un jardin </a:t>
            </a:r>
            <a:r>
              <a:rPr lang="fr-FR" sz="2800" b="1" dirty="0"/>
              <a:t>fleuri</a:t>
            </a:r>
            <a:r>
              <a:rPr lang="fr-FR" sz="2800" dirty="0"/>
              <a:t>.</a:t>
            </a:r>
            <a:br>
              <a:rPr lang="fr-FR" sz="2800" dirty="0"/>
            </a:br>
            <a:r>
              <a:rPr lang="fr-FR" sz="2800" dirty="0"/>
              <a:t>Leur professeur, toujours </a:t>
            </a:r>
            <a:r>
              <a:rPr lang="fr-FR" sz="2800" b="1" dirty="0"/>
              <a:t>attentionné</a:t>
            </a:r>
            <a:r>
              <a:rPr lang="fr-FR" sz="2800" dirty="0"/>
              <a:t>, les invita à écrire une histoire </a:t>
            </a:r>
            <a:r>
              <a:rPr lang="fr-FR" sz="2800" b="1" dirty="0"/>
              <a:t>imaginaire</a:t>
            </a:r>
            <a:r>
              <a:rPr lang="fr-FR" sz="2800" dirty="0"/>
              <a:t> sur leurs découvertes.</a:t>
            </a:r>
            <a:br>
              <a:rPr lang="fr-FR" sz="2800" dirty="0"/>
            </a:br>
            <a:r>
              <a:rPr lang="fr-FR" sz="2800" dirty="0"/>
              <a:t>À la fin de la journée, ils étaient tous </a:t>
            </a:r>
            <a:r>
              <a:rPr lang="fr-FR" sz="2800" b="1" dirty="0"/>
              <a:t>mécontents</a:t>
            </a:r>
            <a:r>
              <a:rPr lang="fr-FR" sz="2800" dirty="0"/>
              <a:t> de partir mais heureux de leur aventure </a:t>
            </a:r>
            <a:r>
              <a:rPr lang="fr-FR" sz="2800" b="1" dirty="0"/>
              <a:t>incroyable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BE2A4B6-CDF6-519D-9622-6E323A59B433}"/>
              </a:ext>
            </a:extLst>
          </p:cNvPr>
          <p:cNvSpPr txBox="1"/>
          <p:nvPr/>
        </p:nvSpPr>
        <p:spPr>
          <a:xfrm>
            <a:off x="706868" y="255077"/>
            <a:ext cx="10343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/>
              <a:t>Dans le tableau ci-dessous, retrouve les mots qui manquent (s’il y a une croix, c’est que rien n’est demandé).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14FFAA9-8DFD-2CB4-3842-C34CEBF8C5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691545"/>
              </p:ext>
            </p:extLst>
          </p:nvPr>
        </p:nvGraphicFramePr>
        <p:xfrm>
          <a:off x="1708538" y="1155095"/>
          <a:ext cx="8127999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96672670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6136485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4473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accent6"/>
                          </a:solidFill>
                        </a:rPr>
                        <a:t>Préfixe </a:t>
                      </a:r>
                      <a:r>
                        <a:rPr lang="fr-FR" sz="2800" dirty="0"/>
                        <a:t>+ radical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radical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Radical + </a:t>
                      </a:r>
                      <a:r>
                        <a:rPr lang="fr-FR" sz="2800" dirty="0">
                          <a:solidFill>
                            <a:srgbClr val="FF0000"/>
                          </a:solidFill>
                        </a:rPr>
                        <a:t>suffixe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73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attendu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96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obéir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0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possible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9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malheur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5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chance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78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accepte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19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irrespect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respectueux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5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visible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81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panne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69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017EB0-77C9-668A-1AFC-3712E4A98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7967" y="0"/>
            <a:ext cx="5996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283</Words>
  <Application>Microsoft Office PowerPoint</Application>
  <PresentationFormat>Grand écran</PresentationFormat>
  <Paragraphs>46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Solène Ezingeard</cp:lastModifiedBy>
  <cp:revision>47</cp:revision>
  <dcterms:created xsi:type="dcterms:W3CDTF">2025-09-09T09:06:23Z</dcterms:created>
  <dcterms:modified xsi:type="dcterms:W3CDTF">2026-01-01T18:25:24Z</dcterms:modified>
</cp:coreProperties>
</file>