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66" r:id="rId3"/>
    <p:sldId id="258" r:id="rId4"/>
    <p:sldId id="263" r:id="rId5"/>
    <p:sldId id="259" r:id="rId6"/>
    <p:sldId id="268" r:id="rId7"/>
    <p:sldId id="260" r:id="rId8"/>
    <p:sldId id="265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7FDB"/>
    <a:srgbClr val="A74B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2" autoAdjust="0"/>
    <p:restoredTop sz="81812" autoAdjust="0"/>
  </p:normalViewPr>
  <p:slideViewPr>
    <p:cSldViewPr snapToGrid="0">
      <p:cViewPr varScale="1">
        <p:scale>
          <a:sx n="77" d="100"/>
          <a:sy n="77" d="100"/>
        </p:scale>
        <p:origin x="366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05F530-9C4C-46BF-9C61-81975274A20D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ACCFD2-154C-40A7-B46E-52AF5D4DC1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1207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fr-FR" sz="1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Le mot DENT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1809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FR" b="1" dirty="0"/>
              <a:t>Lecture individuelle des phrases</a:t>
            </a:r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r>
              <a:rPr lang="fr-FR" b="1" dirty="0"/>
              <a:t>2. Recherche</a:t>
            </a:r>
          </a:p>
          <a:p>
            <a:pPr marL="0" indent="0">
              <a:buNone/>
            </a:pPr>
            <a:r>
              <a:rPr lang="fr-FR" b="0" dirty="0"/>
              <a:t>Poser la question au-dessus pour chacune des phrases.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832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7608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1. Distribuer la page avec les petits volets. Les faire découper.</a:t>
            </a:r>
          </a:p>
          <a:p>
            <a:r>
              <a:rPr lang="fr-FR" dirty="0"/>
              <a:t>2. Distribuer la LAM et faire positionner les petits volets au bon endroit.</a:t>
            </a:r>
          </a:p>
          <a:p>
            <a:r>
              <a:rPr lang="fr-FR" dirty="0"/>
              <a:t>3. Correction collective et collage des volets.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CCFD2-154C-40A7-B46E-52AF5D4DC1B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1543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EFED44-3710-25A4-7A6F-AB0D3AA2F7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5FAA1A7-2CDB-BCE4-D1DE-CC3BC8D2B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F5543D-CAB0-BDBE-C700-5B4F46E7D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443435-465E-AA88-5923-EE0190D56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7B8AE9-CF6A-29DD-F1D0-7EFF00C38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4490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FA42DC-0D5B-66D2-BBA0-59E17CB8C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F0CCB9-6BE6-0C3F-EEB5-D4C844155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1F9E86-E62B-8A65-C6CD-B38F51527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D3E31D-ACB0-0E2A-CA1B-95FEB0E0E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653A4C-8174-ECB0-DC07-26AC42492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1439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F52E2-4EB0-D31F-CBC2-8E8E2045D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52A6C7D-6F48-D1F4-E312-4C43A9D7F2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9FCCE6-F5AD-C0FF-4769-3976071CC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6173B0-E5BE-FBFF-E358-60B633781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BF717E-BCD0-70A4-7C5F-857A7319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2814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93BA60-1F92-B81D-27B8-0622BCBF8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15777C-2E62-DD42-DBC7-11EBAAA733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C524E6-325E-9261-090C-2689E703C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C4B1CE6-102D-B8CA-E64B-7C9E28EA9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DD75230-FCED-CCCA-0B3C-24C8512AD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D79D8F6-3DEC-A463-0931-274FE7AF7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2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520186-B141-22E8-F665-F1650670A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62BC49-29E5-8305-1567-4EFD248A3C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51C2E33-FBF6-88C0-6EB7-8C1F2168BB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D2BEC4C-FA42-9A66-B12A-16DB1F3E3D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392E79-8EE1-B0FC-F589-B4E196A607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33E59C9-367A-4D51-8547-3405AD00E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B5EF373-321D-1174-4174-668C894B8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267BF7E-D3FE-D030-6253-A6E942F52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1354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B4D765-EF62-16B8-1309-01CD2ECCD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8F3D2D9-10BE-729A-6194-2F6DA9637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A589945-D0EA-7435-47A6-29A1929DC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97A56E-606E-A4CC-08F6-2D8166DB8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9906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6DCEBEE-CA4F-1CFF-E886-38CC8F4EA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F9FB0D0-BC36-8D38-39A1-E09C84BFD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A9B1635-BE84-07DE-1C36-A118B132A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9271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8BB48D-C7FC-D2EC-0A15-D1B6BEBAE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6B134D-801D-C295-8E04-6FE5E9C02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4BABCB-7CC2-60CA-15E1-5760F1B6B5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7071B03-46F6-2E0A-555A-B2658C9BD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AFA0BED-D165-3AE1-7F73-DF00DB5C9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241CE1-63CC-1D56-05A3-EC8B85177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5613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0CC9D7-8DC4-0809-90A5-AFA0B16D1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9CFDD86-3286-FDD3-6016-10C38051D3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3F7E6ED-F2EF-B302-7FF4-F6BED0F82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2AC26DA-D8EA-39E0-E0EA-0A7B2F313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BAB196D-EB4C-C6D5-45CC-E4B1BB9BD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EAF3DF-4993-C735-2F09-C491B6B98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8292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2DA064-16DE-FCF8-CE87-B594694EC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4C60517-E1D9-8EFD-6A24-CD2FBEFCCB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606862-3FB8-7F06-F9ED-1427D867A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E73276-0E7D-F522-E063-28A30D8BE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2A3D0D-4384-70B7-CCC0-7BB0D0C0C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8478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CEDE7DF-3F46-FEDA-3245-46DD8B7D62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E42B96-B177-1815-D9D5-952C4BD013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BBA4F-6A80-3362-A8B7-3608B1036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EE08-924A-4F81-883B-1ABC7EF0CFC4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EAEB7B-8EDE-AF68-EE27-484D9B5BC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C1F058-462A-5DDA-23D9-1BF6CCD13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104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5C91853-5D1B-476D-1C94-4F2019A6A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9848C9-8C56-5F8F-9BE2-7A6BA8816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8B8E65-A9ED-229C-BD6C-57F68D6A40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DEE08-924A-4F81-883B-1ABC7EF0CFC4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8FD331-71F2-8CB3-8F2D-8E5CB911D6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C39900-248F-B9C0-C3BA-DAF550D830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2B731-C036-4B7F-8240-61AFF66C92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774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nseigner le vocabulaire : ma réflexion... - Lutin Bazar">
            <a:extLst>
              <a:ext uri="{FF2B5EF4-FFF2-40B4-BE49-F238E27FC236}">
                <a16:creationId xmlns:a16="http://schemas.microsoft.com/office/drawing/2014/main" id="{D191E48C-F74A-42C6-D1A8-E989C72B6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921" y="338860"/>
            <a:ext cx="5986463" cy="5575375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20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8B271-E97A-286F-5CDE-1B6417250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7F3742D-3C83-8396-59D3-F0CBC4A63DC5}"/>
              </a:ext>
            </a:extLst>
          </p:cNvPr>
          <p:cNvSpPr txBox="1"/>
          <p:nvPr/>
        </p:nvSpPr>
        <p:spPr>
          <a:xfrm>
            <a:off x="2952679" y="2235939"/>
            <a:ext cx="5552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Séquence 14 :</a:t>
            </a:r>
          </a:p>
          <a:p>
            <a:pPr algn="ctr"/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Le mot « court »</a:t>
            </a:r>
          </a:p>
        </p:txBody>
      </p:sp>
    </p:spTree>
    <p:extLst>
      <p:ext uri="{BB962C8B-B14F-4D97-AF65-F5344CB8AC3E}">
        <p14:creationId xmlns:p14="http://schemas.microsoft.com/office/powerpoint/2010/main" val="3408628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27ED51CE-0C6F-AC71-FC7D-B2D9924AD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B8AC2E4-34A4-2C45-6939-579342A39C3A}"/>
              </a:ext>
            </a:extLst>
          </p:cNvPr>
          <p:cNvSpPr txBox="1"/>
          <p:nvPr/>
        </p:nvSpPr>
        <p:spPr>
          <a:xfrm>
            <a:off x="0" y="2654710"/>
            <a:ext cx="23794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1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3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Découverte</a:t>
            </a:r>
          </a:p>
        </p:txBody>
      </p:sp>
    </p:spTree>
    <p:extLst>
      <p:ext uri="{BB962C8B-B14F-4D97-AF65-F5344CB8AC3E}">
        <p14:creationId xmlns:p14="http://schemas.microsoft.com/office/powerpoint/2010/main" val="1262721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9D289-53AE-804F-AF2F-E5665C3AD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FC9F0A57-44FC-0A09-8E39-B441DEDAB521}"/>
              </a:ext>
            </a:extLst>
          </p:cNvPr>
          <p:cNvSpPr txBox="1"/>
          <p:nvPr/>
        </p:nvSpPr>
        <p:spPr>
          <a:xfrm>
            <a:off x="302784" y="219494"/>
            <a:ext cx="11780357" cy="6073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fr-FR" sz="2800" dirty="0"/>
              <a:t>Dans la </a:t>
            </a:r>
            <a:r>
              <a:rPr lang="fr-FR" sz="2800" b="1" dirty="0">
                <a:solidFill>
                  <a:srgbClr val="FF0000"/>
                </a:solidFill>
              </a:rPr>
              <a:t>cour</a:t>
            </a:r>
            <a:r>
              <a:rPr lang="fr-FR" sz="2800" dirty="0"/>
              <a:t>, les enfants </a:t>
            </a:r>
            <a:r>
              <a:rPr lang="fr-FR" sz="2800" b="1" dirty="0">
                <a:solidFill>
                  <a:srgbClr val="FF0000"/>
                </a:solidFill>
              </a:rPr>
              <a:t>courent</a:t>
            </a:r>
            <a:r>
              <a:rPr lang="fr-FR" sz="2800" dirty="0"/>
              <a:t> de partout.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endParaRPr lang="fr-FR" dirty="0"/>
          </a:p>
          <a:p>
            <a:pPr marL="4171950" lvl="8" indent="-514350">
              <a:lnSpc>
                <a:spcPct val="150000"/>
              </a:lnSpc>
              <a:buAutoNum type="arabicPeriod"/>
            </a:pPr>
            <a:endParaRPr lang="fr-FR" sz="2800" dirty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fr-FR" sz="2800" dirty="0"/>
              <a:t>Ce pantalon est trop </a:t>
            </a:r>
            <a:r>
              <a:rPr lang="fr-FR" sz="2800" b="1" dirty="0">
                <a:solidFill>
                  <a:srgbClr val="0070C0"/>
                </a:solidFill>
              </a:rPr>
              <a:t>court</a:t>
            </a:r>
            <a:r>
              <a:rPr lang="fr-FR" sz="2800" dirty="0"/>
              <a:t>, il est trop </a:t>
            </a:r>
            <a:r>
              <a:rPr lang="fr-FR" sz="2800" b="1" dirty="0">
                <a:solidFill>
                  <a:srgbClr val="0070C0"/>
                </a:solidFill>
              </a:rPr>
              <a:t>petit</a:t>
            </a:r>
            <a:r>
              <a:rPr lang="fr-FR" sz="2800" dirty="0"/>
              <a:t> pour toi !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endParaRPr lang="fr-FR" sz="2400" dirty="0"/>
          </a:p>
          <a:p>
            <a:pPr marL="514350" indent="-514350">
              <a:lnSpc>
                <a:spcPct val="150000"/>
              </a:lnSpc>
              <a:buAutoNum type="arabicPeriod"/>
            </a:pPr>
            <a:endParaRPr lang="fr-FR" sz="2800" dirty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fr-FR" sz="2800" dirty="0"/>
              <a:t>On va </a:t>
            </a:r>
            <a:r>
              <a:rPr lang="fr-FR" sz="2800" b="1" dirty="0">
                <a:solidFill>
                  <a:schemeClr val="accent6"/>
                </a:solidFill>
              </a:rPr>
              <a:t>raccourcir</a:t>
            </a:r>
            <a:r>
              <a:rPr lang="fr-FR" sz="2800" dirty="0"/>
              <a:t> la balade pour que le chemin soit plus </a:t>
            </a:r>
            <a:r>
              <a:rPr lang="fr-FR" sz="2800" b="1" dirty="0">
                <a:solidFill>
                  <a:schemeClr val="accent6"/>
                </a:solidFill>
              </a:rPr>
              <a:t>court</a:t>
            </a:r>
            <a:r>
              <a:rPr lang="fr-FR" sz="2800" dirty="0"/>
              <a:t>.</a:t>
            </a:r>
          </a:p>
          <a:p>
            <a:pPr>
              <a:lnSpc>
                <a:spcPct val="150000"/>
              </a:lnSpc>
            </a:pPr>
            <a:endParaRPr lang="fr-FR" sz="2400" dirty="0"/>
          </a:p>
          <a:p>
            <a:pPr>
              <a:lnSpc>
                <a:spcPct val="150000"/>
              </a:lnSpc>
            </a:pPr>
            <a:endParaRPr lang="fr-FR" sz="2000" dirty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fr-FR" sz="2800" dirty="0"/>
              <a:t>Ce film est trop </a:t>
            </a:r>
            <a:r>
              <a:rPr lang="fr-FR" sz="2800" b="1" dirty="0">
                <a:solidFill>
                  <a:srgbClr val="7030A0"/>
                </a:solidFill>
              </a:rPr>
              <a:t>long</a:t>
            </a:r>
            <a:r>
              <a:rPr lang="fr-FR" sz="2800" dirty="0"/>
              <a:t>, nous allons en choisir un plus</a:t>
            </a:r>
            <a:r>
              <a:rPr lang="fr-FR" sz="2800" dirty="0">
                <a:solidFill>
                  <a:srgbClr val="7030A0"/>
                </a:solidFill>
              </a:rPr>
              <a:t> </a:t>
            </a:r>
            <a:r>
              <a:rPr lang="fr-FR" sz="2800" b="1" dirty="0">
                <a:solidFill>
                  <a:srgbClr val="7030A0"/>
                </a:solidFill>
              </a:rPr>
              <a:t>court</a:t>
            </a:r>
            <a:r>
              <a:rPr lang="fr-FR" sz="2800" dirty="0"/>
              <a:t>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ACBB7A-C088-8DDF-C55E-3C16B8A9F117}"/>
              </a:ext>
            </a:extLst>
          </p:cNvPr>
          <p:cNvSpPr txBox="1"/>
          <p:nvPr/>
        </p:nvSpPr>
        <p:spPr>
          <a:xfrm>
            <a:off x="274794" y="19439"/>
            <a:ext cx="109592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u="sng" dirty="0"/>
              <a:t>Dans chacune de ces phrases, que remarques tu sur le sens et le son des deux mots soulignés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418CB3-72A5-C7AE-10BE-C1E17A2FCB4C}"/>
              </a:ext>
            </a:extLst>
          </p:cNvPr>
          <p:cNvSpPr txBox="1"/>
          <p:nvPr/>
        </p:nvSpPr>
        <p:spPr>
          <a:xfrm>
            <a:off x="1195414" y="834659"/>
            <a:ext cx="92735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J’entends la même chose, mais les mots ne veulent pas dire pareil.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CAC5EB1-FEC3-701E-B6A1-175C97D19AEA}"/>
              </a:ext>
            </a:extLst>
          </p:cNvPr>
          <p:cNvSpPr txBox="1"/>
          <p:nvPr/>
        </p:nvSpPr>
        <p:spPr>
          <a:xfrm>
            <a:off x="3216497" y="1285072"/>
            <a:ext cx="6443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Ce sont des</a:t>
            </a:r>
            <a:r>
              <a:rPr lang="fr-FR" sz="2800" b="1" dirty="0">
                <a:solidFill>
                  <a:srgbClr val="FF0000"/>
                </a:solidFill>
              </a:rPr>
              <a:t> homonymes.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FAE5B3A-3676-AEEC-8874-A396425F1354}"/>
              </a:ext>
            </a:extLst>
          </p:cNvPr>
          <p:cNvSpPr txBox="1"/>
          <p:nvPr/>
        </p:nvSpPr>
        <p:spPr>
          <a:xfrm>
            <a:off x="1459233" y="2682012"/>
            <a:ext cx="92735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On n’entend pas la même chose, mais les mots ont le même sens.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BFD1669-0140-2687-03C2-3E0C73AB7056}"/>
              </a:ext>
            </a:extLst>
          </p:cNvPr>
          <p:cNvSpPr txBox="1"/>
          <p:nvPr/>
        </p:nvSpPr>
        <p:spPr>
          <a:xfrm>
            <a:off x="3465315" y="3220968"/>
            <a:ext cx="6443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Ce sont des</a:t>
            </a:r>
            <a:r>
              <a:rPr lang="fr-FR" sz="2800" b="1" dirty="0">
                <a:solidFill>
                  <a:srgbClr val="FF0000"/>
                </a:solidFill>
              </a:rPr>
              <a:t> </a:t>
            </a:r>
            <a:r>
              <a:rPr lang="fr-FR" sz="2800" b="1" dirty="0">
                <a:solidFill>
                  <a:srgbClr val="0070C0"/>
                </a:solidFill>
              </a:rPr>
              <a:t>synonymes.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F7F8DD7-1111-2C88-D56C-3A861BAC552B}"/>
              </a:ext>
            </a:extLst>
          </p:cNvPr>
          <p:cNvSpPr txBox="1"/>
          <p:nvPr/>
        </p:nvSpPr>
        <p:spPr>
          <a:xfrm>
            <a:off x="2971338" y="4825972"/>
            <a:ext cx="6443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Ce sont des</a:t>
            </a:r>
            <a:r>
              <a:rPr lang="fr-FR" sz="2800" b="1" dirty="0">
                <a:solidFill>
                  <a:srgbClr val="FF0000"/>
                </a:solidFill>
              </a:rPr>
              <a:t> </a:t>
            </a:r>
            <a:r>
              <a:rPr lang="fr-FR" sz="2800" b="1" dirty="0">
                <a:solidFill>
                  <a:schemeClr val="accent6"/>
                </a:solidFill>
              </a:rPr>
              <a:t>mots de la même famille.</a:t>
            </a:r>
            <a:endParaRPr lang="fr-FR" b="1" dirty="0">
              <a:solidFill>
                <a:schemeClr val="accent6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C7021F7-4E7D-BF47-D5EB-D9F1E0E9DBE8}"/>
              </a:ext>
            </a:extLst>
          </p:cNvPr>
          <p:cNvSpPr txBox="1"/>
          <p:nvPr/>
        </p:nvSpPr>
        <p:spPr>
          <a:xfrm>
            <a:off x="1459232" y="4487417"/>
            <a:ext cx="92735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On entend le mot « court » dans « raccourcir »,  pour le transformer en verbe.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F562745-3D1A-4A7E-0B1F-8618B5EF0C56}"/>
              </a:ext>
            </a:extLst>
          </p:cNvPr>
          <p:cNvSpPr txBox="1"/>
          <p:nvPr/>
        </p:nvSpPr>
        <p:spPr>
          <a:xfrm>
            <a:off x="1151322" y="6031559"/>
            <a:ext cx="92735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Ces deux mots ne sont pas les mêmes, ils veulent dire le contraire.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BB4C7F1-8020-A8F2-E702-4A01BAE135D6}"/>
              </a:ext>
            </a:extLst>
          </p:cNvPr>
          <p:cNvSpPr txBox="1"/>
          <p:nvPr/>
        </p:nvSpPr>
        <p:spPr>
          <a:xfrm>
            <a:off x="3216497" y="6369768"/>
            <a:ext cx="6443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Ce sont des</a:t>
            </a:r>
            <a:r>
              <a:rPr lang="fr-FR" sz="2800" b="1" dirty="0">
                <a:solidFill>
                  <a:srgbClr val="FF0000"/>
                </a:solidFill>
              </a:rPr>
              <a:t> </a:t>
            </a:r>
            <a:r>
              <a:rPr lang="fr-FR" sz="2800" b="1" dirty="0">
                <a:solidFill>
                  <a:srgbClr val="7030A0"/>
                </a:solidFill>
              </a:rPr>
              <a:t>antonymes</a:t>
            </a:r>
            <a:r>
              <a:rPr lang="fr-FR" sz="2800" b="1" dirty="0">
                <a:solidFill>
                  <a:srgbClr val="0070C0"/>
                </a:solidFill>
              </a:rPr>
              <a:t>.</a:t>
            </a:r>
            <a:endParaRPr lang="fr-FR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009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F1F0A-09B2-EC41-9463-84E81C1AF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5D6C37B2-A205-B308-C2FC-34AAC5BFF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0BFBC7E-1C56-492A-3FE3-91B8575174FB}"/>
              </a:ext>
            </a:extLst>
          </p:cNvPr>
          <p:cNvSpPr txBox="1"/>
          <p:nvPr/>
        </p:nvSpPr>
        <p:spPr>
          <a:xfrm>
            <a:off x="0" y="2654710"/>
            <a:ext cx="23794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2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32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Recherche</a:t>
            </a:r>
          </a:p>
        </p:txBody>
      </p:sp>
    </p:spTree>
    <p:extLst>
      <p:ext uri="{BB962C8B-B14F-4D97-AF65-F5344CB8AC3E}">
        <p14:creationId xmlns:p14="http://schemas.microsoft.com/office/powerpoint/2010/main" val="1994443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BE2A4B6-CDF6-519D-9622-6E323A59B433}"/>
              </a:ext>
            </a:extLst>
          </p:cNvPr>
          <p:cNvSpPr txBox="1"/>
          <p:nvPr/>
        </p:nvSpPr>
        <p:spPr>
          <a:xfrm>
            <a:off x="706868" y="255077"/>
            <a:ext cx="10343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u="sng" dirty="0"/>
              <a:t>Relie les mots qui vont avec la bonne définition.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856A2A2-67EB-0E73-9757-C1150B0AFB29}"/>
              </a:ext>
            </a:extLst>
          </p:cNvPr>
          <p:cNvSpPr txBox="1"/>
          <p:nvPr/>
        </p:nvSpPr>
        <p:spPr>
          <a:xfrm>
            <a:off x="0" y="1582340"/>
            <a:ext cx="343988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Ne soit pas </a:t>
            </a:r>
            <a:r>
              <a:rPr lang="fr-FR" b="1" dirty="0"/>
              <a:t>sot </a:t>
            </a:r>
            <a:r>
              <a:rPr lang="fr-FR" dirty="0"/>
              <a:t>ni </a:t>
            </a:r>
            <a:r>
              <a:rPr lang="fr-FR" b="1" dirty="0"/>
              <a:t>bête</a:t>
            </a:r>
            <a:r>
              <a:rPr lang="fr-FR" dirty="0"/>
              <a:t> !</a:t>
            </a:r>
          </a:p>
          <a:p>
            <a:pPr algn="r"/>
            <a:endParaRPr lang="fr-FR" dirty="0"/>
          </a:p>
          <a:p>
            <a:pPr algn="r"/>
            <a:r>
              <a:rPr lang="fr-FR" dirty="0"/>
              <a:t>Quel </a:t>
            </a:r>
            <a:r>
              <a:rPr lang="fr-FR" b="1" dirty="0"/>
              <a:t>sot</a:t>
            </a:r>
            <a:r>
              <a:rPr lang="fr-FR" dirty="0"/>
              <a:t> ! Il a renversé le </a:t>
            </a:r>
            <a:r>
              <a:rPr lang="fr-FR" b="1" dirty="0"/>
              <a:t>seau.</a:t>
            </a:r>
          </a:p>
          <a:p>
            <a:pPr algn="r"/>
            <a:endParaRPr lang="fr-FR" dirty="0"/>
          </a:p>
          <a:p>
            <a:pPr algn="r"/>
            <a:r>
              <a:rPr lang="fr-FR" dirty="0"/>
              <a:t>Il vaut mieux être </a:t>
            </a:r>
            <a:r>
              <a:rPr lang="fr-FR" b="1" dirty="0"/>
              <a:t>sage</a:t>
            </a:r>
            <a:r>
              <a:rPr lang="fr-FR" dirty="0"/>
              <a:t> que </a:t>
            </a:r>
            <a:r>
              <a:rPr lang="fr-FR" b="1" dirty="0"/>
              <a:t>sot</a:t>
            </a:r>
            <a:r>
              <a:rPr lang="fr-FR" dirty="0"/>
              <a:t>.</a:t>
            </a:r>
          </a:p>
          <a:p>
            <a:pPr algn="r"/>
            <a:endParaRPr lang="fr-FR" dirty="0"/>
          </a:p>
          <a:p>
            <a:pPr algn="r"/>
            <a:r>
              <a:rPr lang="fr-FR" dirty="0"/>
              <a:t>Mon frère a fait une grosse </a:t>
            </a:r>
            <a:r>
              <a:rPr lang="fr-FR" b="1" dirty="0"/>
              <a:t>sottise</a:t>
            </a:r>
            <a:r>
              <a:rPr lang="fr-FR" dirty="0"/>
              <a:t>: il est vraiment </a:t>
            </a:r>
            <a:r>
              <a:rPr lang="fr-FR" b="1" dirty="0"/>
              <a:t>sot </a:t>
            </a:r>
            <a:r>
              <a:rPr lang="fr-FR" dirty="0"/>
              <a:t>!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A315EDE-8693-0310-FA0B-0593D7D808F6}"/>
              </a:ext>
            </a:extLst>
          </p:cNvPr>
          <p:cNvSpPr txBox="1"/>
          <p:nvPr/>
        </p:nvSpPr>
        <p:spPr>
          <a:xfrm>
            <a:off x="4737391" y="1294969"/>
            <a:ext cx="7743311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J’entends la même chose, mais les mots ne veulent pas dire pareil.</a:t>
            </a:r>
          </a:p>
          <a:p>
            <a:r>
              <a:rPr lang="fr-FR" dirty="0"/>
              <a:t>Ce sont des</a:t>
            </a:r>
            <a:r>
              <a:rPr lang="fr-FR" b="1" dirty="0">
                <a:solidFill>
                  <a:srgbClr val="FF0000"/>
                </a:solidFill>
              </a:rPr>
              <a:t> homonymes.</a:t>
            </a:r>
          </a:p>
          <a:p>
            <a:endParaRPr lang="fr-FR" b="1" dirty="0">
              <a:solidFill>
                <a:srgbClr val="FF0000"/>
              </a:solidFill>
            </a:endParaRPr>
          </a:p>
          <a:p>
            <a:r>
              <a:rPr lang="fr-FR" dirty="0"/>
              <a:t>On n’entend pas la même chose, mais les mots ont le même sens.</a:t>
            </a:r>
          </a:p>
          <a:p>
            <a:r>
              <a:rPr lang="fr-FR" dirty="0"/>
              <a:t>Ce sont des </a:t>
            </a:r>
            <a:r>
              <a:rPr lang="fr-FR" b="1" dirty="0">
                <a:solidFill>
                  <a:schemeClr val="accent5"/>
                </a:solidFill>
              </a:rPr>
              <a:t>synonymes.</a:t>
            </a:r>
          </a:p>
          <a:p>
            <a:endParaRPr lang="fr-FR" b="1" dirty="0">
              <a:solidFill>
                <a:srgbClr val="FF0000"/>
              </a:solidFill>
            </a:endParaRPr>
          </a:p>
          <a:p>
            <a:r>
              <a:rPr lang="fr-FR" dirty="0"/>
              <a:t>On entend le mot « court » dans « raccourcir »,  pour le transformer en verbe.</a:t>
            </a:r>
          </a:p>
          <a:p>
            <a:r>
              <a:rPr lang="fr-FR" dirty="0"/>
              <a:t>Ce sont des mots de </a:t>
            </a:r>
            <a:r>
              <a:rPr lang="fr-FR" b="1" dirty="0">
                <a:solidFill>
                  <a:schemeClr val="accent6"/>
                </a:solidFill>
              </a:rPr>
              <a:t>la même famille.</a:t>
            </a: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r>
              <a:rPr lang="fr-FR" dirty="0"/>
              <a:t>Ces deux mots ne sont pas les mêmes, ils veulent dire le contraire.</a:t>
            </a:r>
          </a:p>
          <a:p>
            <a:r>
              <a:rPr lang="fr-FR" dirty="0"/>
              <a:t>Ce sont des </a:t>
            </a:r>
            <a:r>
              <a:rPr lang="fr-FR" b="1" dirty="0">
                <a:solidFill>
                  <a:srgbClr val="7030A0"/>
                </a:solidFill>
              </a:rPr>
              <a:t>antonymes.</a:t>
            </a: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sz="2000" dirty="0"/>
          </a:p>
          <a:p>
            <a:endParaRPr lang="fr-FR" sz="20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BF26625-1070-7FA7-72FA-43383F2982B4}"/>
              </a:ext>
            </a:extLst>
          </p:cNvPr>
          <p:cNvSpPr txBox="1"/>
          <p:nvPr/>
        </p:nvSpPr>
        <p:spPr>
          <a:xfrm>
            <a:off x="3439887" y="1294969"/>
            <a:ext cx="10201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.</a:t>
            </a:r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.</a:t>
            </a:r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8007E9A-819A-BC0B-A986-5CA02A45FE06}"/>
              </a:ext>
            </a:extLst>
          </p:cNvPr>
          <p:cNvSpPr txBox="1"/>
          <p:nvPr/>
        </p:nvSpPr>
        <p:spPr>
          <a:xfrm>
            <a:off x="4413380" y="1186112"/>
            <a:ext cx="102014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.</a:t>
            </a:r>
          </a:p>
          <a:p>
            <a:endParaRPr lang="fr-FR" dirty="0"/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.</a:t>
            </a:r>
          </a:p>
          <a:p>
            <a:endParaRPr lang="fr-FR" dirty="0"/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.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DF7C1838-416B-2464-F247-726C3DFE0971}"/>
              </a:ext>
            </a:extLst>
          </p:cNvPr>
          <p:cNvCxnSpPr>
            <a:cxnSpLocks/>
          </p:cNvCxnSpPr>
          <p:nvPr/>
        </p:nvCxnSpPr>
        <p:spPr>
          <a:xfrm>
            <a:off x="3564294" y="1729273"/>
            <a:ext cx="1026367" cy="777551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12B17BF1-FE31-F06E-7439-BEAE0380FAB0}"/>
              </a:ext>
            </a:extLst>
          </p:cNvPr>
          <p:cNvCxnSpPr>
            <a:cxnSpLocks/>
          </p:cNvCxnSpPr>
          <p:nvPr/>
        </p:nvCxnSpPr>
        <p:spPr>
          <a:xfrm flipV="1">
            <a:off x="3586617" y="1582340"/>
            <a:ext cx="997823" cy="69009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B0140C3E-F25B-1D5A-0D46-5A3437DA924F}"/>
              </a:ext>
            </a:extLst>
          </p:cNvPr>
          <p:cNvCxnSpPr>
            <a:cxnSpLocks/>
          </p:cNvCxnSpPr>
          <p:nvPr/>
        </p:nvCxnSpPr>
        <p:spPr>
          <a:xfrm>
            <a:off x="3589727" y="2843590"/>
            <a:ext cx="892629" cy="1597781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5397BBE7-C25C-98F4-078C-E7A54EE29DF0}"/>
              </a:ext>
            </a:extLst>
          </p:cNvPr>
          <p:cNvCxnSpPr>
            <a:cxnSpLocks/>
          </p:cNvCxnSpPr>
          <p:nvPr/>
        </p:nvCxnSpPr>
        <p:spPr>
          <a:xfrm flipV="1">
            <a:off x="3564294" y="3290500"/>
            <a:ext cx="1020146" cy="136129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41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9BC21-49BF-ABE6-A7C3-45FCFB64A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cabulaire - Cours et exercices en ligne">
            <a:extLst>
              <a:ext uri="{FF2B5EF4-FFF2-40B4-BE49-F238E27FC236}">
                <a16:creationId xmlns:a16="http://schemas.microsoft.com/office/drawing/2014/main" id="{7C263A3B-B0D9-8C9D-7F66-AB610279D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D9E5357-1918-1B52-F52D-060DBCD1F9E9}"/>
              </a:ext>
            </a:extLst>
          </p:cNvPr>
          <p:cNvSpPr txBox="1"/>
          <p:nvPr/>
        </p:nvSpPr>
        <p:spPr>
          <a:xfrm>
            <a:off x="185351" y="1938018"/>
            <a:ext cx="23794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Séance 3</a:t>
            </a:r>
          </a:p>
          <a:p>
            <a:endParaRPr lang="fr-FR" sz="4000" dirty="0">
              <a:solidFill>
                <a:srgbClr val="00B0F0"/>
              </a:solidFill>
              <a:latin typeface="123Marker" panose="02000603000000000000" pitchFamily="2" charset="0"/>
              <a:ea typeface="123Marker" panose="02000603000000000000" pitchFamily="2" charset="0"/>
            </a:endParaRPr>
          </a:p>
          <a:p>
            <a:r>
              <a:rPr lang="fr-FR" sz="2800" dirty="0">
                <a:solidFill>
                  <a:srgbClr val="00B0F0"/>
                </a:solidFill>
                <a:latin typeface="123Marker" panose="02000603000000000000" pitchFamily="2" charset="0"/>
                <a:ea typeface="123Marker" panose="02000603000000000000" pitchFamily="2" charset="0"/>
              </a:rPr>
              <a:t>Trace écrite</a:t>
            </a:r>
          </a:p>
        </p:txBody>
      </p:sp>
    </p:spTree>
    <p:extLst>
      <p:ext uri="{BB962C8B-B14F-4D97-AF65-F5344CB8AC3E}">
        <p14:creationId xmlns:p14="http://schemas.microsoft.com/office/powerpoint/2010/main" val="1069968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36A25AE-4984-5265-C051-E91D60034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3275" y="0"/>
            <a:ext cx="52569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6388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2244</TotalTime>
  <Words>374</Words>
  <Application>Microsoft Office PowerPoint</Application>
  <PresentationFormat>Grand écran</PresentationFormat>
  <Paragraphs>88</Paragraphs>
  <Slides>8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123Marker</vt:lpstr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 2</dc:creator>
  <cp:lastModifiedBy>Solène Ezingeard</cp:lastModifiedBy>
  <cp:revision>50</cp:revision>
  <dcterms:created xsi:type="dcterms:W3CDTF">2025-09-09T09:06:23Z</dcterms:created>
  <dcterms:modified xsi:type="dcterms:W3CDTF">2026-02-20T11:12:22Z</dcterms:modified>
</cp:coreProperties>
</file>