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7" r:id="rId2"/>
    <p:sldId id="266" r:id="rId3"/>
    <p:sldId id="258" r:id="rId4"/>
    <p:sldId id="263" r:id="rId5"/>
    <p:sldId id="259" r:id="rId6"/>
    <p:sldId id="268" r:id="rId7"/>
    <p:sldId id="260" r:id="rId8"/>
    <p:sldId id="265" r:id="rId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7FDB"/>
    <a:srgbClr val="A74B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2" autoAdjust="0"/>
    <p:restoredTop sz="81812" autoAdjust="0"/>
  </p:normalViewPr>
  <p:slideViewPr>
    <p:cSldViewPr snapToGrid="0">
      <p:cViewPr>
        <p:scale>
          <a:sx n="77" d="100"/>
          <a:sy n="77" d="100"/>
        </p:scale>
        <p:origin x="366" y="39"/>
      </p:cViewPr>
      <p:guideLst/>
    </p:cSldViewPr>
  </p:slideViewPr>
  <p:notesTextViewPr>
    <p:cViewPr>
      <p:scale>
        <a:sx n="1" d="1"/>
        <a:sy n="1" d="1"/>
      </p:scale>
      <p:origin x="0" y="-243"/>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05F530-9C4C-46BF-9C61-81975274A20D}" type="datetimeFigureOut">
              <a:rPr lang="fr-FR" smtClean="0"/>
              <a:t>13/02/2026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ACCFD2-154C-40A7-B46E-52AF5D4DC1B4}" type="slidenum">
              <a:rPr lang="fr-FR" smtClean="0"/>
              <a:t>‹N°›</a:t>
            </a:fld>
            <a:endParaRPr lang="fr-FR"/>
          </a:p>
        </p:txBody>
      </p:sp>
    </p:spTree>
    <p:extLst>
      <p:ext uri="{BB962C8B-B14F-4D97-AF65-F5344CB8AC3E}">
        <p14:creationId xmlns:p14="http://schemas.microsoft.com/office/powerpoint/2010/main" val="2541207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r>
              <a:rPr lang="fr-FR" sz="1200" dirty="0">
                <a:solidFill>
                  <a:srgbClr val="00B0F0"/>
                </a:solidFill>
                <a:latin typeface="123Marker" panose="02000603000000000000" pitchFamily="2" charset="0"/>
                <a:ea typeface="123Marker" panose="02000603000000000000" pitchFamily="2" charset="0"/>
              </a:rPr>
              <a:t>Le mot DENT</a:t>
            </a:r>
          </a:p>
        </p:txBody>
      </p:sp>
      <p:sp>
        <p:nvSpPr>
          <p:cNvPr id="4" name="Espace réservé du numéro de diapositive 3"/>
          <p:cNvSpPr>
            <a:spLocks noGrp="1"/>
          </p:cNvSpPr>
          <p:nvPr>
            <p:ph type="sldNum" sz="quarter" idx="5"/>
          </p:nvPr>
        </p:nvSpPr>
        <p:spPr/>
        <p:txBody>
          <a:bodyPr/>
          <a:lstStyle/>
          <a:p>
            <a:fld id="{88ACCFD2-154C-40A7-B46E-52AF5D4DC1B4}" type="slidenum">
              <a:rPr lang="fr-FR" smtClean="0"/>
              <a:t>1</a:t>
            </a:fld>
            <a:endParaRPr lang="fr-FR"/>
          </a:p>
        </p:txBody>
      </p:sp>
    </p:spTree>
    <p:extLst>
      <p:ext uri="{BB962C8B-B14F-4D97-AF65-F5344CB8AC3E}">
        <p14:creationId xmlns:p14="http://schemas.microsoft.com/office/powerpoint/2010/main" val="3811809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28600" indent="-228600">
              <a:buAutoNum type="arabicPeriod"/>
            </a:pPr>
            <a:r>
              <a:rPr lang="fr-FR" b="1" dirty="0"/>
              <a:t>Lecture individuelle des phrases</a:t>
            </a:r>
          </a:p>
          <a:p>
            <a:pPr marL="0" indent="0">
              <a:buNone/>
            </a:pPr>
            <a:endParaRPr lang="fr-FR" b="1" dirty="0"/>
          </a:p>
          <a:p>
            <a:pPr marL="0" indent="0">
              <a:buNone/>
            </a:pPr>
            <a:r>
              <a:rPr lang="fr-FR" b="1" dirty="0"/>
              <a:t>2. Recherche</a:t>
            </a:r>
          </a:p>
          <a:p>
            <a:pPr marL="0" indent="0">
              <a:buNone/>
            </a:pPr>
            <a:r>
              <a:rPr lang="fr-FR" b="0" dirty="0"/>
              <a:t>Que remarques-tu sur certains mots? </a:t>
            </a:r>
            <a:r>
              <a:rPr lang="fr-FR" b="0" dirty="0">
                <a:sym typeface="Wingdings" panose="05000000000000000000" pitchFamily="2" charset="2"/>
              </a:rPr>
              <a:t></a:t>
            </a:r>
            <a:r>
              <a:rPr lang="fr-FR" b="0" dirty="0"/>
              <a:t>Certains ont le préfixe bi.</a:t>
            </a:r>
          </a:p>
          <a:p>
            <a:pPr marL="0" indent="0">
              <a:buNone/>
            </a:pPr>
            <a:r>
              <a:rPr lang="fr-FR" b="0" dirty="0"/>
              <a:t>Demander de les relever sur l’ardoise : bilingue, bimensuel, biathlon, bifurcation, bipèdes</a:t>
            </a:r>
          </a:p>
          <a:p>
            <a:pPr marL="0" indent="0">
              <a:buNone/>
            </a:pPr>
            <a:r>
              <a:rPr lang="fr-FR" b="0" dirty="0"/>
              <a:t>Donner la définition de chaque mot.</a:t>
            </a:r>
          </a:p>
          <a:p>
            <a:pPr marL="0" indent="0">
              <a:buNone/>
            </a:pPr>
            <a:r>
              <a:rPr lang="fr-FR" b="0" dirty="0"/>
              <a:t>3. Conclusion : que veut dire le préfixe –bi ? </a:t>
            </a:r>
            <a:r>
              <a:rPr lang="fr-FR" b="0" dirty="0">
                <a:sym typeface="Wingdings" panose="05000000000000000000" pitchFamily="2" charset="2"/>
              </a:rPr>
              <a:t> deux </a:t>
            </a:r>
            <a:r>
              <a:rPr lang="fr-FR" b="0">
                <a:sym typeface="Wingdings" panose="05000000000000000000" pitchFamily="2" charset="2"/>
              </a:rPr>
              <a:t>en latin</a:t>
            </a:r>
            <a:endParaRPr lang="fr-FR" b="0" dirty="0"/>
          </a:p>
          <a:p>
            <a:pPr marL="0" indent="0">
              <a:buNone/>
            </a:pPr>
            <a:endParaRPr lang="fr-FR" b="0" dirty="0"/>
          </a:p>
          <a:p>
            <a:pPr marL="0" indent="0">
              <a:buNone/>
            </a:pPr>
            <a:endParaRPr lang="fr-FR" dirty="0"/>
          </a:p>
        </p:txBody>
      </p:sp>
      <p:sp>
        <p:nvSpPr>
          <p:cNvPr id="4" name="Espace réservé du numéro de diapositive 3"/>
          <p:cNvSpPr>
            <a:spLocks noGrp="1"/>
          </p:cNvSpPr>
          <p:nvPr>
            <p:ph type="sldNum" sz="quarter" idx="5"/>
          </p:nvPr>
        </p:nvSpPr>
        <p:spPr/>
        <p:txBody>
          <a:bodyPr/>
          <a:lstStyle/>
          <a:p>
            <a:fld id="{88ACCFD2-154C-40A7-B46E-52AF5D4DC1B4}" type="slidenum">
              <a:rPr lang="fr-FR" smtClean="0"/>
              <a:t>4</a:t>
            </a:fld>
            <a:endParaRPr lang="fr-FR"/>
          </a:p>
        </p:txBody>
      </p:sp>
    </p:spTree>
    <p:extLst>
      <p:ext uri="{BB962C8B-B14F-4D97-AF65-F5344CB8AC3E}">
        <p14:creationId xmlns:p14="http://schemas.microsoft.com/office/powerpoint/2010/main" val="3008832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28600" indent="-228600">
              <a:buAutoNum type="arabicPeriod"/>
            </a:pPr>
            <a:r>
              <a:rPr lang="fr-FR" dirty="0"/>
              <a:t>Quel est le préfixe sur lequel nous travaillons? </a:t>
            </a:r>
            <a:r>
              <a:rPr lang="fr-FR" dirty="0">
                <a:sym typeface="Wingdings" panose="05000000000000000000" pitchFamily="2" charset="2"/>
              </a:rPr>
              <a:t> bi</a:t>
            </a:r>
          </a:p>
          <a:p>
            <a:pPr marL="228600" indent="-228600">
              <a:buAutoNum type="arabicPeriod"/>
            </a:pPr>
            <a:r>
              <a:rPr lang="fr-FR" dirty="0">
                <a:sym typeface="Wingdings" panose="05000000000000000000" pitchFamily="2" charset="2"/>
              </a:rPr>
              <a:t>Que signifie-t-il ?  deux</a:t>
            </a:r>
          </a:p>
          <a:p>
            <a:pPr marL="228600" indent="-228600">
              <a:buAutoNum type="arabicPeriod"/>
            </a:pPr>
            <a:r>
              <a:rPr lang="fr-FR" dirty="0">
                <a:sym typeface="Wingdings" panose="05000000000000000000" pitchFamily="2" charset="2"/>
              </a:rPr>
              <a:t>Trouve le mot sur les trois énigmes.</a:t>
            </a:r>
          </a:p>
          <a:p>
            <a:pPr marL="0" indent="0">
              <a:buNone/>
            </a:pPr>
            <a:r>
              <a:rPr lang="fr-FR" dirty="0">
                <a:sym typeface="Wingdings" panose="05000000000000000000" pitchFamily="2" charset="2"/>
              </a:rPr>
              <a:t>Bicyclette/bicolore/</a:t>
            </a:r>
            <a:r>
              <a:rPr lang="fr-FR" dirty="0" err="1">
                <a:sym typeface="Wingdings" panose="05000000000000000000" pitchFamily="2" charset="2"/>
              </a:rPr>
              <a:t>binome</a:t>
            </a:r>
            <a:endParaRPr lang="fr-FR" dirty="0"/>
          </a:p>
        </p:txBody>
      </p:sp>
      <p:sp>
        <p:nvSpPr>
          <p:cNvPr id="4" name="Espace réservé du numéro de diapositive 3"/>
          <p:cNvSpPr>
            <a:spLocks noGrp="1"/>
          </p:cNvSpPr>
          <p:nvPr>
            <p:ph type="sldNum" sz="quarter" idx="5"/>
          </p:nvPr>
        </p:nvSpPr>
        <p:spPr/>
        <p:txBody>
          <a:bodyPr/>
          <a:lstStyle/>
          <a:p>
            <a:fld id="{88ACCFD2-154C-40A7-B46E-52AF5D4DC1B4}" type="slidenum">
              <a:rPr lang="fr-FR" smtClean="0"/>
              <a:t>6</a:t>
            </a:fld>
            <a:endParaRPr lang="fr-FR"/>
          </a:p>
        </p:txBody>
      </p:sp>
    </p:spTree>
    <p:extLst>
      <p:ext uri="{BB962C8B-B14F-4D97-AF65-F5344CB8AC3E}">
        <p14:creationId xmlns:p14="http://schemas.microsoft.com/office/powerpoint/2010/main" val="597608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1. Distribuer la page avec les petits volets. Les faire découper.</a:t>
            </a:r>
          </a:p>
          <a:p>
            <a:r>
              <a:rPr lang="fr-FR" dirty="0"/>
              <a:t>2. Distribuer la LAM et faire positionner les petits volets au bon endroit.</a:t>
            </a:r>
          </a:p>
          <a:p>
            <a:r>
              <a:rPr lang="fr-FR" dirty="0"/>
              <a:t>3. Correction collective et collage des volets.</a:t>
            </a:r>
          </a:p>
        </p:txBody>
      </p:sp>
      <p:sp>
        <p:nvSpPr>
          <p:cNvPr id="4" name="Espace réservé du numéro de diapositive 3"/>
          <p:cNvSpPr>
            <a:spLocks noGrp="1"/>
          </p:cNvSpPr>
          <p:nvPr>
            <p:ph type="sldNum" sz="quarter" idx="5"/>
          </p:nvPr>
        </p:nvSpPr>
        <p:spPr/>
        <p:txBody>
          <a:bodyPr/>
          <a:lstStyle/>
          <a:p>
            <a:fld id="{88ACCFD2-154C-40A7-B46E-52AF5D4DC1B4}" type="slidenum">
              <a:rPr lang="fr-FR" smtClean="0"/>
              <a:t>8</a:t>
            </a:fld>
            <a:endParaRPr lang="fr-FR"/>
          </a:p>
        </p:txBody>
      </p:sp>
    </p:spTree>
    <p:extLst>
      <p:ext uri="{BB962C8B-B14F-4D97-AF65-F5344CB8AC3E}">
        <p14:creationId xmlns:p14="http://schemas.microsoft.com/office/powerpoint/2010/main" val="2041543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EFED44-3710-25A4-7A6F-AB0D3AA2F70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5FAA1A7-2CDB-BCE4-D1DE-CC3BC8D2B2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AF5543D-CAB0-BDBE-C700-5B4F46E7D3F7}"/>
              </a:ext>
            </a:extLst>
          </p:cNvPr>
          <p:cNvSpPr>
            <a:spLocks noGrp="1"/>
          </p:cNvSpPr>
          <p:nvPr>
            <p:ph type="dt" sz="half" idx="10"/>
          </p:nvPr>
        </p:nvSpPr>
        <p:spPr/>
        <p:txBody>
          <a:bodyPr/>
          <a:lstStyle/>
          <a:p>
            <a:fld id="{883DEE08-924A-4F81-883B-1ABC7EF0CFC4}" type="datetimeFigureOut">
              <a:rPr lang="fr-FR" smtClean="0"/>
              <a:t>13/02/2026</a:t>
            </a:fld>
            <a:endParaRPr lang="fr-FR"/>
          </a:p>
        </p:txBody>
      </p:sp>
      <p:sp>
        <p:nvSpPr>
          <p:cNvPr id="5" name="Espace réservé du pied de page 4">
            <a:extLst>
              <a:ext uri="{FF2B5EF4-FFF2-40B4-BE49-F238E27FC236}">
                <a16:creationId xmlns:a16="http://schemas.microsoft.com/office/drawing/2014/main" id="{9B443435-465E-AA88-5923-EE0190D5649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C7B8AE9-CF6A-29DD-F1D0-7EFF00C38FEE}"/>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3024490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FA42DC-0D5B-66D2-BBA0-59E17CB8C7B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4F0CCB9-6BE6-0C3F-EEB5-D4C844155BA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31F9E86-E62B-8A65-C6CD-B38F515277BF}"/>
              </a:ext>
            </a:extLst>
          </p:cNvPr>
          <p:cNvSpPr>
            <a:spLocks noGrp="1"/>
          </p:cNvSpPr>
          <p:nvPr>
            <p:ph type="dt" sz="half" idx="10"/>
          </p:nvPr>
        </p:nvSpPr>
        <p:spPr/>
        <p:txBody>
          <a:bodyPr/>
          <a:lstStyle/>
          <a:p>
            <a:fld id="{883DEE08-924A-4F81-883B-1ABC7EF0CFC4}" type="datetimeFigureOut">
              <a:rPr lang="fr-FR" smtClean="0"/>
              <a:t>13/02/2026</a:t>
            </a:fld>
            <a:endParaRPr lang="fr-FR"/>
          </a:p>
        </p:txBody>
      </p:sp>
      <p:sp>
        <p:nvSpPr>
          <p:cNvPr id="5" name="Espace réservé du pied de page 4">
            <a:extLst>
              <a:ext uri="{FF2B5EF4-FFF2-40B4-BE49-F238E27FC236}">
                <a16:creationId xmlns:a16="http://schemas.microsoft.com/office/drawing/2014/main" id="{B6D3E31D-ACB0-0E2A-CA1B-95FEB0E0E2C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9653A4C-8174-ECB0-DC07-26AC424921B7}"/>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3901439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F52E2-4EB0-D31F-CBC2-8E8E2045D95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952A6C7D-6F48-D1F4-E312-4C43A9D7F2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2A9FCCE6-F5AD-C0FF-4769-3976071CC8FD}"/>
              </a:ext>
            </a:extLst>
          </p:cNvPr>
          <p:cNvSpPr>
            <a:spLocks noGrp="1"/>
          </p:cNvSpPr>
          <p:nvPr>
            <p:ph type="dt" sz="half" idx="10"/>
          </p:nvPr>
        </p:nvSpPr>
        <p:spPr/>
        <p:txBody>
          <a:bodyPr/>
          <a:lstStyle/>
          <a:p>
            <a:fld id="{883DEE08-924A-4F81-883B-1ABC7EF0CFC4}" type="datetimeFigureOut">
              <a:rPr lang="fr-FR" smtClean="0"/>
              <a:t>13/02/2026</a:t>
            </a:fld>
            <a:endParaRPr lang="fr-FR"/>
          </a:p>
        </p:txBody>
      </p:sp>
      <p:sp>
        <p:nvSpPr>
          <p:cNvPr id="5" name="Espace réservé du pied de page 4">
            <a:extLst>
              <a:ext uri="{FF2B5EF4-FFF2-40B4-BE49-F238E27FC236}">
                <a16:creationId xmlns:a16="http://schemas.microsoft.com/office/drawing/2014/main" id="{346173B0-E5BE-FBFF-E358-60B63378197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CBF717E-BCD0-70A4-7C5F-857A73199134}"/>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3582814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93BA60-1F92-B81D-27B8-0622BCBF82E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515777C-2E62-DD42-DBC7-11EBAAA733B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DC524E6-325E-9261-090C-2689E703C87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C4B1CE6-102D-B8CA-E64B-7C9E28EA9EA2}"/>
              </a:ext>
            </a:extLst>
          </p:cNvPr>
          <p:cNvSpPr>
            <a:spLocks noGrp="1"/>
          </p:cNvSpPr>
          <p:nvPr>
            <p:ph type="dt" sz="half" idx="10"/>
          </p:nvPr>
        </p:nvSpPr>
        <p:spPr/>
        <p:txBody>
          <a:bodyPr/>
          <a:lstStyle/>
          <a:p>
            <a:fld id="{883DEE08-924A-4F81-883B-1ABC7EF0CFC4}" type="datetimeFigureOut">
              <a:rPr lang="fr-FR" smtClean="0"/>
              <a:t>13/02/2026</a:t>
            </a:fld>
            <a:endParaRPr lang="fr-FR"/>
          </a:p>
        </p:txBody>
      </p:sp>
      <p:sp>
        <p:nvSpPr>
          <p:cNvPr id="6" name="Espace réservé du pied de page 5">
            <a:extLst>
              <a:ext uri="{FF2B5EF4-FFF2-40B4-BE49-F238E27FC236}">
                <a16:creationId xmlns:a16="http://schemas.microsoft.com/office/drawing/2014/main" id="{FDD75230-FCED-CCCA-0B3C-24C8512ADDB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D79D8F6-3DEC-A463-0931-274FE7AF76ED}"/>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1926234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520186-B141-22E8-F665-F1650670A1B3}"/>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7162BC49-29E5-8305-1567-4EFD248A3C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51C2E33-FBF6-88C0-6EB7-8C1F2168BB99}"/>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D2BEC4C-FA42-9A66-B12A-16DB1F3E3D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E392E79-8EE1-B0FC-F589-B4E196A60727}"/>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33E59C9-367A-4D51-8547-3405AD00E50A}"/>
              </a:ext>
            </a:extLst>
          </p:cNvPr>
          <p:cNvSpPr>
            <a:spLocks noGrp="1"/>
          </p:cNvSpPr>
          <p:nvPr>
            <p:ph type="dt" sz="half" idx="10"/>
          </p:nvPr>
        </p:nvSpPr>
        <p:spPr/>
        <p:txBody>
          <a:bodyPr/>
          <a:lstStyle/>
          <a:p>
            <a:fld id="{883DEE08-924A-4F81-883B-1ABC7EF0CFC4}" type="datetimeFigureOut">
              <a:rPr lang="fr-FR" smtClean="0"/>
              <a:t>13/02/2026</a:t>
            </a:fld>
            <a:endParaRPr lang="fr-FR"/>
          </a:p>
        </p:txBody>
      </p:sp>
      <p:sp>
        <p:nvSpPr>
          <p:cNvPr id="8" name="Espace réservé du pied de page 7">
            <a:extLst>
              <a:ext uri="{FF2B5EF4-FFF2-40B4-BE49-F238E27FC236}">
                <a16:creationId xmlns:a16="http://schemas.microsoft.com/office/drawing/2014/main" id="{AB5EF373-321D-1174-4174-668C894B884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D267BF7E-D3FE-D030-6253-A6E942F52790}"/>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3071354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B4D765-EF62-16B8-1309-01CD2ECCD96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8F3D2D9-10BE-729A-6194-2F6DA963756F}"/>
              </a:ext>
            </a:extLst>
          </p:cNvPr>
          <p:cNvSpPr>
            <a:spLocks noGrp="1"/>
          </p:cNvSpPr>
          <p:nvPr>
            <p:ph type="dt" sz="half" idx="10"/>
          </p:nvPr>
        </p:nvSpPr>
        <p:spPr/>
        <p:txBody>
          <a:bodyPr/>
          <a:lstStyle/>
          <a:p>
            <a:fld id="{883DEE08-924A-4F81-883B-1ABC7EF0CFC4}" type="datetimeFigureOut">
              <a:rPr lang="fr-FR" smtClean="0"/>
              <a:t>13/02/2026</a:t>
            </a:fld>
            <a:endParaRPr lang="fr-FR"/>
          </a:p>
        </p:txBody>
      </p:sp>
      <p:sp>
        <p:nvSpPr>
          <p:cNvPr id="4" name="Espace réservé du pied de page 3">
            <a:extLst>
              <a:ext uri="{FF2B5EF4-FFF2-40B4-BE49-F238E27FC236}">
                <a16:creationId xmlns:a16="http://schemas.microsoft.com/office/drawing/2014/main" id="{EA589945-D0EA-7435-47A6-29A1929DC483}"/>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7B97A56E-606E-A4CC-08F6-2D8166DB8A21}"/>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979906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6DCEBEE-CA4F-1CFF-E886-38CC8F4EA97A}"/>
              </a:ext>
            </a:extLst>
          </p:cNvPr>
          <p:cNvSpPr>
            <a:spLocks noGrp="1"/>
          </p:cNvSpPr>
          <p:nvPr>
            <p:ph type="dt" sz="half" idx="10"/>
          </p:nvPr>
        </p:nvSpPr>
        <p:spPr/>
        <p:txBody>
          <a:bodyPr/>
          <a:lstStyle/>
          <a:p>
            <a:fld id="{883DEE08-924A-4F81-883B-1ABC7EF0CFC4}" type="datetimeFigureOut">
              <a:rPr lang="fr-FR" smtClean="0"/>
              <a:t>13/02/2026</a:t>
            </a:fld>
            <a:endParaRPr lang="fr-FR"/>
          </a:p>
        </p:txBody>
      </p:sp>
      <p:sp>
        <p:nvSpPr>
          <p:cNvPr id="3" name="Espace réservé du pied de page 2">
            <a:extLst>
              <a:ext uri="{FF2B5EF4-FFF2-40B4-BE49-F238E27FC236}">
                <a16:creationId xmlns:a16="http://schemas.microsoft.com/office/drawing/2014/main" id="{6F9FB0D0-BC36-8D38-39A1-E09C84BFD8A0}"/>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3A9B1635-BE84-07DE-1C36-A118B132AE7F}"/>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1779271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8BB48D-C7FC-D2EC-0A15-D1B6BEBAE6B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86B134D-801D-C295-8E04-6FE5E9C02A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A44BABCB-7CC2-60CA-15E1-5760F1B6B5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7071B03-46F6-2E0A-555A-B2658C9BDC57}"/>
              </a:ext>
            </a:extLst>
          </p:cNvPr>
          <p:cNvSpPr>
            <a:spLocks noGrp="1"/>
          </p:cNvSpPr>
          <p:nvPr>
            <p:ph type="dt" sz="half" idx="10"/>
          </p:nvPr>
        </p:nvSpPr>
        <p:spPr/>
        <p:txBody>
          <a:bodyPr/>
          <a:lstStyle/>
          <a:p>
            <a:fld id="{883DEE08-924A-4F81-883B-1ABC7EF0CFC4}" type="datetimeFigureOut">
              <a:rPr lang="fr-FR" smtClean="0"/>
              <a:t>13/02/2026</a:t>
            </a:fld>
            <a:endParaRPr lang="fr-FR"/>
          </a:p>
        </p:txBody>
      </p:sp>
      <p:sp>
        <p:nvSpPr>
          <p:cNvPr id="6" name="Espace réservé du pied de page 5">
            <a:extLst>
              <a:ext uri="{FF2B5EF4-FFF2-40B4-BE49-F238E27FC236}">
                <a16:creationId xmlns:a16="http://schemas.microsoft.com/office/drawing/2014/main" id="{7AFA0BED-D165-3AE1-7F73-DF00DB5C9F1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6241CE1-63CC-1D56-05A3-EC8B85177E25}"/>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525613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0CC9D7-8DC4-0809-90A5-AFA0B16D1BA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9CFDD86-3286-FDD3-6016-10C38051D3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3F7E6ED-F2EF-B302-7FF4-F6BED0F828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2AC26DA-D8EA-39E0-E0EA-0A7B2F313820}"/>
              </a:ext>
            </a:extLst>
          </p:cNvPr>
          <p:cNvSpPr>
            <a:spLocks noGrp="1"/>
          </p:cNvSpPr>
          <p:nvPr>
            <p:ph type="dt" sz="half" idx="10"/>
          </p:nvPr>
        </p:nvSpPr>
        <p:spPr/>
        <p:txBody>
          <a:bodyPr/>
          <a:lstStyle/>
          <a:p>
            <a:fld id="{883DEE08-924A-4F81-883B-1ABC7EF0CFC4}" type="datetimeFigureOut">
              <a:rPr lang="fr-FR" smtClean="0"/>
              <a:t>13/02/2026</a:t>
            </a:fld>
            <a:endParaRPr lang="fr-FR"/>
          </a:p>
        </p:txBody>
      </p:sp>
      <p:sp>
        <p:nvSpPr>
          <p:cNvPr id="6" name="Espace réservé du pied de page 5">
            <a:extLst>
              <a:ext uri="{FF2B5EF4-FFF2-40B4-BE49-F238E27FC236}">
                <a16:creationId xmlns:a16="http://schemas.microsoft.com/office/drawing/2014/main" id="{EBAB196D-EB4C-C6D5-45CC-E4B1BB9BD96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2EAF3DF-4993-C735-2F09-C491B6B98705}"/>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5082929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2DA064-16DE-FCF8-CE87-B594694ECE6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4C60517-E1D9-8EFD-6A24-CD2FBEFCCB2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9606862-3FB8-7F06-F9ED-1427D867AF5B}"/>
              </a:ext>
            </a:extLst>
          </p:cNvPr>
          <p:cNvSpPr>
            <a:spLocks noGrp="1"/>
          </p:cNvSpPr>
          <p:nvPr>
            <p:ph type="dt" sz="half" idx="10"/>
          </p:nvPr>
        </p:nvSpPr>
        <p:spPr/>
        <p:txBody>
          <a:bodyPr/>
          <a:lstStyle/>
          <a:p>
            <a:fld id="{883DEE08-924A-4F81-883B-1ABC7EF0CFC4}" type="datetimeFigureOut">
              <a:rPr lang="fr-FR" smtClean="0"/>
              <a:t>13/02/2026</a:t>
            </a:fld>
            <a:endParaRPr lang="fr-FR"/>
          </a:p>
        </p:txBody>
      </p:sp>
      <p:sp>
        <p:nvSpPr>
          <p:cNvPr id="5" name="Espace réservé du pied de page 4">
            <a:extLst>
              <a:ext uri="{FF2B5EF4-FFF2-40B4-BE49-F238E27FC236}">
                <a16:creationId xmlns:a16="http://schemas.microsoft.com/office/drawing/2014/main" id="{1EE73276-0E7D-F522-E063-28A30D8BE37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C2A3D0D-4384-70B7-CCC0-7BB0D0C0C000}"/>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3018478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CEDE7DF-3F46-FEDA-3245-46DD8B7D62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3DE42B96-B177-1815-D9D5-952C4BD01399}"/>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86BBA4F-6A80-3362-A8B7-3608B1036C04}"/>
              </a:ext>
            </a:extLst>
          </p:cNvPr>
          <p:cNvSpPr>
            <a:spLocks noGrp="1"/>
          </p:cNvSpPr>
          <p:nvPr>
            <p:ph type="dt" sz="half" idx="10"/>
          </p:nvPr>
        </p:nvSpPr>
        <p:spPr/>
        <p:txBody>
          <a:bodyPr/>
          <a:lstStyle/>
          <a:p>
            <a:fld id="{883DEE08-924A-4F81-883B-1ABC7EF0CFC4}" type="datetimeFigureOut">
              <a:rPr lang="fr-FR" smtClean="0"/>
              <a:t>13/02/2026</a:t>
            </a:fld>
            <a:endParaRPr lang="fr-FR"/>
          </a:p>
        </p:txBody>
      </p:sp>
      <p:sp>
        <p:nvSpPr>
          <p:cNvPr id="5" name="Espace réservé du pied de page 4">
            <a:extLst>
              <a:ext uri="{FF2B5EF4-FFF2-40B4-BE49-F238E27FC236}">
                <a16:creationId xmlns:a16="http://schemas.microsoft.com/office/drawing/2014/main" id="{94EAEB7B-8EDE-AF68-EE27-484D9B5BC5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8C1F058-462A-5DDA-23D9-1BF6CCD135AF}"/>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187104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5C91853-5D1B-476D-1C94-4F2019A6A4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39848C9-8C56-5F8F-9BE2-7A6BA88169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08B8E65-A9ED-229C-BD6C-57F68D6A40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3DEE08-924A-4F81-883B-1ABC7EF0CFC4}" type="datetimeFigureOut">
              <a:rPr lang="fr-FR" smtClean="0"/>
              <a:t>13/02/2026</a:t>
            </a:fld>
            <a:endParaRPr lang="fr-FR"/>
          </a:p>
        </p:txBody>
      </p:sp>
      <p:sp>
        <p:nvSpPr>
          <p:cNvPr id="5" name="Espace réservé du pied de page 4">
            <a:extLst>
              <a:ext uri="{FF2B5EF4-FFF2-40B4-BE49-F238E27FC236}">
                <a16:creationId xmlns:a16="http://schemas.microsoft.com/office/drawing/2014/main" id="{078FD331-71F2-8CB3-8F2D-8E5CB911D6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4C39900-248F-B9C0-C3BA-DAF550D830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12B731-C036-4B7F-8240-61AFF66C92D7}" type="slidenum">
              <a:rPr lang="fr-FR" smtClean="0"/>
              <a:t>‹N°›</a:t>
            </a:fld>
            <a:endParaRPr lang="fr-FR"/>
          </a:p>
        </p:txBody>
      </p:sp>
    </p:spTree>
    <p:extLst>
      <p:ext uri="{BB962C8B-B14F-4D97-AF65-F5344CB8AC3E}">
        <p14:creationId xmlns:p14="http://schemas.microsoft.com/office/powerpoint/2010/main" val="14067744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nseigner le vocabulaire : ma réflexion... - Lutin Bazar">
            <a:extLst>
              <a:ext uri="{FF2B5EF4-FFF2-40B4-BE49-F238E27FC236}">
                <a16:creationId xmlns:a16="http://schemas.microsoft.com/office/drawing/2014/main" id="{D191E48C-F74A-42C6-D1A8-E989C72B61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9921" y="338860"/>
            <a:ext cx="5986463" cy="5575375"/>
          </a:xfrm>
          <a:prstGeom prst="rect">
            <a:avLst/>
          </a:prstGeom>
          <a:noFill/>
          <a:ln w="38100">
            <a:solidFill>
              <a:srgbClr val="00B0F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20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8B271-E97A-286F-5CDE-1B6417250995}"/>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27F3742D-3C83-8396-59D3-F0CBC4A63DC5}"/>
              </a:ext>
            </a:extLst>
          </p:cNvPr>
          <p:cNvSpPr txBox="1"/>
          <p:nvPr/>
        </p:nvSpPr>
        <p:spPr>
          <a:xfrm>
            <a:off x="2952679" y="2235939"/>
            <a:ext cx="5552142" cy="1323439"/>
          </a:xfrm>
          <a:prstGeom prst="rect">
            <a:avLst/>
          </a:prstGeom>
          <a:noFill/>
        </p:spPr>
        <p:txBody>
          <a:bodyPr wrap="square" rtlCol="0">
            <a:spAutoFit/>
          </a:bodyPr>
          <a:lstStyle/>
          <a:p>
            <a:pPr algn="ctr"/>
            <a:r>
              <a:rPr lang="fr-FR" sz="4000" dirty="0">
                <a:solidFill>
                  <a:srgbClr val="00B0F0"/>
                </a:solidFill>
                <a:latin typeface="123Marker" panose="02000603000000000000" pitchFamily="2" charset="0"/>
                <a:ea typeface="123Marker" panose="02000603000000000000" pitchFamily="2" charset="0"/>
              </a:rPr>
              <a:t>Séquence 15 :</a:t>
            </a:r>
          </a:p>
          <a:p>
            <a:pPr algn="ctr"/>
            <a:r>
              <a:rPr lang="fr-FR" sz="4000" dirty="0">
                <a:solidFill>
                  <a:srgbClr val="00B0F0"/>
                </a:solidFill>
                <a:latin typeface="123Marker" panose="02000603000000000000" pitchFamily="2" charset="0"/>
                <a:ea typeface="123Marker" panose="02000603000000000000" pitchFamily="2" charset="0"/>
              </a:rPr>
              <a:t>Préfixe « bi- », deux</a:t>
            </a:r>
          </a:p>
        </p:txBody>
      </p:sp>
    </p:spTree>
    <p:extLst>
      <p:ext uri="{BB962C8B-B14F-4D97-AF65-F5344CB8AC3E}">
        <p14:creationId xmlns:p14="http://schemas.microsoft.com/office/powerpoint/2010/main" val="34086285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Vocabulaire - Cours et exercices en ligne">
            <a:extLst>
              <a:ext uri="{FF2B5EF4-FFF2-40B4-BE49-F238E27FC236}">
                <a16:creationId xmlns:a16="http://schemas.microsoft.com/office/drawing/2014/main" id="{27ED51CE-0C6F-AC71-FC7D-B2D9924AD3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9125" y="0"/>
            <a:ext cx="1030287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B8AC2E4-34A4-2C45-6939-579342A39C3A}"/>
              </a:ext>
            </a:extLst>
          </p:cNvPr>
          <p:cNvSpPr txBox="1"/>
          <p:nvPr/>
        </p:nvSpPr>
        <p:spPr>
          <a:xfrm>
            <a:off x="0" y="2654710"/>
            <a:ext cx="2379406" cy="1815882"/>
          </a:xfrm>
          <a:prstGeom prst="rect">
            <a:avLst/>
          </a:prstGeom>
          <a:noFill/>
        </p:spPr>
        <p:txBody>
          <a:bodyPr wrap="square" rtlCol="0">
            <a:spAutoFit/>
          </a:bodyPr>
          <a:lstStyle/>
          <a:p>
            <a:r>
              <a:rPr lang="fr-FR" sz="4000" dirty="0">
                <a:solidFill>
                  <a:srgbClr val="00B0F0"/>
                </a:solidFill>
                <a:latin typeface="123Marker" panose="02000603000000000000" pitchFamily="2" charset="0"/>
                <a:ea typeface="123Marker" panose="02000603000000000000" pitchFamily="2" charset="0"/>
              </a:rPr>
              <a:t>Séance 1</a:t>
            </a:r>
          </a:p>
          <a:p>
            <a:endParaRPr lang="fr-FR" sz="4000" dirty="0">
              <a:solidFill>
                <a:srgbClr val="00B0F0"/>
              </a:solidFill>
              <a:latin typeface="123Marker" panose="02000603000000000000" pitchFamily="2" charset="0"/>
              <a:ea typeface="123Marker" panose="02000603000000000000" pitchFamily="2" charset="0"/>
            </a:endParaRPr>
          </a:p>
          <a:p>
            <a:r>
              <a:rPr lang="fr-FR" sz="3200" dirty="0">
                <a:solidFill>
                  <a:srgbClr val="00B0F0"/>
                </a:solidFill>
                <a:latin typeface="123Marker" panose="02000603000000000000" pitchFamily="2" charset="0"/>
                <a:ea typeface="123Marker" panose="02000603000000000000" pitchFamily="2" charset="0"/>
              </a:rPr>
              <a:t>Découverte</a:t>
            </a:r>
          </a:p>
        </p:txBody>
      </p:sp>
    </p:spTree>
    <p:extLst>
      <p:ext uri="{BB962C8B-B14F-4D97-AF65-F5344CB8AC3E}">
        <p14:creationId xmlns:p14="http://schemas.microsoft.com/office/powerpoint/2010/main" val="1262721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9D289-53AE-804F-AF2F-E5665C3AD5C0}"/>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5FACBB7A-C088-8DDF-C55E-3C16B8A9F117}"/>
              </a:ext>
            </a:extLst>
          </p:cNvPr>
          <p:cNvSpPr txBox="1"/>
          <p:nvPr/>
        </p:nvSpPr>
        <p:spPr>
          <a:xfrm>
            <a:off x="274794" y="19439"/>
            <a:ext cx="10959263" cy="6309420"/>
          </a:xfrm>
          <a:prstGeom prst="rect">
            <a:avLst/>
          </a:prstGeom>
          <a:noFill/>
        </p:spPr>
        <p:txBody>
          <a:bodyPr wrap="square" rtlCol="0">
            <a:spAutoFit/>
          </a:bodyPr>
          <a:lstStyle/>
          <a:p>
            <a:pPr algn="just">
              <a:lnSpc>
                <a:spcPct val="200000"/>
              </a:lnSpc>
            </a:pPr>
            <a:r>
              <a:rPr lang="fr-FR" sz="2400" dirty="0"/>
              <a:t>Dans notre école bilingue, nous apprenons le français et l’anglais. Notre classe participe à un club de sport bimensuel. Un mercredi, notre professeur nous a proposé de découvrir le biathlon, un sport qui mélange le ski et le tir. Pendant la sortie en forêt organisée par l’école, nous avons rencontré une bifurcation sur le chemin. Comme nous sommes des êtres bipèdes, nous avons continué à pied avec énergie, en riant et en discutant.</a:t>
            </a:r>
          </a:p>
          <a:p>
            <a:pPr algn="just">
              <a:lnSpc>
                <a:spcPct val="200000"/>
              </a:lnSpc>
            </a:pPr>
            <a:r>
              <a:rPr lang="fr-FR" sz="2400" dirty="0"/>
              <a:t>À la fin de la journée, nous avions appris de nouveaux mots et découvert un sport passionnant. Quelle aventure !</a:t>
            </a:r>
          </a:p>
          <a:p>
            <a:endParaRPr lang="fr-FR" sz="2000" b="1" u="sng" dirty="0"/>
          </a:p>
        </p:txBody>
      </p:sp>
    </p:spTree>
    <p:extLst>
      <p:ext uri="{BB962C8B-B14F-4D97-AF65-F5344CB8AC3E}">
        <p14:creationId xmlns:p14="http://schemas.microsoft.com/office/powerpoint/2010/main" val="3620009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F1F0A-09B2-EC41-9463-84E81C1AF771}"/>
            </a:ext>
          </a:extLst>
        </p:cNvPr>
        <p:cNvGrpSpPr/>
        <p:nvPr/>
      </p:nvGrpSpPr>
      <p:grpSpPr>
        <a:xfrm>
          <a:off x="0" y="0"/>
          <a:ext cx="0" cy="0"/>
          <a:chOff x="0" y="0"/>
          <a:chExt cx="0" cy="0"/>
        </a:xfrm>
      </p:grpSpPr>
      <p:pic>
        <p:nvPicPr>
          <p:cNvPr id="2050" name="Picture 2" descr="Vocabulaire - Cours et exercices en ligne">
            <a:extLst>
              <a:ext uri="{FF2B5EF4-FFF2-40B4-BE49-F238E27FC236}">
                <a16:creationId xmlns:a16="http://schemas.microsoft.com/office/drawing/2014/main" id="{5D6C37B2-A205-B308-C2FC-34AAC5BFF2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9125" y="0"/>
            <a:ext cx="1030287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10BFBC7E-1C56-492A-3FE3-91B8575174FB}"/>
              </a:ext>
            </a:extLst>
          </p:cNvPr>
          <p:cNvSpPr txBox="1"/>
          <p:nvPr/>
        </p:nvSpPr>
        <p:spPr>
          <a:xfrm>
            <a:off x="0" y="2654710"/>
            <a:ext cx="2379406" cy="1815882"/>
          </a:xfrm>
          <a:prstGeom prst="rect">
            <a:avLst/>
          </a:prstGeom>
          <a:noFill/>
        </p:spPr>
        <p:txBody>
          <a:bodyPr wrap="square" rtlCol="0">
            <a:spAutoFit/>
          </a:bodyPr>
          <a:lstStyle/>
          <a:p>
            <a:r>
              <a:rPr lang="fr-FR" sz="4000" dirty="0">
                <a:solidFill>
                  <a:srgbClr val="00B0F0"/>
                </a:solidFill>
                <a:latin typeface="123Marker" panose="02000603000000000000" pitchFamily="2" charset="0"/>
                <a:ea typeface="123Marker" panose="02000603000000000000" pitchFamily="2" charset="0"/>
              </a:rPr>
              <a:t>Séance 2</a:t>
            </a:r>
          </a:p>
          <a:p>
            <a:endParaRPr lang="fr-FR" sz="4000" dirty="0">
              <a:solidFill>
                <a:srgbClr val="00B0F0"/>
              </a:solidFill>
              <a:latin typeface="123Marker" panose="02000603000000000000" pitchFamily="2" charset="0"/>
              <a:ea typeface="123Marker" panose="02000603000000000000" pitchFamily="2" charset="0"/>
            </a:endParaRPr>
          </a:p>
          <a:p>
            <a:r>
              <a:rPr lang="fr-FR" sz="3200" dirty="0">
                <a:solidFill>
                  <a:srgbClr val="00B0F0"/>
                </a:solidFill>
                <a:latin typeface="123Marker" panose="02000603000000000000" pitchFamily="2" charset="0"/>
                <a:ea typeface="123Marker" panose="02000603000000000000" pitchFamily="2" charset="0"/>
              </a:rPr>
              <a:t>Recherche</a:t>
            </a:r>
          </a:p>
        </p:txBody>
      </p:sp>
    </p:spTree>
    <p:extLst>
      <p:ext uri="{BB962C8B-B14F-4D97-AF65-F5344CB8AC3E}">
        <p14:creationId xmlns:p14="http://schemas.microsoft.com/office/powerpoint/2010/main" val="1994443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06115B29-8DF7-C19F-4F50-C1326C06796A}"/>
              </a:ext>
            </a:extLst>
          </p:cNvPr>
          <p:cNvSpPr txBox="1"/>
          <p:nvPr/>
        </p:nvSpPr>
        <p:spPr>
          <a:xfrm>
            <a:off x="110660" y="0"/>
            <a:ext cx="3977931" cy="523220"/>
          </a:xfrm>
          <a:prstGeom prst="rect">
            <a:avLst/>
          </a:prstGeom>
          <a:noFill/>
        </p:spPr>
        <p:txBody>
          <a:bodyPr wrap="square" rtlCol="0">
            <a:spAutoFit/>
          </a:bodyPr>
          <a:lstStyle/>
          <a:p>
            <a:r>
              <a:rPr lang="fr-FR" sz="2800" b="1" dirty="0"/>
              <a:t>Devinette 1</a:t>
            </a:r>
          </a:p>
        </p:txBody>
      </p:sp>
      <p:sp>
        <p:nvSpPr>
          <p:cNvPr id="6" name="ZoneTexte 5">
            <a:extLst>
              <a:ext uri="{FF2B5EF4-FFF2-40B4-BE49-F238E27FC236}">
                <a16:creationId xmlns:a16="http://schemas.microsoft.com/office/drawing/2014/main" id="{651F979C-C109-8918-4DA5-7020313EFAAC}"/>
              </a:ext>
            </a:extLst>
          </p:cNvPr>
          <p:cNvSpPr txBox="1"/>
          <p:nvPr/>
        </p:nvSpPr>
        <p:spPr>
          <a:xfrm>
            <a:off x="4870005" y="0"/>
            <a:ext cx="3977931" cy="523220"/>
          </a:xfrm>
          <a:prstGeom prst="rect">
            <a:avLst/>
          </a:prstGeom>
          <a:noFill/>
        </p:spPr>
        <p:txBody>
          <a:bodyPr wrap="square" rtlCol="0">
            <a:spAutoFit/>
          </a:bodyPr>
          <a:lstStyle/>
          <a:p>
            <a:r>
              <a:rPr lang="fr-FR" sz="2800" b="1" dirty="0"/>
              <a:t>Devinette 2</a:t>
            </a:r>
          </a:p>
        </p:txBody>
      </p:sp>
      <p:sp>
        <p:nvSpPr>
          <p:cNvPr id="9" name="ZoneTexte 8">
            <a:extLst>
              <a:ext uri="{FF2B5EF4-FFF2-40B4-BE49-F238E27FC236}">
                <a16:creationId xmlns:a16="http://schemas.microsoft.com/office/drawing/2014/main" id="{FD8D4F6E-C252-0894-92A7-2A2224223323}"/>
              </a:ext>
            </a:extLst>
          </p:cNvPr>
          <p:cNvSpPr txBox="1"/>
          <p:nvPr/>
        </p:nvSpPr>
        <p:spPr>
          <a:xfrm>
            <a:off x="8713980" y="41467"/>
            <a:ext cx="3977931" cy="523220"/>
          </a:xfrm>
          <a:prstGeom prst="rect">
            <a:avLst/>
          </a:prstGeom>
          <a:noFill/>
        </p:spPr>
        <p:txBody>
          <a:bodyPr wrap="square" rtlCol="0">
            <a:spAutoFit/>
          </a:bodyPr>
          <a:lstStyle/>
          <a:p>
            <a:r>
              <a:rPr lang="fr-FR" sz="2800" b="1" dirty="0"/>
              <a:t>Devinette 3</a:t>
            </a:r>
          </a:p>
        </p:txBody>
      </p:sp>
      <p:pic>
        <p:nvPicPr>
          <p:cNvPr id="1026" name="Picture 2" descr="bicyclette de bicycle - LAROUSSE">
            <a:extLst>
              <a:ext uri="{FF2B5EF4-FFF2-40B4-BE49-F238E27FC236}">
                <a16:creationId xmlns:a16="http://schemas.microsoft.com/office/drawing/2014/main" id="{FF10B7A6-F989-B61D-1F7B-D9E30BE55B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0" y="1524000"/>
            <a:ext cx="57150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rayon géant bicolore rouge/bleu">
            <a:extLst>
              <a:ext uri="{FF2B5EF4-FFF2-40B4-BE49-F238E27FC236}">
                <a16:creationId xmlns:a16="http://schemas.microsoft.com/office/drawing/2014/main" id="{E62F400F-5146-590B-A985-0FCED038F7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4750" y="1047750"/>
            <a:ext cx="4762500" cy="47625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a Cagette : RegleDesBinomes">
            <a:extLst>
              <a:ext uri="{FF2B5EF4-FFF2-40B4-BE49-F238E27FC236}">
                <a16:creationId xmlns:a16="http://schemas.microsoft.com/office/drawing/2014/main" id="{39C0FAA1-078D-4D4C-A6BB-C4EE9CE9E9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8500" y="1671638"/>
            <a:ext cx="5715000" cy="3514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418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9BC21-49BF-ABE6-A7C3-45FCFB64AE28}"/>
            </a:ext>
          </a:extLst>
        </p:cNvPr>
        <p:cNvGrpSpPr/>
        <p:nvPr/>
      </p:nvGrpSpPr>
      <p:grpSpPr>
        <a:xfrm>
          <a:off x="0" y="0"/>
          <a:ext cx="0" cy="0"/>
          <a:chOff x="0" y="0"/>
          <a:chExt cx="0" cy="0"/>
        </a:xfrm>
      </p:grpSpPr>
      <p:pic>
        <p:nvPicPr>
          <p:cNvPr id="2050" name="Picture 2" descr="Vocabulaire - Cours et exercices en ligne">
            <a:extLst>
              <a:ext uri="{FF2B5EF4-FFF2-40B4-BE49-F238E27FC236}">
                <a16:creationId xmlns:a16="http://schemas.microsoft.com/office/drawing/2014/main" id="{7C263A3B-B0D9-8C9D-7F66-AB610279D1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9125" y="0"/>
            <a:ext cx="1030287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8D9E5357-1918-1B52-F52D-060DBCD1F9E9}"/>
              </a:ext>
            </a:extLst>
          </p:cNvPr>
          <p:cNvSpPr txBox="1"/>
          <p:nvPr/>
        </p:nvSpPr>
        <p:spPr>
          <a:xfrm>
            <a:off x="185351" y="1938018"/>
            <a:ext cx="2379406" cy="1754326"/>
          </a:xfrm>
          <a:prstGeom prst="rect">
            <a:avLst/>
          </a:prstGeom>
          <a:noFill/>
        </p:spPr>
        <p:txBody>
          <a:bodyPr wrap="square" rtlCol="0">
            <a:spAutoFit/>
          </a:bodyPr>
          <a:lstStyle/>
          <a:p>
            <a:r>
              <a:rPr lang="fr-FR" sz="4000" dirty="0">
                <a:solidFill>
                  <a:srgbClr val="00B0F0"/>
                </a:solidFill>
                <a:latin typeface="123Marker" panose="02000603000000000000" pitchFamily="2" charset="0"/>
                <a:ea typeface="123Marker" panose="02000603000000000000" pitchFamily="2" charset="0"/>
              </a:rPr>
              <a:t>Séance 3</a:t>
            </a:r>
          </a:p>
          <a:p>
            <a:endParaRPr lang="fr-FR" sz="4000" dirty="0">
              <a:solidFill>
                <a:srgbClr val="00B0F0"/>
              </a:solidFill>
              <a:latin typeface="123Marker" panose="02000603000000000000" pitchFamily="2" charset="0"/>
              <a:ea typeface="123Marker" panose="02000603000000000000" pitchFamily="2" charset="0"/>
            </a:endParaRPr>
          </a:p>
          <a:p>
            <a:r>
              <a:rPr lang="fr-FR" sz="2800" dirty="0">
                <a:solidFill>
                  <a:srgbClr val="00B0F0"/>
                </a:solidFill>
                <a:latin typeface="123Marker" panose="02000603000000000000" pitchFamily="2" charset="0"/>
                <a:ea typeface="123Marker" panose="02000603000000000000" pitchFamily="2" charset="0"/>
              </a:rPr>
              <a:t>Trace écrite</a:t>
            </a:r>
          </a:p>
        </p:txBody>
      </p:sp>
    </p:spTree>
    <p:extLst>
      <p:ext uri="{BB962C8B-B14F-4D97-AF65-F5344CB8AC3E}">
        <p14:creationId xmlns:p14="http://schemas.microsoft.com/office/powerpoint/2010/main" val="1069968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C8B786A-9567-E7CB-408B-22B1810FFEBA}"/>
              </a:ext>
            </a:extLst>
          </p:cNvPr>
          <p:cNvPicPr>
            <a:picLocks noChangeAspect="1"/>
          </p:cNvPicPr>
          <p:nvPr/>
        </p:nvPicPr>
        <p:blipFill>
          <a:blip r:embed="rId3"/>
          <a:stretch>
            <a:fillRect/>
          </a:stretch>
        </p:blipFill>
        <p:spPr>
          <a:xfrm>
            <a:off x="3303925" y="0"/>
            <a:ext cx="5584149" cy="6858000"/>
          </a:xfrm>
          <a:prstGeom prst="rect">
            <a:avLst/>
          </a:prstGeom>
        </p:spPr>
      </p:pic>
      <p:sp>
        <p:nvSpPr>
          <p:cNvPr id="5" name="ZoneTexte 4">
            <a:extLst>
              <a:ext uri="{FF2B5EF4-FFF2-40B4-BE49-F238E27FC236}">
                <a16:creationId xmlns:a16="http://schemas.microsoft.com/office/drawing/2014/main" id="{DC3861A4-5793-BC7D-43A8-4BE463E5D996}"/>
              </a:ext>
            </a:extLst>
          </p:cNvPr>
          <p:cNvSpPr txBox="1"/>
          <p:nvPr/>
        </p:nvSpPr>
        <p:spPr>
          <a:xfrm>
            <a:off x="2065176" y="640701"/>
            <a:ext cx="2619680" cy="461665"/>
          </a:xfrm>
          <a:prstGeom prst="rect">
            <a:avLst/>
          </a:prstGeom>
          <a:noFill/>
        </p:spPr>
        <p:txBody>
          <a:bodyPr wrap="square" rtlCol="0">
            <a:spAutoFit/>
          </a:bodyPr>
          <a:lstStyle/>
          <a:p>
            <a:r>
              <a:rPr lang="fr-FR" sz="2400" b="1" dirty="0"/>
              <a:t>bilingue</a:t>
            </a:r>
          </a:p>
        </p:txBody>
      </p:sp>
      <p:sp>
        <p:nvSpPr>
          <p:cNvPr id="7" name="ZoneTexte 6">
            <a:extLst>
              <a:ext uri="{FF2B5EF4-FFF2-40B4-BE49-F238E27FC236}">
                <a16:creationId xmlns:a16="http://schemas.microsoft.com/office/drawing/2014/main" id="{651DEEA4-E2F1-08DE-FF62-91EB5F6FCC85}"/>
              </a:ext>
            </a:extLst>
          </p:cNvPr>
          <p:cNvSpPr txBox="1"/>
          <p:nvPr/>
        </p:nvSpPr>
        <p:spPr>
          <a:xfrm>
            <a:off x="8948058" y="1533330"/>
            <a:ext cx="2619680" cy="461665"/>
          </a:xfrm>
          <a:prstGeom prst="rect">
            <a:avLst/>
          </a:prstGeom>
          <a:noFill/>
        </p:spPr>
        <p:txBody>
          <a:bodyPr wrap="square" rtlCol="0">
            <a:spAutoFit/>
          </a:bodyPr>
          <a:lstStyle/>
          <a:p>
            <a:r>
              <a:rPr lang="fr-FR" sz="2400" b="1" dirty="0"/>
              <a:t>bipède</a:t>
            </a:r>
          </a:p>
        </p:txBody>
      </p:sp>
      <p:sp>
        <p:nvSpPr>
          <p:cNvPr id="8" name="ZoneTexte 7">
            <a:extLst>
              <a:ext uri="{FF2B5EF4-FFF2-40B4-BE49-F238E27FC236}">
                <a16:creationId xmlns:a16="http://schemas.microsoft.com/office/drawing/2014/main" id="{0E3D6742-EA31-729E-FBE3-9146AB15A7E7}"/>
              </a:ext>
            </a:extLst>
          </p:cNvPr>
          <p:cNvSpPr txBox="1"/>
          <p:nvPr/>
        </p:nvSpPr>
        <p:spPr>
          <a:xfrm>
            <a:off x="9003595" y="3517639"/>
            <a:ext cx="2619680" cy="461665"/>
          </a:xfrm>
          <a:prstGeom prst="rect">
            <a:avLst/>
          </a:prstGeom>
          <a:noFill/>
        </p:spPr>
        <p:txBody>
          <a:bodyPr wrap="square" rtlCol="0">
            <a:spAutoFit/>
          </a:bodyPr>
          <a:lstStyle/>
          <a:p>
            <a:r>
              <a:rPr lang="fr-FR" sz="2400" b="1" dirty="0"/>
              <a:t>bifurcation</a:t>
            </a:r>
          </a:p>
        </p:txBody>
      </p:sp>
      <p:sp>
        <p:nvSpPr>
          <p:cNvPr id="10" name="ZoneTexte 9">
            <a:extLst>
              <a:ext uri="{FF2B5EF4-FFF2-40B4-BE49-F238E27FC236}">
                <a16:creationId xmlns:a16="http://schemas.microsoft.com/office/drawing/2014/main" id="{494264F8-F525-6617-BB7C-391608160DDB}"/>
              </a:ext>
            </a:extLst>
          </p:cNvPr>
          <p:cNvSpPr txBox="1"/>
          <p:nvPr/>
        </p:nvSpPr>
        <p:spPr>
          <a:xfrm>
            <a:off x="1934101" y="4917231"/>
            <a:ext cx="2619680" cy="461665"/>
          </a:xfrm>
          <a:prstGeom prst="rect">
            <a:avLst/>
          </a:prstGeom>
          <a:noFill/>
        </p:spPr>
        <p:txBody>
          <a:bodyPr wrap="square" rtlCol="0">
            <a:spAutoFit/>
          </a:bodyPr>
          <a:lstStyle/>
          <a:p>
            <a:r>
              <a:rPr lang="fr-FR" sz="2400" b="1" dirty="0"/>
              <a:t>biathlon</a:t>
            </a:r>
          </a:p>
        </p:txBody>
      </p:sp>
      <p:sp>
        <p:nvSpPr>
          <p:cNvPr id="11" name="ZoneTexte 10">
            <a:extLst>
              <a:ext uri="{FF2B5EF4-FFF2-40B4-BE49-F238E27FC236}">
                <a16:creationId xmlns:a16="http://schemas.microsoft.com/office/drawing/2014/main" id="{4E4203E5-0A54-F444-F5DF-A19AAAE8A217}"/>
              </a:ext>
            </a:extLst>
          </p:cNvPr>
          <p:cNvSpPr txBox="1"/>
          <p:nvPr/>
        </p:nvSpPr>
        <p:spPr>
          <a:xfrm>
            <a:off x="9209315" y="5663681"/>
            <a:ext cx="2619680" cy="461665"/>
          </a:xfrm>
          <a:prstGeom prst="rect">
            <a:avLst/>
          </a:prstGeom>
          <a:noFill/>
        </p:spPr>
        <p:txBody>
          <a:bodyPr wrap="square" rtlCol="0">
            <a:spAutoFit/>
          </a:bodyPr>
          <a:lstStyle/>
          <a:p>
            <a:r>
              <a:rPr lang="fr-FR" sz="2400" b="1" dirty="0"/>
              <a:t>bimensuel</a:t>
            </a:r>
          </a:p>
        </p:txBody>
      </p:sp>
    </p:spTree>
    <p:extLst>
      <p:ext uri="{BB962C8B-B14F-4D97-AF65-F5344CB8AC3E}">
        <p14:creationId xmlns:p14="http://schemas.microsoft.com/office/powerpoint/2010/main" val="1165638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10" grpId="0"/>
      <p:bldP spid="11"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2273</TotalTime>
  <Words>268</Words>
  <Application>Microsoft Office PowerPoint</Application>
  <PresentationFormat>Grand écran</PresentationFormat>
  <Paragraphs>40</Paragraphs>
  <Slides>8</Slides>
  <Notes>4</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8</vt:i4>
      </vt:variant>
    </vt:vector>
  </HeadingPairs>
  <TitlesOfParts>
    <vt:vector size="14" baseType="lpstr">
      <vt:lpstr>123Marker</vt:lpstr>
      <vt:lpstr>Arial</vt:lpstr>
      <vt:lpstr>Calibri</vt:lpstr>
      <vt:lpstr>Calibri Light</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 2</dc:creator>
  <cp:lastModifiedBy>Solène Ezingeard</cp:lastModifiedBy>
  <cp:revision>53</cp:revision>
  <dcterms:created xsi:type="dcterms:W3CDTF">2025-09-09T09:06:23Z</dcterms:created>
  <dcterms:modified xsi:type="dcterms:W3CDTF">2026-02-13T16:21:49Z</dcterms:modified>
</cp:coreProperties>
</file>