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81812" autoAdjust="0"/>
  </p:normalViewPr>
  <p:slideViewPr>
    <p:cSldViewPr snapToGrid="0">
      <p:cViewPr varScale="1">
        <p:scale>
          <a:sx n="77" d="100"/>
          <a:sy n="77" d="100"/>
        </p:scale>
        <p:origin x="36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individuelle des phrases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Trouve les préfixes de chacun des mots en gras.</a:t>
            </a:r>
          </a:p>
          <a:p>
            <a:pPr marL="0" indent="0">
              <a:buNone/>
            </a:pPr>
            <a:r>
              <a:rPr lang="fr-FR" b="0" dirty="0"/>
              <a:t>A quoi servent ces préfixes ? </a:t>
            </a:r>
            <a:r>
              <a:rPr lang="fr-FR" b="0" dirty="0">
                <a:sym typeface="Wingdings" panose="05000000000000000000" pitchFamily="2" charset="2"/>
              </a:rPr>
              <a:t> A dire le contraire</a:t>
            </a:r>
          </a:p>
          <a:p>
            <a:pPr marL="0" indent="0">
              <a:buNone/>
            </a:pPr>
            <a:r>
              <a:rPr lang="fr-FR" b="0" dirty="0">
                <a:sym typeface="Wingdings" panose="05000000000000000000" pitchFamily="2" charset="2"/>
              </a:rPr>
              <a:t>Trouve le mot contraire en enlevant le préfixe.</a:t>
            </a:r>
            <a:endParaRPr lang="fr-FR" b="0" dirty="0"/>
          </a:p>
          <a:p>
            <a:pPr marL="0" indent="0">
              <a:buNone/>
            </a:pPr>
            <a:endParaRPr lang="fr-FR" b="0" dirty="0"/>
          </a:p>
          <a:p>
            <a:pPr marL="0" indent="0">
              <a:buNone/>
            </a:pPr>
            <a:r>
              <a:rPr lang="fr-FR" b="1" dirty="0"/>
              <a:t>3. Conclusion </a:t>
            </a:r>
            <a:r>
              <a:rPr lang="fr-FR" b="0" dirty="0"/>
              <a:t>: in-, mal- dé- </a:t>
            </a:r>
            <a:r>
              <a:rPr lang="fr-FR" b="0" dirty="0" err="1"/>
              <a:t>mé</a:t>
            </a:r>
            <a:r>
              <a:rPr lang="fr-FR" b="0" dirty="0"/>
              <a:t>- dis- sont des préfixes que l’on rajoute à un mot pour dire le contraire.</a:t>
            </a:r>
          </a:p>
          <a:p>
            <a:pPr marL="0" indent="0">
              <a:buNone/>
            </a:pPr>
            <a:endParaRPr lang="fr-FR" b="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dirty="0"/>
              <a:t>Trouve le sens contraire de chaque mot.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16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Préfixes pour dire le contraire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ACBB7A-C088-8DDF-C55E-3C16B8A9F117}"/>
              </a:ext>
            </a:extLst>
          </p:cNvPr>
          <p:cNvSpPr txBox="1"/>
          <p:nvPr/>
        </p:nvSpPr>
        <p:spPr>
          <a:xfrm>
            <a:off x="162826" y="56138"/>
            <a:ext cx="1173059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300" dirty="0"/>
              <a:t>Dans la classe de CM2, il y avait un objet très spécial : un vase presque </a:t>
            </a:r>
            <a:r>
              <a:rPr lang="fr-FR" sz="2300" b="1" dirty="0"/>
              <a:t>incassable</a:t>
            </a:r>
            <a:r>
              <a:rPr lang="fr-FR" sz="2300" dirty="0"/>
              <a:t>. Un jour, Paul le fit tomber par accident. Tout le monde retint son souffle… mais le vase ne se cassa pas. « Ouf ! » dit Paul, soulagé et moins </a:t>
            </a:r>
            <a:r>
              <a:rPr lang="fr-FR" sz="2300" b="1" dirty="0"/>
              <a:t>malheureux</a:t>
            </a:r>
            <a:r>
              <a:rPr lang="fr-FR" sz="2300" dirty="0"/>
              <a:t> qu’il ne l’avait été une seconde plus tôt.</a:t>
            </a:r>
          </a:p>
          <a:p>
            <a:pPr>
              <a:lnSpc>
                <a:spcPct val="150000"/>
              </a:lnSpc>
            </a:pPr>
            <a:r>
              <a:rPr lang="fr-FR" sz="2300" dirty="0"/>
              <a:t>Mais en regardant autour de lui, il vit que la classe était en plein </a:t>
            </a:r>
            <a:r>
              <a:rPr lang="fr-FR" sz="2300" b="1" dirty="0"/>
              <a:t>désordre</a:t>
            </a:r>
            <a:r>
              <a:rPr lang="fr-FR" sz="2300" dirty="0"/>
              <a:t>. Les cahiers traînaient, les trousses étaient ouvertes, et l’écriture au tableau était presque </a:t>
            </a:r>
            <a:r>
              <a:rPr lang="fr-FR" sz="2300" b="1" dirty="0"/>
              <a:t>illisible</a:t>
            </a:r>
            <a:r>
              <a:rPr lang="fr-FR" sz="2300" dirty="0"/>
              <a:t>. « C’est </a:t>
            </a:r>
            <a:r>
              <a:rPr lang="fr-FR" sz="2300" b="1" dirty="0"/>
              <a:t>impossible</a:t>
            </a:r>
            <a:r>
              <a:rPr lang="fr-FR" sz="2300" dirty="0"/>
              <a:t> de travailler comme ça ! » s’exclama la maîtresse.</a:t>
            </a:r>
          </a:p>
          <a:p>
            <a:pPr>
              <a:lnSpc>
                <a:spcPct val="150000"/>
              </a:lnSpc>
            </a:pPr>
            <a:r>
              <a:rPr lang="fr-FR" sz="2300" dirty="0"/>
              <a:t>Certains élèves étaient </a:t>
            </a:r>
            <a:r>
              <a:rPr lang="fr-FR" sz="2300" b="1" dirty="0"/>
              <a:t>mécontents</a:t>
            </a:r>
            <a:r>
              <a:rPr lang="fr-FR" sz="2300" dirty="0"/>
              <a:t>, car ils voulaient sortir en récréation. Pourtant, la maîtresse expliqua calmement : « Tant que la classe restera en désordre, la récréation sera impossible. »</a:t>
            </a:r>
          </a:p>
          <a:p>
            <a:pPr>
              <a:lnSpc>
                <a:spcPct val="150000"/>
              </a:lnSpc>
            </a:pPr>
            <a:r>
              <a:rPr lang="fr-FR" sz="2300" dirty="0"/>
              <a:t>Les élèves se mirent alors au travail. Même Hugo, qui avait reçu une </a:t>
            </a:r>
            <a:r>
              <a:rPr lang="fr-FR" sz="2300" b="1" dirty="0"/>
              <a:t>disqualification</a:t>
            </a:r>
            <a:r>
              <a:rPr lang="fr-FR" sz="2300" dirty="0"/>
              <a:t> pendant le match de foot la veille et était encore un peu triste, décida d’aider ses camarades.</a:t>
            </a:r>
          </a:p>
          <a:p>
            <a:pPr>
              <a:lnSpc>
                <a:spcPct val="150000"/>
              </a:lnSpc>
            </a:pPr>
            <a:r>
              <a:rPr lang="fr-FR" sz="2300" dirty="0"/>
              <a:t>En quelques minutes, la classe redevint propre et bien rangée. Cette fois, tout le monde était content… et la récréation ne fut plus impossible.</a:t>
            </a:r>
          </a:p>
          <a:p>
            <a:endParaRPr lang="fr-FR" sz="2200" b="1" u="sng" dirty="0"/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E7E3C43-0529-0CDD-13F7-47FBB946E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273320"/>
              </p:ext>
            </p:extLst>
          </p:nvPr>
        </p:nvGraphicFramePr>
        <p:xfrm>
          <a:off x="1652554" y="115591"/>
          <a:ext cx="8128000" cy="6675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81058788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30252217"/>
                    </a:ext>
                  </a:extLst>
                </a:gridCol>
              </a:tblGrid>
              <a:tr h="469093">
                <a:tc>
                  <a:txBody>
                    <a:bodyPr/>
                    <a:lstStyle/>
                    <a:p>
                      <a:r>
                        <a:rPr lang="fr-FR" dirty="0"/>
                        <a:t>Mot de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Sens contraire avec préfixe in, </a:t>
                      </a:r>
                      <a:r>
                        <a:rPr lang="fr-FR" dirty="0" err="1"/>
                        <a:t>mé</a:t>
                      </a:r>
                      <a:r>
                        <a:rPr lang="fr-FR" dirty="0"/>
                        <a:t>, mal, dé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82941"/>
                  </a:ext>
                </a:extLst>
              </a:tr>
              <a:tr h="469093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juste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88913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impoli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81906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adroit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76014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méconnu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86668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avantage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81669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endParaRPr lang="fr-F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irresponsable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22209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capable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193990"/>
                  </a:ext>
                </a:extLst>
              </a:tr>
              <a:tr h="788235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désobéir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50346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CE6A33B-929C-3B6E-D1B6-3C5E4098A0C5}"/>
              </a:ext>
            </a:extLst>
          </p:cNvPr>
          <p:cNvSpPr txBox="1"/>
          <p:nvPr/>
        </p:nvSpPr>
        <p:spPr>
          <a:xfrm>
            <a:off x="7091265" y="721568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injuste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CE58E8-D0B1-9680-F30E-CC2D23C9744A}"/>
              </a:ext>
            </a:extLst>
          </p:cNvPr>
          <p:cNvSpPr txBox="1"/>
          <p:nvPr/>
        </p:nvSpPr>
        <p:spPr>
          <a:xfrm>
            <a:off x="3240831" y="1427584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poli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27EDF3-E189-D775-A9D5-AF9EDFF4A3D6}"/>
              </a:ext>
            </a:extLst>
          </p:cNvPr>
          <p:cNvSpPr txBox="1"/>
          <p:nvPr/>
        </p:nvSpPr>
        <p:spPr>
          <a:xfrm>
            <a:off x="6864220" y="2093168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maladroit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0445D5-6755-542D-C656-6BD2AE046CD0}"/>
              </a:ext>
            </a:extLst>
          </p:cNvPr>
          <p:cNvSpPr txBox="1"/>
          <p:nvPr/>
        </p:nvSpPr>
        <p:spPr>
          <a:xfrm>
            <a:off x="3100873" y="2905780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connu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5AB9A9-2696-B3CC-844A-234C817FF82F}"/>
              </a:ext>
            </a:extLst>
          </p:cNvPr>
          <p:cNvSpPr txBox="1"/>
          <p:nvPr/>
        </p:nvSpPr>
        <p:spPr>
          <a:xfrm>
            <a:off x="6963747" y="3718393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désavantage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6319E0-0D25-491C-046C-9255B41245CC}"/>
              </a:ext>
            </a:extLst>
          </p:cNvPr>
          <p:cNvSpPr txBox="1"/>
          <p:nvPr/>
        </p:nvSpPr>
        <p:spPr>
          <a:xfrm>
            <a:off x="2789852" y="4587018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responsable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CD03D5-A7E0-A87F-DFCD-06D253335463}"/>
              </a:ext>
            </a:extLst>
          </p:cNvPr>
          <p:cNvSpPr txBox="1"/>
          <p:nvPr/>
        </p:nvSpPr>
        <p:spPr>
          <a:xfrm>
            <a:off x="7013510" y="5343618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incapable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22D8FD-CEF8-0BC6-F903-FD813CEEBF84}"/>
              </a:ext>
            </a:extLst>
          </p:cNvPr>
          <p:cNvSpPr txBox="1"/>
          <p:nvPr/>
        </p:nvSpPr>
        <p:spPr>
          <a:xfrm>
            <a:off x="2995126" y="6068009"/>
            <a:ext cx="247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obéir</a:t>
            </a:r>
          </a:p>
        </p:txBody>
      </p: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F97AF8-6090-465A-B715-49AF9BA0C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615" y="0"/>
            <a:ext cx="5007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9476</TotalTime>
  <Words>371</Words>
  <Application>Microsoft Office PowerPoint</Application>
  <PresentationFormat>Grand écran</PresentationFormat>
  <Paragraphs>51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123Marker</vt:lpstr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57</cp:revision>
  <dcterms:created xsi:type="dcterms:W3CDTF">2025-09-09T09:06:23Z</dcterms:created>
  <dcterms:modified xsi:type="dcterms:W3CDTF">2026-02-20T11:13:17Z</dcterms:modified>
</cp:coreProperties>
</file>