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66" r:id="rId3"/>
    <p:sldId id="258" r:id="rId4"/>
    <p:sldId id="263" r:id="rId5"/>
    <p:sldId id="259" r:id="rId6"/>
    <p:sldId id="264" r:id="rId7"/>
    <p:sldId id="260" r:id="rId8"/>
    <p:sldId id="267"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556" autoAdjust="0"/>
  </p:normalViewPr>
  <p:slideViewPr>
    <p:cSldViewPr snapToGrid="0">
      <p:cViewPr varScale="1">
        <p:scale>
          <a:sx n="71" d="100"/>
          <a:sy n="71" d="100"/>
        </p:scale>
        <p:origin x="711"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5F530-9C4C-46BF-9C61-81975274A20D}" type="datetimeFigureOut">
              <a:rPr lang="fr-FR" smtClean="0"/>
              <a:t>11/10/2025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CCFD2-154C-40A7-B46E-52AF5D4DC1B4}" type="slidenum">
              <a:rPr lang="fr-FR" smtClean="0"/>
              <a:t>‹N°›</a:t>
            </a:fld>
            <a:endParaRPr lang="fr-FR"/>
          </a:p>
        </p:txBody>
      </p:sp>
    </p:spTree>
    <p:extLst>
      <p:ext uri="{BB962C8B-B14F-4D97-AF65-F5344CB8AC3E}">
        <p14:creationId xmlns:p14="http://schemas.microsoft.com/office/powerpoint/2010/main" val="2541207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200" dirty="0">
                <a:solidFill>
                  <a:srgbClr val="00B0F0"/>
                </a:solidFill>
                <a:latin typeface="123Marker" panose="02000603000000000000" pitchFamily="2" charset="0"/>
                <a:ea typeface="123Marker" panose="02000603000000000000" pitchFamily="2" charset="0"/>
              </a:rPr>
              <a:t>Le mot DENT</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1</a:t>
            </a:fld>
            <a:endParaRPr lang="fr-FR"/>
          </a:p>
        </p:txBody>
      </p:sp>
    </p:spTree>
    <p:extLst>
      <p:ext uri="{BB962C8B-B14F-4D97-AF65-F5344CB8AC3E}">
        <p14:creationId xmlns:p14="http://schemas.microsoft.com/office/powerpoint/2010/main" val="3811809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b="1" dirty="0"/>
              <a:t>Lecture du texte par les élèves</a:t>
            </a:r>
          </a:p>
          <a:p>
            <a:pPr marL="228600" indent="-228600">
              <a:buAutoNum type="arabicPeriod"/>
            </a:pPr>
            <a:r>
              <a:rPr lang="fr-FR" b="1" dirty="0"/>
              <a:t>Etude des mots </a:t>
            </a:r>
          </a:p>
          <a:p>
            <a:pPr marL="0" indent="0">
              <a:buNone/>
            </a:pPr>
            <a:r>
              <a:rPr lang="fr-FR" dirty="0"/>
              <a:t>Que remarquez-vous ? (il y a beaucoup de mots en rapport avec les dents)</a:t>
            </a:r>
          </a:p>
          <a:p>
            <a:pPr marL="0" indent="0">
              <a:buNone/>
            </a:pPr>
            <a:r>
              <a:rPr lang="fr-FR" dirty="0"/>
              <a:t>Quels sont les mots de la famille de dents ? </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4</a:t>
            </a:fld>
            <a:endParaRPr lang="fr-FR"/>
          </a:p>
        </p:txBody>
      </p:sp>
    </p:spTree>
    <p:extLst>
      <p:ext uri="{BB962C8B-B14F-4D97-AF65-F5344CB8AC3E}">
        <p14:creationId xmlns:p14="http://schemas.microsoft.com/office/powerpoint/2010/main" val="300883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b="1" dirty="0"/>
              <a:t>Rappel de la séance précédente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Quels mots de la famille de DENT avons-nous découverts ? </a:t>
            </a:r>
            <a:r>
              <a:rPr lang="fr-FR" sz="1200" dirty="0">
                <a:solidFill>
                  <a:srgbClr val="0070C0"/>
                </a:solidFill>
                <a:latin typeface="123Marker" panose="02000603000000000000" pitchFamily="2" charset="0"/>
                <a:ea typeface="123Marker" panose="02000603000000000000" pitchFamily="2" charset="0"/>
              </a:rPr>
              <a:t>Les dents, dentition, dentifrice, dentaire, dentier.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rgbClr val="0070C0"/>
              </a:solidFill>
              <a:latin typeface="123Marker" panose="02000603000000000000" pitchFamily="2" charset="0"/>
              <a:ea typeface="123Marker" panose="02000603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70C0"/>
                </a:solidFill>
                <a:latin typeface="123Marker" panose="02000603000000000000" pitchFamily="2" charset="0"/>
                <a:ea typeface="123Marker" panose="02000603000000000000" pitchFamily="2" charset="0"/>
              </a:rPr>
              <a:t>2. Etendre sa collection de mots  </a:t>
            </a:r>
            <a:r>
              <a:rPr lang="fr-FR" sz="1200" b="0" dirty="0">
                <a:solidFill>
                  <a:srgbClr val="0070C0"/>
                </a:solidFill>
                <a:latin typeface="123Marker" panose="02000603000000000000" pitchFamily="2" charset="0"/>
                <a:ea typeface="123Marker" panose="02000603000000000000" pitchFamily="2" charset="0"/>
              </a:rPr>
              <a:t>(</a:t>
            </a:r>
            <a:r>
              <a:rPr lang="fr-FR" sz="1200" dirty="0">
                <a:solidFill>
                  <a:srgbClr val="0070C0"/>
                </a:solidFill>
                <a:latin typeface="123Marker" panose="02000603000000000000" pitchFamily="2" charset="0"/>
                <a:ea typeface="123Marker" panose="02000603000000000000" pitchFamily="2" charset="0"/>
              </a:rPr>
              <a:t>Par extension, une dent est tout ce qui est dur, pointu et qui peut saisir)</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rgbClr val="0070C0"/>
              </a:solidFill>
              <a:latin typeface="123Marker" panose="02000603000000000000" pitchFamily="2" charset="0"/>
              <a:ea typeface="123Marker" panose="02000603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rgbClr val="0070C0"/>
                </a:solidFill>
                <a:latin typeface="123Marker" panose="02000603000000000000" pitchFamily="2" charset="0"/>
                <a:ea typeface="123Marker" panose="02000603000000000000" pitchFamily="2" charset="0"/>
              </a:rPr>
              <a:t>Image 1 : trident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rgbClr val="0070C0"/>
                </a:solidFill>
                <a:latin typeface="123Marker" panose="02000603000000000000" pitchFamily="2" charset="0"/>
                <a:ea typeface="123Marker" panose="02000603000000000000" pitchFamily="2" charset="0"/>
              </a:rPr>
              <a:t>Devinette 1 : dentiste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rgbClr val="0070C0"/>
                </a:solidFill>
                <a:latin typeface="123Marker" panose="02000603000000000000" pitchFamily="2" charset="0"/>
                <a:ea typeface="123Marker" panose="02000603000000000000" pitchFamily="2" charset="0"/>
              </a:rPr>
              <a:t>Image 2 : dentelle (</a:t>
            </a:r>
            <a:r>
              <a:rPr lang="fr-FR" dirty="0"/>
              <a:t>des bords fins comme des petites dents)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rgbClr val="0070C0"/>
                </a:solidFill>
                <a:latin typeface="123Marker" panose="02000603000000000000" pitchFamily="2" charset="0"/>
                <a:ea typeface="123Marker" panose="02000603000000000000" pitchFamily="2" charset="0"/>
              </a:rPr>
              <a:t>Devinette 2 : édenté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rgbClr val="0070C0"/>
              </a:solidFill>
              <a:latin typeface="123Marker" panose="02000603000000000000" pitchFamily="2" charset="0"/>
              <a:ea typeface="123Marker" panose="02000603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70C0"/>
                </a:solidFill>
                <a:latin typeface="123Marker" panose="02000603000000000000" pitchFamily="2" charset="0"/>
                <a:ea typeface="123Marker" panose="02000603000000000000" pitchFamily="2" charset="0"/>
              </a:rPr>
              <a:t>3. Proposer de nouveaux mots</a:t>
            </a:r>
          </a:p>
        </p:txBody>
      </p:sp>
      <p:sp>
        <p:nvSpPr>
          <p:cNvPr id="4" name="Espace réservé du numéro de diapositive 3"/>
          <p:cNvSpPr>
            <a:spLocks noGrp="1"/>
          </p:cNvSpPr>
          <p:nvPr>
            <p:ph type="sldNum" sz="quarter" idx="5"/>
          </p:nvPr>
        </p:nvSpPr>
        <p:spPr/>
        <p:txBody>
          <a:bodyPr/>
          <a:lstStyle/>
          <a:p>
            <a:fld id="{88ACCFD2-154C-40A7-B46E-52AF5D4DC1B4}" type="slidenum">
              <a:rPr lang="fr-FR" smtClean="0"/>
              <a:t>6</a:t>
            </a:fld>
            <a:endParaRPr lang="fr-FR"/>
          </a:p>
        </p:txBody>
      </p:sp>
    </p:spTree>
    <p:extLst>
      <p:ext uri="{BB962C8B-B14F-4D97-AF65-F5344CB8AC3E}">
        <p14:creationId xmlns:p14="http://schemas.microsoft.com/office/powerpoint/2010/main" val="888519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EFED44-3710-25A4-7A6F-AB0D3AA2F70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FAA1A7-2CDB-BCE4-D1DE-CC3BC8D2B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AF5543D-CAB0-BDBE-C700-5B4F46E7D3F7}"/>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9B443435-465E-AA88-5923-EE0190D5649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7B8AE9-CF6A-29DD-F1D0-7EFF00C38FEE}"/>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2449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A42DC-0D5B-66D2-BBA0-59E17CB8C7B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F0CCB9-6BE6-0C3F-EEB5-D4C844155BA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1F9E86-E62B-8A65-C6CD-B38F515277BF}"/>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B6D3E31D-ACB0-0E2A-CA1B-95FEB0E0E2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9653A4C-8174-ECB0-DC07-26AC424921B7}"/>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901439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F52E2-4EB0-D31F-CBC2-8E8E2045D95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52A6C7D-6F48-D1F4-E312-4C43A9D7F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A9FCCE6-F5AD-C0FF-4769-3976071CC8FD}"/>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346173B0-E5BE-FBFF-E358-60B6337819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BF717E-BCD0-70A4-7C5F-857A73199134}"/>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58281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BA60-1F92-B81D-27B8-0622BCBF82E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15777C-2E62-DD42-DBC7-11EBAAA733B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DC524E6-325E-9261-090C-2689E703C87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C4B1CE6-102D-B8CA-E64B-7C9E28EA9EA2}"/>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6" name="Espace réservé du pied de page 5">
            <a:extLst>
              <a:ext uri="{FF2B5EF4-FFF2-40B4-BE49-F238E27FC236}">
                <a16:creationId xmlns:a16="http://schemas.microsoft.com/office/drawing/2014/main" id="{FDD75230-FCED-CCCA-0B3C-24C8512ADD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79D8F6-3DEC-A463-0931-274FE7AF76ED}"/>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9262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20186-B141-22E8-F665-F1650670A1B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162BC49-29E5-8305-1567-4EFD248A3C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51C2E33-FBF6-88C0-6EB7-8C1F2168BB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D2BEC4C-FA42-9A66-B12A-16DB1F3E3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92E79-8EE1-B0FC-F589-B4E196A6072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33E59C9-367A-4D51-8547-3405AD00E50A}"/>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8" name="Espace réservé du pied de page 7">
            <a:extLst>
              <a:ext uri="{FF2B5EF4-FFF2-40B4-BE49-F238E27FC236}">
                <a16:creationId xmlns:a16="http://schemas.microsoft.com/office/drawing/2014/main" id="{AB5EF373-321D-1174-4174-668C894B884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267BF7E-D3FE-D030-6253-A6E942F5279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7135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B4D765-EF62-16B8-1309-01CD2ECCD9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8F3D2D9-10BE-729A-6194-2F6DA963756F}"/>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4" name="Espace réservé du pied de page 3">
            <a:extLst>
              <a:ext uri="{FF2B5EF4-FFF2-40B4-BE49-F238E27FC236}">
                <a16:creationId xmlns:a16="http://schemas.microsoft.com/office/drawing/2014/main" id="{EA589945-D0EA-7435-47A6-29A1929DC48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B97A56E-606E-A4CC-08F6-2D8166DB8A21}"/>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97990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6DCEBEE-CA4F-1CFF-E886-38CC8F4EA97A}"/>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3" name="Espace réservé du pied de page 2">
            <a:extLst>
              <a:ext uri="{FF2B5EF4-FFF2-40B4-BE49-F238E27FC236}">
                <a16:creationId xmlns:a16="http://schemas.microsoft.com/office/drawing/2014/main" id="{6F9FB0D0-BC36-8D38-39A1-E09C84BFD8A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A9B1635-BE84-07DE-1C36-A118B132AE7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77927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8BB48D-C7FC-D2EC-0A15-D1B6BEBAE6B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6B134D-801D-C295-8E04-6FE5E9C02A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44BABCB-7CC2-60CA-15E1-5760F1B6B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071B03-46F6-2E0A-555A-B2658C9BDC57}"/>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6" name="Espace réservé du pied de page 5">
            <a:extLst>
              <a:ext uri="{FF2B5EF4-FFF2-40B4-BE49-F238E27FC236}">
                <a16:creationId xmlns:a16="http://schemas.microsoft.com/office/drawing/2014/main" id="{7AFA0BED-D165-3AE1-7F73-DF00DB5C9F1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241CE1-63CC-1D56-05A3-EC8B85177E2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25613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0CC9D7-8DC4-0809-90A5-AFA0B16D1B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9CFDD86-3286-FDD3-6016-10C38051D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3F7E6ED-F2EF-B302-7FF4-F6BED0F82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AC26DA-D8EA-39E0-E0EA-0A7B2F313820}"/>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6" name="Espace réservé du pied de page 5">
            <a:extLst>
              <a:ext uri="{FF2B5EF4-FFF2-40B4-BE49-F238E27FC236}">
                <a16:creationId xmlns:a16="http://schemas.microsoft.com/office/drawing/2014/main" id="{EBAB196D-EB4C-C6D5-45CC-E4B1BB9BD96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EAF3DF-4993-C735-2F09-C491B6B98705}"/>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50829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DA064-16DE-FCF8-CE87-B594694ECE6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4C60517-E1D9-8EFD-6A24-CD2FBEFCCB2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606862-3FB8-7F06-F9ED-1427D867AF5B}"/>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1EE73276-0E7D-F522-E063-28A30D8BE3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2A3D0D-4384-70B7-CCC0-7BB0D0C0C000}"/>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30184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CEDE7DF-3F46-FEDA-3245-46DD8B7D62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DE42B96-B177-1815-D9D5-952C4BD0139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6BBA4F-6A80-3362-A8B7-3608B1036C04}"/>
              </a:ext>
            </a:extLst>
          </p:cNvPr>
          <p:cNvSpPr>
            <a:spLocks noGrp="1"/>
          </p:cNvSpPr>
          <p:nvPr>
            <p:ph type="dt" sz="half" idx="10"/>
          </p:nvPr>
        </p:nvSpPr>
        <p:spPr/>
        <p:txBody>
          <a:body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94EAEB7B-8EDE-AF68-EE27-484D9B5BC5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1F058-462A-5DDA-23D9-1BF6CCD135AF}"/>
              </a:ext>
            </a:extLst>
          </p:cNvPr>
          <p:cNvSpPr>
            <a:spLocks noGrp="1"/>
          </p:cNvSpPr>
          <p:nvPr>
            <p:ph type="sldNum" sz="quarter" idx="12"/>
          </p:nvPr>
        </p:nvSpPr>
        <p:spPr/>
        <p:txBody>
          <a:bodyPr/>
          <a:lstStyle/>
          <a:p>
            <a:fld id="{A512B731-C036-4B7F-8240-61AFF66C92D7}" type="slidenum">
              <a:rPr lang="fr-FR" smtClean="0"/>
              <a:t>‹N°›</a:t>
            </a:fld>
            <a:endParaRPr lang="fr-FR"/>
          </a:p>
        </p:txBody>
      </p:sp>
    </p:spTree>
    <p:extLst>
      <p:ext uri="{BB962C8B-B14F-4D97-AF65-F5344CB8AC3E}">
        <p14:creationId xmlns:p14="http://schemas.microsoft.com/office/powerpoint/2010/main" val="187104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C91853-5D1B-476D-1C94-4F2019A6A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9848C9-8C56-5F8F-9BE2-7A6BA88169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8B8E65-A9ED-229C-BD6C-57F68D6A40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DEE08-924A-4F81-883B-1ABC7EF0CFC4}" type="datetimeFigureOut">
              <a:rPr lang="fr-FR" smtClean="0"/>
              <a:t>11/10/2025</a:t>
            </a:fld>
            <a:endParaRPr lang="fr-FR"/>
          </a:p>
        </p:txBody>
      </p:sp>
      <p:sp>
        <p:nvSpPr>
          <p:cNvPr id="5" name="Espace réservé du pied de page 4">
            <a:extLst>
              <a:ext uri="{FF2B5EF4-FFF2-40B4-BE49-F238E27FC236}">
                <a16:creationId xmlns:a16="http://schemas.microsoft.com/office/drawing/2014/main" id="{078FD331-71F2-8CB3-8F2D-8E5CB911D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4C39900-248F-B9C0-C3BA-DAF550D830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2B731-C036-4B7F-8240-61AFF66C92D7}" type="slidenum">
              <a:rPr lang="fr-FR" smtClean="0"/>
              <a:t>‹N°›</a:t>
            </a:fld>
            <a:endParaRPr lang="fr-FR"/>
          </a:p>
        </p:txBody>
      </p:sp>
    </p:spTree>
    <p:extLst>
      <p:ext uri="{BB962C8B-B14F-4D97-AF65-F5344CB8AC3E}">
        <p14:creationId xmlns:p14="http://schemas.microsoft.com/office/powerpoint/2010/main" val="1406774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nseigner le vocabulaire : ma réflexion... - Lutin Bazar">
            <a:extLst>
              <a:ext uri="{FF2B5EF4-FFF2-40B4-BE49-F238E27FC236}">
                <a16:creationId xmlns:a16="http://schemas.microsoft.com/office/drawing/2014/main" id="{D191E48C-F74A-42C6-D1A8-E989C72B6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2768" y="320930"/>
            <a:ext cx="5986463" cy="557537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20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8B271-E97A-286F-5CDE-1B641725099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7F3742D-3C83-8396-59D3-F0CBC4A63DC5}"/>
              </a:ext>
            </a:extLst>
          </p:cNvPr>
          <p:cNvSpPr txBox="1"/>
          <p:nvPr/>
        </p:nvSpPr>
        <p:spPr>
          <a:xfrm>
            <a:off x="2952679" y="2235939"/>
            <a:ext cx="5552142" cy="1323439"/>
          </a:xfrm>
          <a:prstGeom prst="rect">
            <a:avLst/>
          </a:prstGeom>
          <a:noFill/>
        </p:spPr>
        <p:txBody>
          <a:bodyPr wrap="square" rtlCol="0">
            <a:spAutoFit/>
          </a:bodyPr>
          <a:lstStyle/>
          <a:p>
            <a:pPr algn="ctr"/>
            <a:r>
              <a:rPr lang="fr-FR" sz="4000" dirty="0">
                <a:solidFill>
                  <a:srgbClr val="00B0F0"/>
                </a:solidFill>
                <a:latin typeface="123Marker" panose="02000603000000000000" pitchFamily="2" charset="0"/>
                <a:ea typeface="123Marker" panose="02000603000000000000" pitchFamily="2" charset="0"/>
              </a:rPr>
              <a:t>Séquence 2 :</a:t>
            </a:r>
          </a:p>
          <a:p>
            <a:pPr algn="ctr"/>
            <a:r>
              <a:rPr lang="fr-FR" sz="4000" dirty="0">
                <a:solidFill>
                  <a:srgbClr val="00B0F0"/>
                </a:solidFill>
                <a:latin typeface="123Marker" panose="02000603000000000000" pitchFamily="2" charset="0"/>
                <a:ea typeface="123Marker" panose="02000603000000000000" pitchFamily="2" charset="0"/>
              </a:rPr>
              <a:t>Famille du mot « dente »</a:t>
            </a:r>
          </a:p>
        </p:txBody>
      </p:sp>
    </p:spTree>
    <p:extLst>
      <p:ext uri="{BB962C8B-B14F-4D97-AF65-F5344CB8AC3E}">
        <p14:creationId xmlns:p14="http://schemas.microsoft.com/office/powerpoint/2010/main" val="3408628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27ED51CE-0C6F-AC71-FC7D-B2D9924AD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B8AC2E4-34A4-2C45-6939-579342A39C3A}"/>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1</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Découverte</a:t>
            </a:r>
          </a:p>
        </p:txBody>
      </p:sp>
    </p:spTree>
    <p:extLst>
      <p:ext uri="{BB962C8B-B14F-4D97-AF65-F5344CB8AC3E}">
        <p14:creationId xmlns:p14="http://schemas.microsoft.com/office/powerpoint/2010/main" val="126272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9D289-53AE-804F-AF2F-E5665C3AD5C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41A0FC96-EEF6-A124-8479-529D6B5D0CC6}"/>
              </a:ext>
            </a:extLst>
          </p:cNvPr>
          <p:cNvSpPr txBox="1"/>
          <p:nvPr/>
        </p:nvSpPr>
        <p:spPr>
          <a:xfrm>
            <a:off x="1" y="391199"/>
            <a:ext cx="12191999" cy="3680366"/>
          </a:xfrm>
          <a:prstGeom prst="rect">
            <a:avLst/>
          </a:prstGeom>
          <a:noFill/>
        </p:spPr>
        <p:txBody>
          <a:bodyPr wrap="square">
            <a:spAutoFit/>
          </a:bodyPr>
          <a:lstStyle/>
          <a:p>
            <a:pPr>
              <a:lnSpc>
                <a:spcPct val="200000"/>
              </a:lnSpc>
            </a:pPr>
            <a:r>
              <a:rPr lang="fr-FR" sz="2400" dirty="0">
                <a:solidFill>
                  <a:srgbClr val="0070C0"/>
                </a:solidFill>
                <a:latin typeface="123Marker" panose="02000603000000000000" pitchFamily="2" charset="0"/>
                <a:ea typeface="123Marker" panose="02000603000000000000" pitchFamily="2" charset="0"/>
              </a:rPr>
              <a:t>Les dents sont très importantes pour sourire et mâcher. La dentition des enfants change quand une dent tombe, et la petite souris vient la chercher sous l’oreiller. Pour garder une bonne santé dentaire, il faut se brosser la bouche avec du dentifrice chaque jour. Cela évite la carie. Plus tard, certains utilisent un dentier pour remplacer leurs dents perdues.</a:t>
            </a:r>
          </a:p>
        </p:txBody>
      </p:sp>
    </p:spTree>
    <p:extLst>
      <p:ext uri="{BB962C8B-B14F-4D97-AF65-F5344CB8AC3E}">
        <p14:creationId xmlns:p14="http://schemas.microsoft.com/office/powerpoint/2010/main" val="362000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1F0A-09B2-EC41-9463-84E81C1AF771}"/>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5D6C37B2-A205-B308-C2FC-34AAC5BFF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0BFBC7E-1C56-492A-3FE3-91B8575174FB}"/>
              </a:ext>
            </a:extLst>
          </p:cNvPr>
          <p:cNvSpPr txBox="1"/>
          <p:nvPr/>
        </p:nvSpPr>
        <p:spPr>
          <a:xfrm>
            <a:off x="0" y="2654710"/>
            <a:ext cx="2379406" cy="1815882"/>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2</a:t>
            </a:r>
          </a:p>
          <a:p>
            <a:endParaRPr lang="fr-FR" sz="4000" dirty="0">
              <a:solidFill>
                <a:srgbClr val="00B0F0"/>
              </a:solidFill>
              <a:latin typeface="123Marker" panose="02000603000000000000" pitchFamily="2" charset="0"/>
              <a:ea typeface="123Marker" panose="02000603000000000000" pitchFamily="2" charset="0"/>
            </a:endParaRPr>
          </a:p>
          <a:p>
            <a:r>
              <a:rPr lang="fr-FR" sz="3200" dirty="0">
                <a:solidFill>
                  <a:srgbClr val="00B0F0"/>
                </a:solidFill>
                <a:latin typeface="123Marker" panose="02000603000000000000" pitchFamily="2" charset="0"/>
                <a:ea typeface="123Marker" panose="02000603000000000000" pitchFamily="2" charset="0"/>
              </a:rPr>
              <a:t>Recherche</a:t>
            </a:r>
          </a:p>
        </p:txBody>
      </p:sp>
    </p:spTree>
    <p:extLst>
      <p:ext uri="{BB962C8B-B14F-4D97-AF65-F5344CB8AC3E}">
        <p14:creationId xmlns:p14="http://schemas.microsoft.com/office/powerpoint/2010/main" val="199444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F99772-D381-0949-38AD-5FE447901112}"/>
              </a:ext>
            </a:extLst>
          </p:cNvPr>
          <p:cNvPicPr>
            <a:picLocks noChangeAspect="1"/>
          </p:cNvPicPr>
          <p:nvPr/>
        </p:nvPicPr>
        <p:blipFill>
          <a:blip r:embed="rId3"/>
          <a:stretch>
            <a:fillRect/>
          </a:stretch>
        </p:blipFill>
        <p:spPr>
          <a:xfrm>
            <a:off x="496606" y="2188898"/>
            <a:ext cx="11198787" cy="4199545"/>
          </a:xfrm>
          <a:prstGeom prst="rect">
            <a:avLst/>
          </a:prstGeom>
        </p:spPr>
      </p:pic>
      <p:pic>
        <p:nvPicPr>
          <p:cNvPr id="7" name="Image 6">
            <a:extLst>
              <a:ext uri="{FF2B5EF4-FFF2-40B4-BE49-F238E27FC236}">
                <a16:creationId xmlns:a16="http://schemas.microsoft.com/office/drawing/2014/main" id="{1E9F5F81-4A49-4F14-FF1A-F2C427BCB353}"/>
              </a:ext>
            </a:extLst>
          </p:cNvPr>
          <p:cNvPicPr>
            <a:picLocks noChangeAspect="1"/>
          </p:cNvPicPr>
          <p:nvPr/>
        </p:nvPicPr>
        <p:blipFill>
          <a:blip r:embed="rId4"/>
          <a:stretch>
            <a:fillRect/>
          </a:stretch>
        </p:blipFill>
        <p:spPr>
          <a:xfrm>
            <a:off x="157096" y="222422"/>
            <a:ext cx="929721" cy="784928"/>
          </a:xfrm>
          <a:prstGeom prst="rect">
            <a:avLst/>
          </a:prstGeom>
        </p:spPr>
      </p:pic>
      <p:pic>
        <p:nvPicPr>
          <p:cNvPr id="9" name="Image 8">
            <a:extLst>
              <a:ext uri="{FF2B5EF4-FFF2-40B4-BE49-F238E27FC236}">
                <a16:creationId xmlns:a16="http://schemas.microsoft.com/office/drawing/2014/main" id="{15A644E7-2179-9859-EB49-B4CA48F1253A}"/>
              </a:ext>
            </a:extLst>
          </p:cNvPr>
          <p:cNvPicPr>
            <a:picLocks noChangeAspect="1"/>
          </p:cNvPicPr>
          <p:nvPr/>
        </p:nvPicPr>
        <p:blipFill>
          <a:blip r:embed="rId5"/>
          <a:stretch>
            <a:fillRect/>
          </a:stretch>
        </p:blipFill>
        <p:spPr>
          <a:xfrm>
            <a:off x="1533326" y="222422"/>
            <a:ext cx="1044030" cy="739204"/>
          </a:xfrm>
          <a:prstGeom prst="rect">
            <a:avLst/>
          </a:prstGeom>
        </p:spPr>
      </p:pic>
      <p:pic>
        <p:nvPicPr>
          <p:cNvPr id="11" name="Image 10">
            <a:extLst>
              <a:ext uri="{FF2B5EF4-FFF2-40B4-BE49-F238E27FC236}">
                <a16:creationId xmlns:a16="http://schemas.microsoft.com/office/drawing/2014/main" id="{F1EA1CD1-0480-12C6-6AFE-9CFE5361799B}"/>
              </a:ext>
            </a:extLst>
          </p:cNvPr>
          <p:cNvPicPr>
            <a:picLocks noChangeAspect="1"/>
          </p:cNvPicPr>
          <p:nvPr/>
        </p:nvPicPr>
        <p:blipFill>
          <a:blip r:embed="rId6"/>
          <a:stretch>
            <a:fillRect/>
          </a:stretch>
        </p:blipFill>
        <p:spPr>
          <a:xfrm>
            <a:off x="2902041" y="288748"/>
            <a:ext cx="1074513" cy="662997"/>
          </a:xfrm>
          <a:prstGeom prst="rect">
            <a:avLst/>
          </a:prstGeom>
        </p:spPr>
      </p:pic>
      <p:pic>
        <p:nvPicPr>
          <p:cNvPr id="13" name="Image 12">
            <a:extLst>
              <a:ext uri="{FF2B5EF4-FFF2-40B4-BE49-F238E27FC236}">
                <a16:creationId xmlns:a16="http://schemas.microsoft.com/office/drawing/2014/main" id="{84FFBE31-4505-FDB1-0CFE-F7D2F73C5E80}"/>
              </a:ext>
            </a:extLst>
          </p:cNvPr>
          <p:cNvPicPr>
            <a:picLocks noChangeAspect="1"/>
          </p:cNvPicPr>
          <p:nvPr/>
        </p:nvPicPr>
        <p:blipFill>
          <a:blip r:embed="rId7"/>
          <a:stretch>
            <a:fillRect/>
          </a:stretch>
        </p:blipFill>
        <p:spPr>
          <a:xfrm>
            <a:off x="4301239" y="307283"/>
            <a:ext cx="891617" cy="594412"/>
          </a:xfrm>
          <a:prstGeom prst="rect">
            <a:avLst/>
          </a:prstGeom>
        </p:spPr>
      </p:pic>
      <p:pic>
        <p:nvPicPr>
          <p:cNvPr id="1030" name="Picture 6" descr="Factory Entertainment Réplique Trident Aquaman 30Cm : Amazon.fr: Jeux et  Jouets">
            <a:extLst>
              <a:ext uri="{FF2B5EF4-FFF2-40B4-BE49-F238E27FC236}">
                <a16:creationId xmlns:a16="http://schemas.microsoft.com/office/drawing/2014/main" id="{AABD84B7-FFD9-AF82-EA0D-D193C57989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4748" y="176698"/>
            <a:ext cx="952945" cy="961626"/>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FD3F8913-F2D4-1A1F-50F2-3AA0EF12ADAC}"/>
              </a:ext>
            </a:extLst>
          </p:cNvPr>
          <p:cNvSpPr txBox="1"/>
          <p:nvPr/>
        </p:nvSpPr>
        <p:spPr>
          <a:xfrm>
            <a:off x="157097" y="2068018"/>
            <a:ext cx="12034903" cy="2721964"/>
          </a:xfrm>
          <a:prstGeom prst="rect">
            <a:avLst/>
          </a:prstGeom>
          <a:noFill/>
        </p:spPr>
        <p:txBody>
          <a:bodyPr wrap="square" rtlCol="0">
            <a:spAutoFit/>
          </a:bodyPr>
          <a:lstStyle/>
          <a:p>
            <a:pPr algn="ctr"/>
            <a:r>
              <a:rPr lang="fr-FR" sz="3200" u="sng" dirty="0">
                <a:solidFill>
                  <a:srgbClr val="0070C0"/>
                </a:solidFill>
                <a:latin typeface="123Marker" panose="02000603000000000000" pitchFamily="2" charset="0"/>
                <a:ea typeface="123Marker" panose="02000603000000000000" pitchFamily="2" charset="0"/>
              </a:rPr>
              <a:t>Devinette</a:t>
            </a:r>
          </a:p>
          <a:p>
            <a:pPr>
              <a:lnSpc>
                <a:spcPct val="150000"/>
              </a:lnSpc>
            </a:pPr>
            <a:r>
              <a:rPr lang="fr-FR" sz="3200" dirty="0">
                <a:solidFill>
                  <a:srgbClr val="0070C0"/>
                </a:solidFill>
                <a:latin typeface="123Marker" panose="02000603000000000000" pitchFamily="2" charset="0"/>
                <a:ea typeface="123Marker" panose="02000603000000000000" pitchFamily="2" charset="0"/>
              </a:rPr>
              <a:t>J’utilise une pince, une fraise ou un miroir pour traquer les caries. </a:t>
            </a:r>
          </a:p>
          <a:p>
            <a:pPr>
              <a:lnSpc>
                <a:spcPct val="150000"/>
              </a:lnSpc>
            </a:pPr>
            <a:r>
              <a:rPr lang="fr-FR" sz="3200" dirty="0">
                <a:solidFill>
                  <a:srgbClr val="0070C0"/>
                </a:solidFill>
                <a:latin typeface="123Marker" panose="02000603000000000000" pitchFamily="2" charset="0"/>
                <a:ea typeface="123Marker" panose="02000603000000000000" pitchFamily="2" charset="0"/>
              </a:rPr>
              <a:t>Qui suis-je ?</a:t>
            </a:r>
          </a:p>
        </p:txBody>
      </p:sp>
      <p:pic>
        <p:nvPicPr>
          <p:cNvPr id="1032" name="Picture 8" descr="Dentelle au fuseau 7,  image number 1">
            <a:extLst>
              <a:ext uri="{FF2B5EF4-FFF2-40B4-BE49-F238E27FC236}">
                <a16:creationId xmlns:a16="http://schemas.microsoft.com/office/drawing/2014/main" id="{EDE53C4E-A55F-37E4-99EA-00B96E8C42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6718" y="1484857"/>
            <a:ext cx="5336059" cy="5336059"/>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7D0F4D95-931C-6FC1-68D6-9F1B533CE797}"/>
              </a:ext>
            </a:extLst>
          </p:cNvPr>
          <p:cNvPicPr>
            <a:picLocks noChangeAspect="1"/>
          </p:cNvPicPr>
          <p:nvPr/>
        </p:nvPicPr>
        <p:blipFill>
          <a:blip r:embed="rId10"/>
          <a:stretch>
            <a:fillRect/>
          </a:stretch>
        </p:blipFill>
        <p:spPr>
          <a:xfrm>
            <a:off x="7021933" y="105517"/>
            <a:ext cx="1036410" cy="1379340"/>
          </a:xfrm>
          <a:prstGeom prst="rect">
            <a:avLst/>
          </a:prstGeom>
        </p:spPr>
      </p:pic>
      <p:pic>
        <p:nvPicPr>
          <p:cNvPr id="18" name="Image 17">
            <a:extLst>
              <a:ext uri="{FF2B5EF4-FFF2-40B4-BE49-F238E27FC236}">
                <a16:creationId xmlns:a16="http://schemas.microsoft.com/office/drawing/2014/main" id="{4E1DFD84-701F-244F-15A8-0236BB1AB140}"/>
              </a:ext>
            </a:extLst>
          </p:cNvPr>
          <p:cNvPicPr>
            <a:picLocks noChangeAspect="1"/>
          </p:cNvPicPr>
          <p:nvPr/>
        </p:nvPicPr>
        <p:blipFill>
          <a:blip r:embed="rId11"/>
          <a:stretch>
            <a:fillRect/>
          </a:stretch>
        </p:blipFill>
        <p:spPr>
          <a:xfrm>
            <a:off x="8545887" y="238134"/>
            <a:ext cx="1428288" cy="930552"/>
          </a:xfrm>
          <a:prstGeom prst="rect">
            <a:avLst/>
          </a:prstGeom>
        </p:spPr>
      </p:pic>
      <p:sp>
        <p:nvSpPr>
          <p:cNvPr id="19" name="ZoneTexte 18">
            <a:extLst>
              <a:ext uri="{FF2B5EF4-FFF2-40B4-BE49-F238E27FC236}">
                <a16:creationId xmlns:a16="http://schemas.microsoft.com/office/drawing/2014/main" id="{935ACBA6-4028-28BA-9334-980EABBFDF64}"/>
              </a:ext>
            </a:extLst>
          </p:cNvPr>
          <p:cNvSpPr txBox="1"/>
          <p:nvPr/>
        </p:nvSpPr>
        <p:spPr>
          <a:xfrm>
            <a:off x="243768" y="2275078"/>
            <a:ext cx="12034903" cy="1983300"/>
          </a:xfrm>
          <a:prstGeom prst="rect">
            <a:avLst/>
          </a:prstGeom>
          <a:noFill/>
        </p:spPr>
        <p:txBody>
          <a:bodyPr wrap="square" rtlCol="0">
            <a:spAutoFit/>
          </a:bodyPr>
          <a:lstStyle/>
          <a:p>
            <a:pPr algn="ctr"/>
            <a:r>
              <a:rPr lang="fr-FR" sz="3200" u="sng" dirty="0">
                <a:solidFill>
                  <a:srgbClr val="0070C0"/>
                </a:solidFill>
                <a:latin typeface="123Marker" panose="02000603000000000000" pitchFamily="2" charset="0"/>
                <a:ea typeface="123Marker" panose="02000603000000000000" pitchFamily="2" charset="0"/>
              </a:rPr>
              <a:t>Devinette</a:t>
            </a:r>
          </a:p>
          <a:p>
            <a:pPr>
              <a:lnSpc>
                <a:spcPct val="150000"/>
              </a:lnSpc>
            </a:pPr>
            <a:r>
              <a:rPr lang="fr-FR" sz="3200" dirty="0">
                <a:solidFill>
                  <a:srgbClr val="0070C0"/>
                </a:solidFill>
                <a:latin typeface="123Marker" panose="02000603000000000000" pitchFamily="2" charset="0"/>
                <a:ea typeface="123Marker" panose="02000603000000000000" pitchFamily="2" charset="0"/>
              </a:rPr>
              <a:t>On le dit pour certaines personnes âgées ou pour des animaux comme le tatou ou le fourmilier.</a:t>
            </a:r>
          </a:p>
        </p:txBody>
      </p:sp>
      <p:pic>
        <p:nvPicPr>
          <p:cNvPr id="21" name="Image 20">
            <a:extLst>
              <a:ext uri="{FF2B5EF4-FFF2-40B4-BE49-F238E27FC236}">
                <a16:creationId xmlns:a16="http://schemas.microsoft.com/office/drawing/2014/main" id="{C722971F-D8D0-4168-A565-EFDC589D549A}"/>
              </a:ext>
            </a:extLst>
          </p:cNvPr>
          <p:cNvPicPr>
            <a:picLocks noChangeAspect="1"/>
          </p:cNvPicPr>
          <p:nvPr/>
        </p:nvPicPr>
        <p:blipFill>
          <a:blip r:embed="rId12"/>
          <a:stretch>
            <a:fillRect/>
          </a:stretch>
        </p:blipFill>
        <p:spPr>
          <a:xfrm>
            <a:off x="10461719" y="222422"/>
            <a:ext cx="1161786" cy="934670"/>
          </a:xfrm>
          <a:prstGeom prst="rect">
            <a:avLst/>
          </a:prstGeom>
        </p:spPr>
      </p:pic>
    </p:spTree>
    <p:extLst>
      <p:ext uri="{BB962C8B-B14F-4D97-AF65-F5344CB8AC3E}">
        <p14:creationId xmlns:p14="http://schemas.microsoft.com/office/powerpoint/2010/main" val="22419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3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1032"/>
                                        </p:tgtEl>
                                        <p:attrNameLst>
                                          <p:attrName>style.visibility</p:attrName>
                                        </p:attrNameLst>
                                      </p:cBhvr>
                                      <p:to>
                                        <p:strVal val="hidden"/>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9BC21-49BF-ABE6-A7C3-45FCFB64AE28}"/>
            </a:ext>
          </a:extLst>
        </p:cNvPr>
        <p:cNvGrpSpPr/>
        <p:nvPr/>
      </p:nvGrpSpPr>
      <p:grpSpPr>
        <a:xfrm>
          <a:off x="0" y="0"/>
          <a:ext cx="0" cy="0"/>
          <a:chOff x="0" y="0"/>
          <a:chExt cx="0" cy="0"/>
        </a:xfrm>
      </p:grpSpPr>
      <p:pic>
        <p:nvPicPr>
          <p:cNvPr id="2050" name="Picture 2" descr="Vocabulaire - Cours et exercices en ligne">
            <a:extLst>
              <a:ext uri="{FF2B5EF4-FFF2-40B4-BE49-F238E27FC236}">
                <a16:creationId xmlns:a16="http://schemas.microsoft.com/office/drawing/2014/main" id="{7C263A3B-B0D9-8C9D-7F66-AB610279D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25" y="0"/>
            <a:ext cx="10302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D9E5357-1918-1B52-F52D-060DBCD1F9E9}"/>
              </a:ext>
            </a:extLst>
          </p:cNvPr>
          <p:cNvSpPr txBox="1"/>
          <p:nvPr/>
        </p:nvSpPr>
        <p:spPr>
          <a:xfrm>
            <a:off x="185351" y="1938018"/>
            <a:ext cx="2379406" cy="1754326"/>
          </a:xfrm>
          <a:prstGeom prst="rect">
            <a:avLst/>
          </a:prstGeom>
          <a:noFill/>
        </p:spPr>
        <p:txBody>
          <a:bodyPr wrap="square" rtlCol="0">
            <a:spAutoFit/>
          </a:bodyPr>
          <a:lstStyle/>
          <a:p>
            <a:r>
              <a:rPr lang="fr-FR" sz="4000" dirty="0">
                <a:solidFill>
                  <a:srgbClr val="00B0F0"/>
                </a:solidFill>
                <a:latin typeface="123Marker" panose="02000603000000000000" pitchFamily="2" charset="0"/>
                <a:ea typeface="123Marker" panose="02000603000000000000" pitchFamily="2" charset="0"/>
              </a:rPr>
              <a:t>Séance 3</a:t>
            </a:r>
          </a:p>
          <a:p>
            <a:endParaRPr lang="fr-FR" sz="4000" dirty="0">
              <a:solidFill>
                <a:srgbClr val="00B0F0"/>
              </a:solidFill>
              <a:latin typeface="123Marker" panose="02000603000000000000" pitchFamily="2" charset="0"/>
              <a:ea typeface="123Marker" panose="02000603000000000000" pitchFamily="2" charset="0"/>
            </a:endParaRPr>
          </a:p>
          <a:p>
            <a:r>
              <a:rPr lang="fr-FR" sz="2800" dirty="0">
                <a:solidFill>
                  <a:srgbClr val="00B0F0"/>
                </a:solidFill>
                <a:latin typeface="123Marker" panose="02000603000000000000" pitchFamily="2" charset="0"/>
                <a:ea typeface="123Marker" panose="02000603000000000000" pitchFamily="2" charset="0"/>
              </a:rPr>
              <a:t>Trace écrite</a:t>
            </a:r>
          </a:p>
        </p:txBody>
      </p:sp>
    </p:spTree>
    <p:extLst>
      <p:ext uri="{BB962C8B-B14F-4D97-AF65-F5344CB8AC3E}">
        <p14:creationId xmlns:p14="http://schemas.microsoft.com/office/powerpoint/2010/main" val="106996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A63603A-09B4-30B8-E986-075B7C0C6391}"/>
              </a:ext>
            </a:extLst>
          </p:cNvPr>
          <p:cNvPicPr>
            <a:picLocks noChangeAspect="1"/>
          </p:cNvPicPr>
          <p:nvPr/>
        </p:nvPicPr>
        <p:blipFill>
          <a:blip r:embed="rId2"/>
          <a:stretch>
            <a:fillRect/>
          </a:stretch>
        </p:blipFill>
        <p:spPr>
          <a:xfrm>
            <a:off x="3318219" y="0"/>
            <a:ext cx="4931519" cy="6858000"/>
          </a:xfrm>
          <a:prstGeom prst="rect">
            <a:avLst/>
          </a:prstGeom>
        </p:spPr>
      </p:pic>
    </p:spTree>
    <p:extLst>
      <p:ext uri="{BB962C8B-B14F-4D97-AF65-F5344CB8AC3E}">
        <p14:creationId xmlns:p14="http://schemas.microsoft.com/office/powerpoint/2010/main" val="241139670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247</Words>
  <Application>Microsoft Office PowerPoint</Application>
  <PresentationFormat>Grand écran</PresentationFormat>
  <Paragraphs>36</Paragraphs>
  <Slides>8</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123Marker</vt: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Solene  Ezingeard</cp:lastModifiedBy>
  <cp:revision>15</cp:revision>
  <dcterms:created xsi:type="dcterms:W3CDTF">2025-09-09T09:06:23Z</dcterms:created>
  <dcterms:modified xsi:type="dcterms:W3CDTF">2025-10-11T07:58:53Z</dcterms:modified>
</cp:coreProperties>
</file>