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66" r:id="rId4"/>
    <p:sldId id="263" r:id="rId5"/>
    <p:sldId id="259" r:id="rId6"/>
    <p:sldId id="267" r:id="rId7"/>
    <p:sldId id="260" r:id="rId8"/>
    <p:sldId id="268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867" autoAdjust="0"/>
  </p:normalViewPr>
  <p:slideViewPr>
    <p:cSldViewPr snapToGrid="0">
      <p:cViewPr varScale="1">
        <p:scale>
          <a:sx n="82" d="100"/>
          <a:sy n="82" d="100"/>
        </p:scale>
        <p:origin x="291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F530-9C4C-46BF-9C61-81975274A20D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CCFD2-154C-40A7-B46E-52AF5D4DC1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20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mot 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09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Lecture du texte par les élèves</a:t>
            </a:r>
          </a:p>
          <a:p>
            <a:pPr marL="228600" indent="-228600">
              <a:buAutoNum type="arabicPeriod"/>
            </a:pPr>
            <a:r>
              <a:rPr lang="fr-FR" b="1" dirty="0"/>
              <a:t>Etude des mots </a:t>
            </a:r>
          </a:p>
          <a:p>
            <a:pPr marL="0" indent="0">
              <a:buNone/>
            </a:pPr>
            <a:r>
              <a:rPr lang="fr-FR" dirty="0"/>
              <a:t>Trouve par quoi on peut remplacer les mots en gras. </a:t>
            </a:r>
          </a:p>
          <a:p>
            <a:pPr marL="0" indent="0">
              <a:buNone/>
            </a:pPr>
            <a:r>
              <a:rPr lang="fr-FR" b="1" dirty="0"/>
              <a:t>3. Institutionnalisation</a:t>
            </a:r>
          </a:p>
          <a:p>
            <a:pPr marL="0" indent="0">
              <a:buNone/>
            </a:pPr>
            <a:r>
              <a:rPr lang="fr-FR" dirty="0"/>
              <a:t>Comment appelle-t-on des mots qui veulent dire la même chose? (même sens ?) des synonymes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E7836-8EA5-F159-E82A-CAF10A2EB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2FE33B-D807-5D87-3B6E-EE6AF36B9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7BDA12C-C8EF-A47D-4228-A717A8815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Rappel de la séance précédente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Comment appelle-t-on des mots qui ont le même sens ? Des synonymes</a:t>
            </a:r>
            <a:r>
              <a:rPr lang="fr-FR" sz="1200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2. Etendre sa collection de mots  </a:t>
            </a:r>
            <a:r>
              <a:rPr lang="fr-FR" sz="1200" b="0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Faire sur cahier de brouillon ou ardoise le classement des mots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3. Proposer de nouveaux mots pour chaque </a:t>
            </a:r>
            <a:r>
              <a:rPr lang="fr-FR" sz="1200" b="1" dirty="0" err="1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colonens</a:t>
            </a:r>
            <a:endParaRPr lang="fr-FR" sz="1200" b="1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7488FC-34EF-B239-7748-8622BDDAF9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870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FED44-3710-25A4-7A6F-AB0D3AA2F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FAA1A7-2CDB-BCE4-D1DE-CC3BC8D2B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5543D-CAB0-BDBE-C700-5B4F46E7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43435-465E-AA88-5923-EE0190D5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B8AE9-CF6A-29DD-F1D0-7EFF00C3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4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A42DC-0D5B-66D2-BBA0-59E17CB8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0CCB9-6BE6-0C3F-EEB5-D4C84415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1F9E86-E62B-8A65-C6CD-B38F5152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3E31D-ACB0-0E2A-CA1B-95FEB0E0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53A4C-8174-ECB0-DC07-26AC4249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43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F52E2-4EB0-D31F-CBC2-8E8E2045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A6C7D-6F48-D1F4-E312-4C43A9D7F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FCCE6-F5AD-C0FF-4769-3976071C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173B0-E5BE-FBFF-E358-60B63378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F717E-BCD0-70A4-7C5F-857A7319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3BA60-1F92-B81D-27B8-0622BCB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5777C-2E62-DD42-DBC7-11EBAAA7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C524E6-325E-9261-090C-2689E703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4B1CE6-102D-B8CA-E64B-7C9E28E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75230-FCED-CCCA-0B3C-24C8512A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9D8F6-3DEC-A463-0931-274FE7A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0186-B141-22E8-F665-F1650670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2BC49-29E5-8305-1567-4EFD248A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C2E33-FBF6-88C0-6EB7-8C1F2168B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2BEC4C-FA42-9A66-B12A-16DB1F3E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92E79-8EE1-B0FC-F589-B4E196A6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59C9-367A-4D51-8547-3405AD0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EF373-321D-1174-4174-668C894B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67BF7E-D3FE-D030-6253-A6E942F5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35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4D765-EF62-16B8-1309-01CD2EC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3D2D9-10BE-729A-6194-2F6DA963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589945-D0EA-7435-47A6-29A1929D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97A56E-606E-A4CC-08F6-2D8166DB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CEBEE-CA4F-1CFF-E886-38CC8F4E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9FB0D0-BC36-8D38-39A1-E09C84BF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9B1635-BE84-07DE-1C36-A118B132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2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BB48D-C7FC-D2EC-0A15-D1B6BEBA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B134D-801D-C295-8E04-6FE5E9C0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4BABCB-7CC2-60CA-15E1-5760F1B6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71B03-46F6-2E0A-555A-B2658C9B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FA0BED-D165-3AE1-7F73-DF00DB5C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41CE1-63CC-1D56-05A3-EC8B8517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CC9D7-8DC4-0809-90A5-AFA0B16D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CFDD86-3286-FDD3-6016-10C38051D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7E6ED-F2EF-B302-7FF4-F6BED0F82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AC26DA-D8EA-39E0-E0EA-0A7B2F31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196D-EB4C-C6D5-45CC-E4B1BB9B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EAF3DF-4993-C735-2F09-C491B6B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2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A064-16DE-FCF8-CE87-B594694E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60517-E1D9-8EFD-6A24-CD2FBEFCC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6862-3FB8-7F06-F9ED-1427D86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73276-0E7D-F522-E063-28A30D8B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2A3D0D-4384-70B7-CCC0-7BB0D0C0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DE7DF-3F46-FEDA-3245-46DD8B7D6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E42B96-B177-1815-D9D5-952C4BD01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BBA4F-6A80-3362-A8B7-3608B10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AEB7B-8EDE-AF68-EE27-484D9B5B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1F058-462A-5DDA-23D9-1BF6CCD1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C91853-5D1B-476D-1C94-4F2019A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848C9-8C56-5F8F-9BE2-7A6BA881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B8E65-A9ED-229C-BD6C-57F68D6A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FD331-71F2-8CB3-8F2D-8E5CB911D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39900-248F-B9C0-C3BA-DAF550D83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igner le vocabulaire : ma réflexion... - Lutin Bazar">
            <a:extLst>
              <a:ext uri="{FF2B5EF4-FFF2-40B4-BE49-F238E27FC236}">
                <a16:creationId xmlns:a16="http://schemas.microsoft.com/office/drawing/2014/main" id="{D191E48C-F74A-42C6-D1A8-E989C72B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21" y="338860"/>
            <a:ext cx="5986463" cy="557537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27ED51CE-0C6F-AC71-FC7D-B2D9924A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8AC2E4-34A4-2C45-6939-579342A39C3A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1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Découverte</a:t>
            </a:r>
          </a:p>
        </p:txBody>
      </p:sp>
    </p:spTree>
    <p:extLst>
      <p:ext uri="{BB962C8B-B14F-4D97-AF65-F5344CB8AC3E}">
        <p14:creationId xmlns:p14="http://schemas.microsoft.com/office/powerpoint/2010/main" val="126272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B271-E97A-286F-5CDE-1B641725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F3742D-3C83-8396-59D3-F0CBC4A63DC5}"/>
              </a:ext>
            </a:extLst>
          </p:cNvPr>
          <p:cNvSpPr txBox="1"/>
          <p:nvPr/>
        </p:nvSpPr>
        <p:spPr>
          <a:xfrm>
            <a:off x="2964328" y="1991323"/>
            <a:ext cx="5552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Séquence 3 :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 Les synonymes</a:t>
            </a:r>
            <a:endParaRPr lang="fr-FR" sz="32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628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1A0FC96-EEF6-A124-8479-529D6B5D0CC6}"/>
              </a:ext>
            </a:extLst>
          </p:cNvPr>
          <p:cNvSpPr txBox="1"/>
          <p:nvPr/>
        </p:nvSpPr>
        <p:spPr>
          <a:xfrm>
            <a:off x="125507" y="1102399"/>
            <a:ext cx="12191999" cy="2943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dirty="0"/>
              <a:t>Le </a:t>
            </a:r>
            <a:r>
              <a:rPr lang="fr-FR" sz="2400" b="1" dirty="0"/>
              <a:t>jeune garçon</a:t>
            </a:r>
            <a:r>
              <a:rPr lang="fr-FR" sz="2400" dirty="0"/>
              <a:t> avançait dans la forêt</a:t>
            </a:r>
            <a:r>
              <a:rPr lang="fr-FR" sz="2400" b="1" dirty="0"/>
              <a:t> sombre</a:t>
            </a:r>
            <a:r>
              <a:rPr lang="fr-FR" sz="2400" dirty="0"/>
              <a:t>. Il ressentait une grande</a:t>
            </a:r>
            <a:r>
              <a:rPr lang="fr-FR" sz="2400" b="1" dirty="0"/>
              <a:t> peur</a:t>
            </a:r>
            <a:r>
              <a:rPr lang="fr-FR" sz="2400" dirty="0"/>
              <a:t> car le vent violent faisait bouger les arbres et produisait des bruits étranges. Malgré son inquiétude, il continua à marcher avec un certain </a:t>
            </a:r>
            <a:r>
              <a:rPr lang="fr-FR" sz="2400" b="1" dirty="0"/>
              <a:t>courage</a:t>
            </a:r>
            <a:r>
              <a:rPr lang="fr-FR" sz="2400" dirty="0"/>
              <a:t>. Après quelques minutes, il aperçut une maison</a:t>
            </a:r>
            <a:r>
              <a:rPr lang="fr-FR" sz="2400" b="1" dirty="0"/>
              <a:t> ancienne</a:t>
            </a:r>
            <a:r>
              <a:rPr lang="fr-FR" sz="2400" dirty="0"/>
              <a:t>, qui paraissait </a:t>
            </a:r>
            <a:r>
              <a:rPr lang="fr-FR" sz="2400" b="1" dirty="0"/>
              <a:t>étrange</a:t>
            </a:r>
            <a:r>
              <a:rPr lang="fr-FR" sz="2400" dirty="0"/>
              <a:t>.</a:t>
            </a:r>
            <a:endParaRPr lang="fr-FR" sz="2400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00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1F0A-09B2-EC41-9463-84E81C1A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5D6C37B2-A205-B308-C2FC-34AAC5BFF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BFBC7E-1C56-492A-3FE3-91B8575174FB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2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19944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72BCA-860D-C7F4-DCB0-247550C46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0EC5258-9AD5-C4B7-927E-A51B33CAF1C0}"/>
              </a:ext>
            </a:extLst>
          </p:cNvPr>
          <p:cNvSpPr txBox="1"/>
          <p:nvPr/>
        </p:nvSpPr>
        <p:spPr>
          <a:xfrm>
            <a:off x="2646082" y="322928"/>
            <a:ext cx="654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lgerian" panose="04020705040A02060702" pitchFamily="82" charset="0"/>
              </a:rPr>
              <a:t>Défi !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2C6A2F-EA50-8DBD-16A2-7D157FC707C4}"/>
              </a:ext>
            </a:extLst>
          </p:cNvPr>
          <p:cNvSpPr txBox="1"/>
          <p:nvPr/>
        </p:nvSpPr>
        <p:spPr>
          <a:xfrm>
            <a:off x="2136587" y="868865"/>
            <a:ext cx="787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/>
              <a:t>Tu dois reclasser les mots ci-dessous avec le bon synonyme :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F3A1EB1-1D64-A81B-8EE7-9AE11AC01940}"/>
              </a:ext>
            </a:extLst>
          </p:cNvPr>
          <p:cNvGraphicFramePr>
            <a:graphicFrameLocks noGrp="1"/>
          </p:cNvGraphicFramePr>
          <p:nvPr/>
        </p:nvGraphicFramePr>
        <p:xfrm>
          <a:off x="1854200" y="1367660"/>
          <a:ext cx="8127999" cy="2841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54120152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015874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14251607"/>
                    </a:ext>
                  </a:extLst>
                </a:gridCol>
              </a:tblGrid>
              <a:tr h="592433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Grand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Gentil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115991"/>
                  </a:ext>
                </a:extLst>
              </a:tr>
              <a:tr h="224923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77576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A4933C34-C640-9BB7-4893-6DB3E86FEF57}"/>
              </a:ext>
            </a:extLst>
          </p:cNvPr>
          <p:cNvSpPr txBox="1"/>
          <p:nvPr/>
        </p:nvSpPr>
        <p:spPr>
          <a:xfrm>
            <a:off x="5011271" y="2062202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succulent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0B5572C-5549-289F-73D8-71E9A20D213D}"/>
              </a:ext>
            </a:extLst>
          </p:cNvPr>
          <p:cNvSpPr txBox="1"/>
          <p:nvPr/>
        </p:nvSpPr>
        <p:spPr>
          <a:xfrm>
            <a:off x="1996141" y="2746639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gigantesque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35EFF5-2E80-4F57-B003-86130F87C1C2}"/>
              </a:ext>
            </a:extLst>
          </p:cNvPr>
          <p:cNvSpPr txBox="1"/>
          <p:nvPr/>
        </p:nvSpPr>
        <p:spPr>
          <a:xfrm>
            <a:off x="2209801" y="3477984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énorme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FD14870-3FDF-9D0A-4397-D9877F039936}"/>
              </a:ext>
            </a:extLst>
          </p:cNvPr>
          <p:cNvSpPr txBox="1"/>
          <p:nvPr/>
        </p:nvSpPr>
        <p:spPr>
          <a:xfrm>
            <a:off x="4969435" y="2726712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excellent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8CFED25-7957-07F7-73C1-3CF867BCD759}"/>
              </a:ext>
            </a:extLst>
          </p:cNvPr>
          <p:cNvSpPr txBox="1"/>
          <p:nvPr/>
        </p:nvSpPr>
        <p:spPr>
          <a:xfrm>
            <a:off x="2209801" y="2062202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immense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8B58F8-A639-8B98-C7D1-4982461235F2}"/>
              </a:ext>
            </a:extLst>
          </p:cNvPr>
          <p:cNvSpPr txBox="1"/>
          <p:nvPr/>
        </p:nvSpPr>
        <p:spPr>
          <a:xfrm>
            <a:off x="4969435" y="3465702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délicieux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0280AC1-9F0D-6A44-7D9C-619994E52CEC}"/>
              </a:ext>
            </a:extLst>
          </p:cNvPr>
          <p:cNvSpPr txBox="1"/>
          <p:nvPr/>
        </p:nvSpPr>
        <p:spPr>
          <a:xfrm>
            <a:off x="7703671" y="2942482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aimable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8B03B2C-3EFA-000C-6A79-9A565A607BA1}"/>
              </a:ext>
            </a:extLst>
          </p:cNvPr>
          <p:cNvSpPr txBox="1"/>
          <p:nvPr/>
        </p:nvSpPr>
        <p:spPr>
          <a:xfrm>
            <a:off x="7364506" y="2143349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sympathique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D66BA6D-A566-52F6-7C23-769FD47AA90C}"/>
              </a:ext>
            </a:extLst>
          </p:cNvPr>
          <p:cNvSpPr txBox="1"/>
          <p:nvPr/>
        </p:nvSpPr>
        <p:spPr>
          <a:xfrm>
            <a:off x="7364506" y="3562456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bienveillant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340FC5-9C6C-46E4-C4A5-1E9FC3FF06DC}"/>
              </a:ext>
            </a:extLst>
          </p:cNvPr>
          <p:cNvSpPr txBox="1"/>
          <p:nvPr/>
        </p:nvSpPr>
        <p:spPr>
          <a:xfrm>
            <a:off x="5620871" y="5344704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succulent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231674D-9D2E-8F9D-97B6-88311B28A2BB}"/>
              </a:ext>
            </a:extLst>
          </p:cNvPr>
          <p:cNvSpPr txBox="1"/>
          <p:nvPr/>
        </p:nvSpPr>
        <p:spPr>
          <a:xfrm>
            <a:off x="3012141" y="5143977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gigantesque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D911ED3-278E-2F61-2919-FC674B57B41E}"/>
              </a:ext>
            </a:extLst>
          </p:cNvPr>
          <p:cNvSpPr txBox="1"/>
          <p:nvPr/>
        </p:nvSpPr>
        <p:spPr>
          <a:xfrm>
            <a:off x="7049248" y="4625641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énorme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E577B95-A259-D454-9152-D55AF170FF15}"/>
              </a:ext>
            </a:extLst>
          </p:cNvPr>
          <p:cNvSpPr txBox="1"/>
          <p:nvPr/>
        </p:nvSpPr>
        <p:spPr>
          <a:xfrm>
            <a:off x="1008529" y="5951524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excellent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CF71260-D8D4-8EC7-E458-F1AFA87B1834}"/>
              </a:ext>
            </a:extLst>
          </p:cNvPr>
          <p:cNvSpPr txBox="1"/>
          <p:nvPr/>
        </p:nvSpPr>
        <p:spPr>
          <a:xfrm>
            <a:off x="1105647" y="4829057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immense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325827-ECD1-43B3-CA12-5A5FA66828ED}"/>
              </a:ext>
            </a:extLst>
          </p:cNvPr>
          <p:cNvSpPr txBox="1"/>
          <p:nvPr/>
        </p:nvSpPr>
        <p:spPr>
          <a:xfrm>
            <a:off x="4025152" y="5989690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délicieux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ECF110C-BB44-1C09-97FD-C80CFD9CFBB3}"/>
              </a:ext>
            </a:extLst>
          </p:cNvPr>
          <p:cNvSpPr txBox="1"/>
          <p:nvPr/>
        </p:nvSpPr>
        <p:spPr>
          <a:xfrm>
            <a:off x="8468660" y="5209744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aimable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1655ACD-8370-50F7-7D11-E152D65D7A87}"/>
              </a:ext>
            </a:extLst>
          </p:cNvPr>
          <p:cNvSpPr txBox="1"/>
          <p:nvPr/>
        </p:nvSpPr>
        <p:spPr>
          <a:xfrm>
            <a:off x="4498788" y="4485242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sympathique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882A19E-5006-D798-633E-AE6F4B9F65E8}"/>
              </a:ext>
            </a:extLst>
          </p:cNvPr>
          <p:cNvSpPr txBox="1"/>
          <p:nvPr/>
        </p:nvSpPr>
        <p:spPr>
          <a:xfrm>
            <a:off x="6911788" y="5928807"/>
            <a:ext cx="2973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ptos" panose="020B0004020202020204" pitchFamily="34" charset="0"/>
              </a:rPr>
              <a:t>bienveillant</a:t>
            </a:r>
          </a:p>
        </p:txBody>
      </p:sp>
    </p:spTree>
    <p:extLst>
      <p:ext uri="{BB962C8B-B14F-4D97-AF65-F5344CB8AC3E}">
        <p14:creationId xmlns:p14="http://schemas.microsoft.com/office/powerpoint/2010/main" val="355737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5" grpId="0"/>
      <p:bldP spid="17" grpId="0"/>
      <p:bldP spid="20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C21-49BF-ABE6-A7C3-45FCFB64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7C263A3B-B0D9-8C9D-7F66-AB61027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E5357-1918-1B52-F52D-060DBCD1F9E9}"/>
              </a:ext>
            </a:extLst>
          </p:cNvPr>
          <p:cNvSpPr txBox="1"/>
          <p:nvPr/>
        </p:nvSpPr>
        <p:spPr>
          <a:xfrm>
            <a:off x="185351" y="1938018"/>
            <a:ext cx="2379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3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28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Trace écrite</a:t>
            </a:r>
          </a:p>
        </p:txBody>
      </p:sp>
    </p:spTree>
    <p:extLst>
      <p:ext uri="{BB962C8B-B14F-4D97-AF65-F5344CB8AC3E}">
        <p14:creationId xmlns:p14="http://schemas.microsoft.com/office/powerpoint/2010/main" val="106996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C13E3BC-523E-E09C-43E4-D54020031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469" y="0"/>
            <a:ext cx="5253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854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</TotalTime>
  <Words>196</Words>
  <Application>Microsoft Office PowerPoint</Application>
  <PresentationFormat>Grand écran</PresentationFormat>
  <Paragraphs>50</Paragraphs>
  <Slides>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123Marker</vt:lpstr>
      <vt:lpstr>Algerian</vt:lpstr>
      <vt:lpstr>Aptos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Solene  Ezingeard</cp:lastModifiedBy>
  <cp:revision>17</cp:revision>
  <dcterms:created xsi:type="dcterms:W3CDTF">2025-09-09T09:06:23Z</dcterms:created>
  <dcterms:modified xsi:type="dcterms:W3CDTF">2025-10-11T07:59:25Z</dcterms:modified>
</cp:coreProperties>
</file>