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57" r:id="rId2"/>
    <p:sldId id="266" r:id="rId3"/>
    <p:sldId id="258" r:id="rId4"/>
    <p:sldId id="263" r:id="rId5"/>
    <p:sldId id="259" r:id="rId6"/>
    <p:sldId id="267" r:id="rId7"/>
    <p:sldId id="260" r:id="rId8"/>
    <p:sldId id="265" r:id="rId9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87867" autoAdjust="0"/>
  </p:normalViewPr>
  <p:slideViewPr>
    <p:cSldViewPr snapToGrid="0">
      <p:cViewPr varScale="1">
        <p:scale>
          <a:sx n="82" d="100"/>
          <a:sy n="82" d="100"/>
        </p:scale>
        <p:origin x="291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D05F530-9C4C-46BF-9C61-81975274A20D}" type="datetimeFigureOut">
              <a:rPr lang="fr-FR" smtClean="0"/>
              <a:t>11/10/2025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8ACCFD2-154C-40A7-B46E-52AF5D4DC1B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412077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r>
              <a:rPr lang="fr-FR" sz="1200" dirty="0">
                <a:solidFill>
                  <a:srgbClr val="00B0F0"/>
                </a:solidFill>
                <a:latin typeface="123Marker" panose="02000603000000000000" pitchFamily="2" charset="0"/>
                <a:ea typeface="123Marker" panose="02000603000000000000" pitchFamily="2" charset="0"/>
              </a:rPr>
              <a:t>Le mot DENT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8ACCFD2-154C-40A7-B46E-52AF5D4DC1B4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1180902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r>
              <a:rPr lang="fr-FR" b="1" dirty="0"/>
              <a:t>Recherche</a:t>
            </a:r>
          </a:p>
          <a:p>
            <a:pPr marL="0" indent="0">
              <a:buNone/>
            </a:pPr>
            <a:r>
              <a:rPr lang="fr-FR" b="0" dirty="0"/>
              <a:t>Recopie sur l’ardoise les mots qui commencent par « para »</a:t>
            </a:r>
          </a:p>
          <a:p>
            <a:pPr marL="0" indent="0">
              <a:buNone/>
            </a:pPr>
            <a:r>
              <a:rPr lang="fr-FR" b="1" dirty="0"/>
              <a:t>2. Institutionnalisation</a:t>
            </a:r>
          </a:p>
          <a:p>
            <a:pPr marL="0" indent="0">
              <a:buNone/>
            </a:pPr>
            <a:r>
              <a:rPr lang="fr-FR" dirty="0"/>
              <a:t>Comment appelle-t-on le morceau de mot « para »? (préfixe)</a:t>
            </a:r>
          </a:p>
          <a:p>
            <a:pPr marL="0" indent="0">
              <a:buNone/>
            </a:pPr>
            <a:r>
              <a:rPr lang="fr-FR" dirty="0"/>
              <a:t>Que veut-t-il dire ? (contre, protège contre les dangers)</a:t>
            </a:r>
          </a:p>
          <a:p>
            <a:pPr marL="0" indent="0">
              <a:buNone/>
            </a:pPr>
            <a:r>
              <a:rPr lang="fr-FR" b="1" dirty="0"/>
              <a:t>3. Application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b="0" dirty="0"/>
              <a:t>Explique pour chacun des mots ce qu’il protège.</a:t>
            </a:r>
          </a:p>
          <a:p>
            <a:pPr marL="0" indent="0">
              <a:buNone/>
            </a:pP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8ACCFD2-154C-40A7-B46E-52AF5D4DC1B4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0883259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9E7836-8EA5-F159-E82A-CAF10A2EBC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1D2FE33B-D807-5D87-3B6E-EE6AF36B9BA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27BDA12C-C8EF-A47D-4228-A717A881502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r>
              <a:rPr lang="fr-FR" b="1" dirty="0"/>
              <a:t>Rappel de la séance précédente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dirty="0"/>
              <a:t>Quel est le préfixe sur lequel nous travaillons ? « para »</a:t>
            </a:r>
            <a:endParaRPr lang="fr-FR" sz="1200" dirty="0">
              <a:solidFill>
                <a:srgbClr val="0070C0"/>
              </a:solidFill>
              <a:latin typeface="123Marker" panose="02000603000000000000" pitchFamily="2" charset="0"/>
              <a:ea typeface="123Marker" panose="02000603000000000000" pitchFamily="2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200" dirty="0">
              <a:solidFill>
                <a:srgbClr val="0070C0"/>
              </a:solidFill>
              <a:latin typeface="123Marker" panose="02000603000000000000" pitchFamily="2" charset="0"/>
              <a:ea typeface="123Marker" panose="02000603000000000000" pitchFamily="2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b="1" dirty="0">
                <a:solidFill>
                  <a:srgbClr val="0070C0"/>
                </a:solidFill>
                <a:latin typeface="123Marker" panose="02000603000000000000" pitchFamily="2" charset="0"/>
                <a:ea typeface="123Marker" panose="02000603000000000000" pitchFamily="2" charset="0"/>
              </a:rPr>
              <a:t>2. Devinettes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b="0" dirty="0">
                <a:solidFill>
                  <a:srgbClr val="0070C0"/>
                </a:solidFill>
                <a:latin typeface="123Marker" panose="02000603000000000000" pitchFamily="2" charset="0"/>
                <a:ea typeface="123Marker" panose="02000603000000000000" pitchFamily="2" charset="0"/>
              </a:rPr>
              <a:t>1 : parapente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b="0" dirty="0">
                <a:solidFill>
                  <a:srgbClr val="0070C0"/>
                </a:solidFill>
                <a:latin typeface="123Marker" panose="02000603000000000000" pitchFamily="2" charset="0"/>
                <a:ea typeface="123Marker" panose="02000603000000000000" pitchFamily="2" charset="0"/>
              </a:rPr>
              <a:t>2. paravent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b="0" dirty="0">
                <a:solidFill>
                  <a:srgbClr val="0070C0"/>
                </a:solidFill>
                <a:latin typeface="123Marker" panose="02000603000000000000" pitchFamily="2" charset="0"/>
                <a:ea typeface="123Marker" panose="02000603000000000000" pitchFamily="2" charset="0"/>
              </a:rPr>
              <a:t>3 : parasol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200" b="0" dirty="0">
              <a:solidFill>
                <a:srgbClr val="0070C0"/>
              </a:solidFill>
              <a:latin typeface="123Marker" panose="02000603000000000000" pitchFamily="2" charset="0"/>
              <a:ea typeface="123Marker" panose="02000603000000000000" pitchFamily="2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b="1" dirty="0">
                <a:solidFill>
                  <a:srgbClr val="0070C0"/>
                </a:solidFill>
                <a:latin typeface="123Marker" panose="02000603000000000000" pitchFamily="2" charset="0"/>
                <a:ea typeface="123Marker" panose="02000603000000000000" pitchFamily="2" charset="0"/>
              </a:rPr>
              <a:t>3. Proposer de nouveaux mots pour chaque </a:t>
            </a:r>
            <a:r>
              <a:rPr lang="fr-FR" sz="1200" b="1" dirty="0" err="1">
                <a:solidFill>
                  <a:srgbClr val="0070C0"/>
                </a:solidFill>
                <a:latin typeface="123Marker" panose="02000603000000000000" pitchFamily="2" charset="0"/>
                <a:ea typeface="123Marker" panose="02000603000000000000" pitchFamily="2" charset="0"/>
              </a:rPr>
              <a:t>colonens</a:t>
            </a:r>
            <a:endParaRPr lang="fr-FR" sz="1200" b="1" dirty="0">
              <a:solidFill>
                <a:srgbClr val="0070C0"/>
              </a:solidFill>
              <a:latin typeface="123Marker" panose="02000603000000000000" pitchFamily="2" charset="0"/>
              <a:ea typeface="123Marker" panose="02000603000000000000" pitchFamily="2" charset="0"/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747488FC-34EF-B239-7748-8622BDDAF9E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8ACCFD2-154C-40A7-B46E-52AF5D4DC1B4}" type="slidenum">
              <a:rPr lang="fr-FR" smtClean="0"/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9187094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1. Distribuer la page avec les petits volets. Les faire découper.</a:t>
            </a:r>
          </a:p>
          <a:p>
            <a:r>
              <a:rPr lang="fr-FR" dirty="0"/>
              <a:t>2. Distribuer la LAM et faire positionner les petits volets au bon endroit.</a:t>
            </a:r>
          </a:p>
          <a:p>
            <a:r>
              <a:rPr lang="fr-FR" dirty="0"/>
              <a:t>3. Correction collective et collage des volets.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8ACCFD2-154C-40A7-B46E-52AF5D4DC1B4}" type="slidenum">
              <a:rPr lang="fr-FR" smtClean="0"/>
              <a:t>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415436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BEFED44-3710-25A4-7A6F-AB0D3AA2F70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55FAA1A7-2CDB-BCE4-D1DE-CC3BC8D2B27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AF5543D-CAB0-BDBE-C700-5B4F46E7D3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3DEE08-924A-4F81-883B-1ABC7EF0CFC4}" type="datetimeFigureOut">
              <a:rPr lang="fr-FR" smtClean="0"/>
              <a:t>11/10/2025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B443435-465E-AA88-5923-EE0190D564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C7B8AE9-CF6A-29DD-F1D0-7EFF00C38F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12B731-C036-4B7F-8240-61AFF66C92D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244907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4FA42DC-0D5B-66D2-BBA0-59E17CB8C7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4F0CCB9-6BE6-0C3F-EEB5-D4C844155B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031F9E86-E62B-8A65-C6CD-B38F515277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3DEE08-924A-4F81-883B-1ABC7EF0CFC4}" type="datetimeFigureOut">
              <a:rPr lang="fr-FR" smtClean="0"/>
              <a:t>11/10/2025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6D3E31D-ACB0-0E2A-CA1B-95FEB0E0E2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9653A4C-8174-ECB0-DC07-26AC424921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12B731-C036-4B7F-8240-61AFF66C92D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014393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DEF52E2-4EB0-D31F-CBC2-8E8E2045D9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952A6C7D-6F48-D1F4-E312-4C43A9D7F2A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A9FCCE6-F5AD-C0FF-4769-3976071CC8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3DEE08-924A-4F81-883B-1ABC7EF0CFC4}" type="datetimeFigureOut">
              <a:rPr lang="fr-FR" smtClean="0"/>
              <a:t>11/10/2025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46173B0-E5BE-FBFF-E358-60B6337819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CBF717E-BCD0-70A4-7C5F-857A731991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12B731-C036-4B7F-8240-61AFF66C92D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828149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593BA60-1F92-B81D-27B8-0622BCBF82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515777C-2E62-DD42-DBC7-11EBAAA733B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1DC524E6-325E-9261-090C-2689E703C87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8C4B1CE6-102D-B8CA-E64B-7C9E28EA9E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3DEE08-924A-4F81-883B-1ABC7EF0CFC4}" type="datetimeFigureOut">
              <a:rPr lang="fr-FR" smtClean="0"/>
              <a:t>11/10/2025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FDD75230-FCED-CCCA-0B3C-24C8512ADD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2D79D8F6-3DEC-A463-0931-274FE7AF76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12B731-C036-4B7F-8240-61AFF66C92D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262346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8520186-B141-22E8-F665-F1650670A1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162BC49-29E5-8305-1567-4EFD248A3C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F51C2E33-FBF6-88C0-6EB7-8C1F2168BB9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8D2BEC4C-FA42-9A66-B12A-16DB1F3E3D4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8E392E79-8EE1-B0FC-F589-B4E196A6072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C33E59C9-367A-4D51-8547-3405AD00E5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3DEE08-924A-4F81-883B-1ABC7EF0CFC4}" type="datetimeFigureOut">
              <a:rPr lang="fr-FR" smtClean="0"/>
              <a:t>11/10/2025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AB5EF373-321D-1174-4174-668C894B88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D267BF7E-D3FE-D030-6253-A6E942F527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12B731-C036-4B7F-8240-61AFF66C92D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713542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1B4D765-EF62-16B8-1309-01CD2ECCD9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8F3D2D9-10BE-729A-6194-2F6DA96375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3DEE08-924A-4F81-883B-1ABC7EF0CFC4}" type="datetimeFigureOut">
              <a:rPr lang="fr-FR" smtClean="0"/>
              <a:t>11/10/2025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EA589945-D0EA-7435-47A6-29A1929DC4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7B97A56E-606E-A4CC-08F6-2D8166DB8A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12B731-C036-4B7F-8240-61AFF66C92D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799066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26DCEBEE-CA4F-1CFF-E886-38CC8F4EA9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3DEE08-924A-4F81-883B-1ABC7EF0CFC4}" type="datetimeFigureOut">
              <a:rPr lang="fr-FR" smtClean="0"/>
              <a:t>11/10/2025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6F9FB0D0-BC36-8D38-39A1-E09C84BFD8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A9B1635-BE84-07DE-1C36-A118B132AE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12B731-C036-4B7F-8240-61AFF66C92D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792710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58BB48D-C7FC-D2EC-0A15-D1B6BEBAE6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86B134D-801D-C295-8E04-6FE5E9C02A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44BABCB-7CC2-60CA-15E1-5760F1B6B5A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87071B03-46F6-2E0A-555A-B2658C9BDC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3DEE08-924A-4F81-883B-1ABC7EF0CFC4}" type="datetimeFigureOut">
              <a:rPr lang="fr-FR" smtClean="0"/>
              <a:t>11/10/2025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7AFA0BED-D165-3AE1-7F73-DF00DB5C9F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56241CE1-63CC-1D56-05A3-EC8B85177E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12B731-C036-4B7F-8240-61AFF66C92D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256133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70CC9D7-8DC4-0809-90A5-AFA0B16D1B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69CFDD86-3286-FDD3-6016-10C38051D32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F3F7E6ED-F2EF-B302-7FF4-F6BED0F828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F2AC26DA-D8EA-39E0-E0EA-0A7B2F3138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3DEE08-924A-4F81-883B-1ABC7EF0CFC4}" type="datetimeFigureOut">
              <a:rPr lang="fr-FR" smtClean="0"/>
              <a:t>11/10/2025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EBAB196D-EB4C-C6D5-45CC-E4B1BB9BD9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32EAF3DF-4993-C735-2F09-C491B6B987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12B731-C036-4B7F-8240-61AFF66C92D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082929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12DA064-16DE-FCF8-CE87-B594694ECE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64C60517-E1D9-8EFD-6A24-CD2FBEFCCB2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9606862-3FB8-7F06-F9ED-1427D867AF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3DEE08-924A-4F81-883B-1ABC7EF0CFC4}" type="datetimeFigureOut">
              <a:rPr lang="fr-FR" smtClean="0"/>
              <a:t>11/10/2025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EE73276-0E7D-F522-E063-28A30D8BE3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C2A3D0D-4384-70B7-CCC0-7BB0D0C0C0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12B731-C036-4B7F-8240-61AFF66C92D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184781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BCEDE7DF-3F46-FEDA-3245-46DD8B7D62A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3DE42B96-B177-1815-D9D5-952C4BD0139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86BBA4F-6A80-3362-A8B7-3608B1036C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3DEE08-924A-4F81-883B-1ABC7EF0CFC4}" type="datetimeFigureOut">
              <a:rPr lang="fr-FR" smtClean="0"/>
              <a:t>11/10/2025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4EAEB7B-8EDE-AF68-EE27-484D9B5BC5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8C1F058-462A-5DDA-23D9-1BF6CCD135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12B731-C036-4B7F-8240-61AFF66C92D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71044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05C91853-5D1B-476D-1C94-4F2019A6A4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39848C9-8C56-5F8F-9BE2-7A6BA88169C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08B8E65-A9ED-229C-BD6C-57F68D6A409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3DEE08-924A-4F81-883B-1ABC7EF0CFC4}" type="datetimeFigureOut">
              <a:rPr lang="fr-FR" smtClean="0"/>
              <a:t>11/10/2025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78FD331-71F2-8CB3-8F2D-8E5CB911D6C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4C39900-248F-B9C0-C3BA-DAF550D8307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12B731-C036-4B7F-8240-61AFF66C92D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067744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Enseigner le vocabulaire : ma réflexion... - Lutin Bazar">
            <a:extLst>
              <a:ext uri="{FF2B5EF4-FFF2-40B4-BE49-F238E27FC236}">
                <a16:creationId xmlns:a16="http://schemas.microsoft.com/office/drawing/2014/main" id="{D191E48C-F74A-42C6-D1A8-E989C72B61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9921" y="338860"/>
            <a:ext cx="5986463" cy="5575375"/>
          </a:xfrm>
          <a:prstGeom prst="rect">
            <a:avLst/>
          </a:prstGeom>
          <a:noFill/>
          <a:ln w="38100">
            <a:solidFill>
              <a:srgbClr val="00B0F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17201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A8B271-E97A-286F-5CDE-1B64172509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27F3742D-3C83-8396-59D3-F0CBC4A63DC5}"/>
              </a:ext>
            </a:extLst>
          </p:cNvPr>
          <p:cNvSpPr txBox="1"/>
          <p:nvPr/>
        </p:nvSpPr>
        <p:spPr>
          <a:xfrm>
            <a:off x="2964328" y="1991323"/>
            <a:ext cx="555214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000" dirty="0">
                <a:solidFill>
                  <a:srgbClr val="00B0F0"/>
                </a:solidFill>
                <a:latin typeface="123Marker" panose="02000603000000000000" pitchFamily="2" charset="0"/>
                <a:ea typeface="123Marker" panose="02000603000000000000" pitchFamily="2" charset="0"/>
              </a:rPr>
              <a:t>Séquence 4 :</a:t>
            </a:r>
          </a:p>
          <a:p>
            <a:pPr algn="ctr"/>
            <a:r>
              <a:rPr lang="fr-FR" sz="4000" dirty="0">
                <a:solidFill>
                  <a:srgbClr val="00B0F0"/>
                </a:solidFill>
                <a:latin typeface="123Marker" panose="02000603000000000000" pitchFamily="2" charset="0"/>
                <a:ea typeface="123Marker" panose="02000603000000000000" pitchFamily="2" charset="0"/>
              </a:rPr>
              <a:t> para-</a:t>
            </a:r>
          </a:p>
          <a:p>
            <a:pPr algn="ctr"/>
            <a:r>
              <a:rPr lang="fr-FR" sz="4000" dirty="0">
                <a:solidFill>
                  <a:srgbClr val="00B0F0"/>
                </a:solidFill>
                <a:latin typeface="123Marker" panose="02000603000000000000" pitchFamily="2" charset="0"/>
                <a:ea typeface="123Marker" panose="02000603000000000000" pitchFamily="2" charset="0"/>
              </a:rPr>
              <a:t>contre-</a:t>
            </a:r>
            <a:endParaRPr lang="fr-FR" sz="3200" dirty="0">
              <a:solidFill>
                <a:srgbClr val="00B0F0"/>
              </a:solidFill>
              <a:latin typeface="123Marker" panose="02000603000000000000" pitchFamily="2" charset="0"/>
              <a:ea typeface="123Marker" panose="02000603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86285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Vocabulaire - Cours et exercices en ligne">
            <a:extLst>
              <a:ext uri="{FF2B5EF4-FFF2-40B4-BE49-F238E27FC236}">
                <a16:creationId xmlns:a16="http://schemas.microsoft.com/office/drawing/2014/main" id="{27ED51CE-0C6F-AC71-FC7D-B2D9924AD3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9125" y="0"/>
            <a:ext cx="1030287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AB8AC2E4-34A4-2C45-6939-579342A39C3A}"/>
              </a:ext>
            </a:extLst>
          </p:cNvPr>
          <p:cNvSpPr txBox="1"/>
          <p:nvPr/>
        </p:nvSpPr>
        <p:spPr>
          <a:xfrm>
            <a:off x="0" y="2654710"/>
            <a:ext cx="2379406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000" dirty="0">
                <a:solidFill>
                  <a:srgbClr val="00B0F0"/>
                </a:solidFill>
                <a:latin typeface="123Marker" panose="02000603000000000000" pitchFamily="2" charset="0"/>
                <a:ea typeface="123Marker" panose="02000603000000000000" pitchFamily="2" charset="0"/>
              </a:rPr>
              <a:t>Séance 1</a:t>
            </a:r>
          </a:p>
          <a:p>
            <a:endParaRPr lang="fr-FR" sz="4000" dirty="0">
              <a:solidFill>
                <a:srgbClr val="00B0F0"/>
              </a:solidFill>
              <a:latin typeface="123Marker" panose="02000603000000000000" pitchFamily="2" charset="0"/>
              <a:ea typeface="123Marker" panose="02000603000000000000" pitchFamily="2" charset="0"/>
            </a:endParaRPr>
          </a:p>
          <a:p>
            <a:r>
              <a:rPr lang="fr-FR" sz="3200" dirty="0">
                <a:solidFill>
                  <a:srgbClr val="00B0F0"/>
                </a:solidFill>
                <a:latin typeface="123Marker" panose="02000603000000000000" pitchFamily="2" charset="0"/>
                <a:ea typeface="123Marker" panose="02000603000000000000" pitchFamily="2" charset="0"/>
              </a:rPr>
              <a:t>Découverte</a:t>
            </a:r>
          </a:p>
        </p:txBody>
      </p:sp>
    </p:spTree>
    <p:extLst>
      <p:ext uri="{BB962C8B-B14F-4D97-AF65-F5344CB8AC3E}">
        <p14:creationId xmlns:p14="http://schemas.microsoft.com/office/powerpoint/2010/main" val="12627210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39D289-53AE-804F-AF2F-E5665C3AD5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41A0FC96-EEF6-A124-8479-529D6B5D0CC6}"/>
              </a:ext>
            </a:extLst>
          </p:cNvPr>
          <p:cNvSpPr txBox="1"/>
          <p:nvPr/>
        </p:nvSpPr>
        <p:spPr>
          <a:xfrm>
            <a:off x="177925" y="898552"/>
            <a:ext cx="12191999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400" dirty="0"/>
              <a:t>Un matin, Mila part à l’école avec son grand-père. Comme il pleut, il ouvre son grand parapluie bleu.</a:t>
            </a:r>
            <a:br>
              <a:rPr lang="fr-FR" sz="2400" dirty="0"/>
            </a:br>
            <a:r>
              <a:rPr lang="fr-FR" sz="2400" dirty="0"/>
              <a:t>En passant devant la place du village, ils voient un peintre qui a installé un paravent pour se protéger du vent.</a:t>
            </a:r>
          </a:p>
          <a:p>
            <a:r>
              <a:rPr lang="fr-FR" sz="2400" dirty="0"/>
              <a:t>— Tu sais, dit le grand-père, le préfixe para- veut souvent dire « protéger ».</a:t>
            </a:r>
          </a:p>
          <a:p>
            <a:r>
              <a:rPr lang="fr-FR" sz="2400" dirty="0"/>
              <a:t>Mila réfléchit et répond :</a:t>
            </a:r>
            <a:br>
              <a:rPr lang="fr-FR" sz="2400" dirty="0"/>
            </a:br>
            <a:r>
              <a:rPr lang="fr-FR" sz="2400" dirty="0"/>
              <a:t>— Comme le paratonnerre qui protège les maisons de la foudre ?</a:t>
            </a:r>
            <a:br>
              <a:rPr lang="fr-FR" sz="2400" dirty="0"/>
            </a:br>
            <a:r>
              <a:rPr lang="fr-FR" sz="2400" dirty="0"/>
              <a:t>— Exactement ! dit son grand-père. Et le parachute, lui, protège les personnes quand elles sautent dans le ciel.</a:t>
            </a:r>
          </a:p>
          <a:p>
            <a:r>
              <a:rPr lang="fr-FR" sz="2400" dirty="0"/>
              <a:t>Mila sourit :</a:t>
            </a:r>
            <a:br>
              <a:rPr lang="fr-FR" sz="2400" dirty="0"/>
            </a:br>
            <a:r>
              <a:rPr lang="fr-FR" sz="2400" dirty="0"/>
              <a:t>— Alors, à chaque fois que je vois un mot avec para-, je peux chercher s’il sert à protéger quelque chose !</a:t>
            </a:r>
          </a:p>
        </p:txBody>
      </p:sp>
    </p:spTree>
    <p:extLst>
      <p:ext uri="{BB962C8B-B14F-4D97-AF65-F5344CB8AC3E}">
        <p14:creationId xmlns:p14="http://schemas.microsoft.com/office/powerpoint/2010/main" val="36200097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EF1F0A-09B2-EC41-9463-84E81C1AF7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Vocabulaire - Cours et exercices en ligne">
            <a:extLst>
              <a:ext uri="{FF2B5EF4-FFF2-40B4-BE49-F238E27FC236}">
                <a16:creationId xmlns:a16="http://schemas.microsoft.com/office/drawing/2014/main" id="{5D6C37B2-A205-B308-C2FC-34AAC5BFF2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9125" y="0"/>
            <a:ext cx="1030287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10BFBC7E-1C56-492A-3FE3-91B8575174FB}"/>
              </a:ext>
            </a:extLst>
          </p:cNvPr>
          <p:cNvSpPr txBox="1"/>
          <p:nvPr/>
        </p:nvSpPr>
        <p:spPr>
          <a:xfrm>
            <a:off x="0" y="2654710"/>
            <a:ext cx="2379406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000" dirty="0">
                <a:solidFill>
                  <a:srgbClr val="00B0F0"/>
                </a:solidFill>
                <a:latin typeface="123Marker" panose="02000603000000000000" pitchFamily="2" charset="0"/>
                <a:ea typeface="123Marker" panose="02000603000000000000" pitchFamily="2" charset="0"/>
              </a:rPr>
              <a:t>Séance 2</a:t>
            </a:r>
          </a:p>
          <a:p>
            <a:endParaRPr lang="fr-FR" sz="4000" dirty="0">
              <a:solidFill>
                <a:srgbClr val="00B0F0"/>
              </a:solidFill>
              <a:latin typeface="123Marker" panose="02000603000000000000" pitchFamily="2" charset="0"/>
              <a:ea typeface="123Marker" panose="02000603000000000000" pitchFamily="2" charset="0"/>
            </a:endParaRPr>
          </a:p>
          <a:p>
            <a:r>
              <a:rPr lang="fr-FR" sz="3200" dirty="0">
                <a:solidFill>
                  <a:srgbClr val="00B0F0"/>
                </a:solidFill>
                <a:latin typeface="123Marker" panose="02000603000000000000" pitchFamily="2" charset="0"/>
                <a:ea typeface="123Marker" panose="02000603000000000000" pitchFamily="2" charset="0"/>
              </a:rPr>
              <a:t>Recherche</a:t>
            </a:r>
          </a:p>
        </p:txBody>
      </p:sp>
    </p:spTree>
    <p:extLst>
      <p:ext uri="{BB962C8B-B14F-4D97-AF65-F5344CB8AC3E}">
        <p14:creationId xmlns:p14="http://schemas.microsoft.com/office/powerpoint/2010/main" val="19944432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A72BCA-860D-C7F4-DCB0-247550C469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00EC5258-9AD5-C4B7-927E-A51B33CAF1C0}"/>
              </a:ext>
            </a:extLst>
          </p:cNvPr>
          <p:cNvSpPr txBox="1"/>
          <p:nvPr/>
        </p:nvSpPr>
        <p:spPr>
          <a:xfrm>
            <a:off x="2646082" y="523220"/>
            <a:ext cx="65442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dirty="0">
                <a:latin typeface="Algerian" panose="04020705040A02060702" pitchFamily="82" charset="0"/>
              </a:rPr>
              <a:t>Devinettes :</a:t>
            </a:r>
          </a:p>
        </p:txBody>
      </p:sp>
      <p:pic>
        <p:nvPicPr>
          <p:cNvPr id="1026" name="Picture 2" descr="Vols en parapente, baptêmes et tandem">
            <a:extLst>
              <a:ext uri="{FF2B5EF4-FFF2-40B4-BE49-F238E27FC236}">
                <a16:creationId xmlns:a16="http://schemas.microsoft.com/office/drawing/2014/main" id="{4403B619-804F-546D-D329-016EB3E73D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660" y="1046440"/>
            <a:ext cx="6088415" cy="40421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ZoneTexte 24">
            <a:extLst>
              <a:ext uri="{FF2B5EF4-FFF2-40B4-BE49-F238E27FC236}">
                <a16:creationId xmlns:a16="http://schemas.microsoft.com/office/drawing/2014/main" id="{BF3848E5-CC2C-B57E-63EA-9B1A50528E36}"/>
              </a:ext>
            </a:extLst>
          </p:cNvPr>
          <p:cNvSpPr txBox="1"/>
          <p:nvPr/>
        </p:nvSpPr>
        <p:spPr>
          <a:xfrm>
            <a:off x="110660" y="0"/>
            <a:ext cx="397793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/>
              <a:t>Devinette 1</a:t>
            </a: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DB78D924-6B35-2167-A46C-312B733E1034}"/>
              </a:ext>
            </a:extLst>
          </p:cNvPr>
          <p:cNvSpPr txBox="1"/>
          <p:nvPr/>
        </p:nvSpPr>
        <p:spPr>
          <a:xfrm>
            <a:off x="4870005" y="0"/>
            <a:ext cx="397793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/>
              <a:t>Devinette 2</a:t>
            </a: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CAE91AB4-3007-814B-DC24-47A20B3F8B72}"/>
              </a:ext>
            </a:extLst>
          </p:cNvPr>
          <p:cNvSpPr txBox="1"/>
          <p:nvPr/>
        </p:nvSpPr>
        <p:spPr>
          <a:xfrm>
            <a:off x="8713980" y="41467"/>
            <a:ext cx="397793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/>
              <a:t>Devinette 3</a:t>
            </a: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BD1F4097-A957-E717-0C33-3414973F725C}"/>
              </a:ext>
            </a:extLst>
          </p:cNvPr>
          <p:cNvSpPr txBox="1"/>
          <p:nvPr/>
        </p:nvSpPr>
        <p:spPr>
          <a:xfrm>
            <a:off x="231251" y="5175904"/>
            <a:ext cx="7563512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3200" dirty="0"/>
              <a:t>Un objet formé de grands panneaux légers, souvent pliants, que l’on place devant soi, pour se protéger du vent.</a:t>
            </a:r>
          </a:p>
        </p:txBody>
      </p:sp>
      <p:pic>
        <p:nvPicPr>
          <p:cNvPr id="1028" name="Picture 4" descr="Cane-line Hyde luxe parasol tuile de base (4 pièce) - Meubles d'extérieur  scandinaves – Cane-line.fr">
            <a:extLst>
              <a:ext uri="{FF2B5EF4-FFF2-40B4-BE49-F238E27FC236}">
                <a16:creationId xmlns:a16="http://schemas.microsoft.com/office/drawing/2014/main" id="{2147BB26-0025-D92D-FA2F-4C60480550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31087" y="1046440"/>
            <a:ext cx="4829662" cy="42930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573782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27" grpId="0"/>
      <p:bldP spid="2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79BC21-49BF-ABE6-A7C3-45FCFB64AE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Vocabulaire - Cours et exercices en ligne">
            <a:extLst>
              <a:ext uri="{FF2B5EF4-FFF2-40B4-BE49-F238E27FC236}">
                <a16:creationId xmlns:a16="http://schemas.microsoft.com/office/drawing/2014/main" id="{7C263A3B-B0D9-8C9D-7F66-AB610279D1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9125" y="0"/>
            <a:ext cx="1030287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8D9E5357-1918-1B52-F52D-060DBCD1F9E9}"/>
              </a:ext>
            </a:extLst>
          </p:cNvPr>
          <p:cNvSpPr txBox="1"/>
          <p:nvPr/>
        </p:nvSpPr>
        <p:spPr>
          <a:xfrm>
            <a:off x="185351" y="1938018"/>
            <a:ext cx="237940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000" dirty="0">
                <a:solidFill>
                  <a:srgbClr val="00B0F0"/>
                </a:solidFill>
                <a:latin typeface="123Marker" panose="02000603000000000000" pitchFamily="2" charset="0"/>
                <a:ea typeface="123Marker" panose="02000603000000000000" pitchFamily="2" charset="0"/>
              </a:rPr>
              <a:t>Séance 3</a:t>
            </a:r>
          </a:p>
          <a:p>
            <a:endParaRPr lang="fr-FR" sz="4000" dirty="0">
              <a:solidFill>
                <a:srgbClr val="00B0F0"/>
              </a:solidFill>
              <a:latin typeface="123Marker" panose="02000603000000000000" pitchFamily="2" charset="0"/>
              <a:ea typeface="123Marker" panose="02000603000000000000" pitchFamily="2" charset="0"/>
            </a:endParaRPr>
          </a:p>
          <a:p>
            <a:r>
              <a:rPr lang="fr-FR" sz="2800" dirty="0">
                <a:solidFill>
                  <a:srgbClr val="00B0F0"/>
                </a:solidFill>
                <a:latin typeface="123Marker" panose="02000603000000000000" pitchFamily="2" charset="0"/>
                <a:ea typeface="123Marker" panose="02000603000000000000" pitchFamily="2" charset="0"/>
              </a:rPr>
              <a:t>Trace écrite</a:t>
            </a:r>
          </a:p>
        </p:txBody>
      </p:sp>
    </p:spTree>
    <p:extLst>
      <p:ext uri="{BB962C8B-B14F-4D97-AF65-F5344CB8AC3E}">
        <p14:creationId xmlns:p14="http://schemas.microsoft.com/office/powerpoint/2010/main" val="10699682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75510411-98BF-D3A8-6A7D-9E52B26464C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88826" y="0"/>
            <a:ext cx="587654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5638845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1231</TotalTime>
  <Words>314</Words>
  <Application>Microsoft Office PowerPoint</Application>
  <PresentationFormat>Grand écran</PresentationFormat>
  <Paragraphs>45</Paragraphs>
  <Slides>8</Slides>
  <Notes>4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8</vt:i4>
      </vt:variant>
    </vt:vector>
  </HeadingPairs>
  <TitlesOfParts>
    <vt:vector size="14" baseType="lpstr">
      <vt:lpstr>123Marker</vt:lpstr>
      <vt:lpstr>Algerian</vt:lpstr>
      <vt:lpstr>Arial</vt:lpstr>
      <vt:lpstr>Calibri</vt:lpstr>
      <vt:lpstr>Calibri Light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O 2</dc:creator>
  <cp:lastModifiedBy>Solene  Ezingeard</cp:lastModifiedBy>
  <cp:revision>18</cp:revision>
  <dcterms:created xsi:type="dcterms:W3CDTF">2025-09-09T09:06:23Z</dcterms:created>
  <dcterms:modified xsi:type="dcterms:W3CDTF">2025-10-11T08:00:00Z</dcterms:modified>
</cp:coreProperties>
</file>