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7" r:id="rId7"/>
    <p:sldId id="260" r:id="rId8"/>
    <p:sldId id="26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867" autoAdjust="0"/>
  </p:normalViewPr>
  <p:slideViewPr>
    <p:cSldViewPr snapToGrid="0">
      <p:cViewPr varScale="1">
        <p:scale>
          <a:sx n="82" d="100"/>
          <a:sy n="82" d="100"/>
        </p:scale>
        <p:origin x="291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du texte autonome puis en groupe classe.</a:t>
            </a:r>
          </a:p>
          <a:p>
            <a:pPr marL="228600" indent="-228600">
              <a:buAutoNum type="arabicPeriod"/>
            </a:pPr>
            <a:r>
              <a:rPr lang="fr-FR" b="1" dirty="0"/>
              <a:t>Recherche</a:t>
            </a:r>
          </a:p>
          <a:p>
            <a:pPr marL="0" indent="0">
              <a:buNone/>
            </a:pPr>
            <a:r>
              <a:rPr lang="fr-FR" b="0" dirty="0"/>
              <a:t>Ecris sur ton ardoise tous les verbes à l’infinitif du texte.</a:t>
            </a:r>
          </a:p>
          <a:p>
            <a:pPr marL="0" indent="0">
              <a:buNone/>
            </a:pPr>
            <a:r>
              <a:rPr lang="fr-FR" b="0" dirty="0"/>
              <a:t>Quels sont les mots que tu entends dans chacun d’eux ?</a:t>
            </a:r>
          </a:p>
          <a:p>
            <a:pPr marL="0" indent="0">
              <a:buNone/>
            </a:pPr>
            <a:r>
              <a:rPr lang="fr-FR" b="0" dirty="0"/>
              <a:t>Simplifier (simple), égaliser (égal), moucheter (mouche), colorier (couleur), clouer (clou), embellir (belle)</a:t>
            </a:r>
          </a:p>
          <a:p>
            <a:pPr marL="0" indent="0">
              <a:buNone/>
            </a:pPr>
            <a:r>
              <a:rPr lang="fr-FR" b="0" dirty="0"/>
              <a:t>Quelle est la nature de ces mots?</a:t>
            </a:r>
          </a:p>
          <a:p>
            <a:pPr marL="0" indent="0">
              <a:buNone/>
            </a:pPr>
            <a:r>
              <a:rPr lang="fr-FR" b="1" dirty="0"/>
              <a:t>2. Institutionnalisation</a:t>
            </a:r>
          </a:p>
          <a:p>
            <a:pPr marL="0" indent="0">
              <a:buNone/>
            </a:pPr>
            <a:r>
              <a:rPr lang="fr-FR" dirty="0"/>
              <a:t>Comment je fais pour transformer un adjectif ou un nom en verbe ? (je rajoute un suffixe, ER, IFIER, ETER, IR ….)</a:t>
            </a:r>
          </a:p>
          <a:p>
            <a:pPr marL="0" indent="0">
              <a:buNone/>
            </a:pPr>
            <a:r>
              <a:rPr lang="fr-FR" dirty="0"/>
              <a:t>Encadrer les suffixes.</a:t>
            </a:r>
          </a:p>
          <a:p>
            <a:pPr marL="0" indent="0">
              <a:buNone/>
            </a:pPr>
            <a:r>
              <a:rPr lang="fr-FR" b="1" dirty="0"/>
              <a:t>3.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/>
              <a:t>Transforme le nom « moderne » en verbe.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7836-8EA5-F159-E82A-CAF10A2E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2FE33B-D807-5D87-3B6E-EE6AF36B9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BDA12C-C8EF-A47D-4228-A717A8815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sz="1200" b="1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7488FC-34EF-B239-7748-8622BDDAF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87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64328" y="1991323"/>
            <a:ext cx="55521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6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Des suffixes pour former des verbes</a:t>
            </a:r>
            <a:endParaRPr lang="fr-FR" sz="32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550675" y="234595"/>
            <a:ext cx="11522900" cy="600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800" dirty="0"/>
              <a:t>Hier, à l’école, la maîtresse a décidé de simplifier les règles et de former une équipe pour préparer la fête. Elle a voulu égaliser les tâches entre les élèves.</a:t>
            </a:r>
            <a:br>
              <a:rPr lang="fr-FR" sz="2800" dirty="0"/>
            </a:br>
            <a:r>
              <a:rPr lang="fr-FR" sz="2800" dirty="0"/>
              <a:t>Tom a pris une grande feuille pour moucheter des taches bleues. Puis il s’est mis à colorier le tout.</a:t>
            </a:r>
            <a:br>
              <a:rPr lang="fr-FR" sz="2800" dirty="0"/>
            </a:br>
            <a:r>
              <a:rPr lang="fr-FR" sz="2800" dirty="0"/>
              <a:t>Emma voulait clouer l’affichage au dessus de la porte d’entrée.</a:t>
            </a:r>
            <a:br>
              <a:rPr lang="fr-FR" sz="2800" dirty="0"/>
            </a:br>
            <a:r>
              <a:rPr lang="fr-FR" sz="2800" dirty="0"/>
              <a:t>Enfin, pour que la salle soit belle, ils ont choisi d’embellir le hall avec des décorations personnelles. 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2BCA-860D-C7F4-DCB0-247550C4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DC47A3-3851-EFBF-C960-53CE50D80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5865"/>
              </p:ext>
            </p:extLst>
          </p:nvPr>
        </p:nvGraphicFramePr>
        <p:xfrm>
          <a:off x="1630776" y="1333742"/>
          <a:ext cx="9446862" cy="51995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4477">
                  <a:extLst>
                    <a:ext uri="{9D8B030D-6E8A-4147-A177-3AD203B41FA5}">
                      <a16:colId xmlns:a16="http://schemas.microsoft.com/office/drawing/2014/main" val="3987217083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6197460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731940716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695237130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1611240404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2053647677"/>
                    </a:ext>
                  </a:extLst>
                </a:gridCol>
              </a:tblGrid>
              <a:tr h="1403634">
                <a:tc>
                  <a:txBody>
                    <a:bodyPr/>
                    <a:lstStyle/>
                    <a:p>
                      <a:r>
                        <a:rPr lang="fr-FR" dirty="0"/>
                        <a:t>maigrir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avoir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vaincre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être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devoir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29540"/>
                  </a:ext>
                </a:extLst>
              </a:tr>
              <a:tr h="1265308">
                <a:tc>
                  <a:txBody>
                    <a:bodyPr/>
                    <a:lstStyle/>
                    <a:p>
                      <a:r>
                        <a:rPr lang="fr-FR" dirty="0"/>
                        <a:t>simplifier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stabiliser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rougir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battre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aller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12754"/>
                  </a:ext>
                </a:extLst>
              </a:tr>
              <a:tr h="1265308">
                <a:tc>
                  <a:txBody>
                    <a:bodyPr/>
                    <a:lstStyle/>
                    <a:p>
                      <a:r>
                        <a:rPr lang="fr-FR" dirty="0"/>
                        <a:t>vouloir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encourager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forcer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noircir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prendre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089677"/>
                  </a:ext>
                </a:extLst>
              </a:tr>
              <a:tr h="1265308">
                <a:tc>
                  <a:txBody>
                    <a:bodyPr/>
                    <a:lstStyle/>
                    <a:p>
                      <a:r>
                        <a:rPr lang="fr-FR" dirty="0"/>
                        <a:t>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savoir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venir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tenir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solidifier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terrasser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598881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6952688-AB0E-DDA1-3676-0F1F03780C4D}"/>
              </a:ext>
            </a:extLst>
          </p:cNvPr>
          <p:cNvSpPr txBox="1"/>
          <p:nvPr/>
        </p:nvSpPr>
        <p:spPr>
          <a:xfrm>
            <a:off x="856158" y="273738"/>
            <a:ext cx="10343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/>
              <a:t>Rejoins le drapeau d’arrivée en moins de 5minutes en copiant uniquement des verbes issus d’un nom ou d’un adjectif 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FC7A21-B37F-FE4B-9E98-7E7B39107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97" b="96928" l="213" r="98934">
                        <a14:foregroundMark x1="21535" y1="12289" x2="73134" y2="8449"/>
                        <a14:foregroundMark x1="73134" y1="8449" x2="99147" y2="8756"/>
                        <a14:foregroundMark x1="42431" y1="5530" x2="61620" y2="1997"/>
                        <a14:foregroundMark x1="61620" y1="1997" x2="64179" y2="2151"/>
                        <a14:foregroundMark x1="1493" y1="6759" x2="8742" y2="6144"/>
                        <a14:foregroundMark x1="426" y1="6298" x2="1706" y2="14286"/>
                        <a14:foregroundMark x1="1919" y1="71121" x2="3198" y2="66206"/>
                        <a14:foregroundMark x1="2772" y1="96928" x2="2559" y2="94009"/>
                        <a14:foregroundMark x1="31343" y1="21813" x2="83156" y2="15668"/>
                        <a14:foregroundMark x1="29424" y1="21198" x2="62047" y2="21505"/>
                        <a14:foregroundMark x1="62047" y1="21505" x2="75053" y2="21505"/>
                        <a14:foregroundMark x1="27719" y1="14132" x2="40085" y2="19662"/>
                        <a14:foregroundMark x1="40085" y1="19662" x2="27719" y2="30261"/>
                        <a14:foregroundMark x1="27719" y1="30261" x2="49254" y2="18280"/>
                        <a14:foregroundMark x1="49254" y1="18280" x2="43923" y2="27650"/>
                        <a14:foregroundMark x1="43923" y1="27650" x2="41151" y2="24578"/>
                        <a14:foregroundMark x1="42857" y1="14132" x2="37953" y2="20276"/>
                        <a14:foregroundMark x1="43284" y1="20737" x2="41365" y2="11674"/>
                        <a14:foregroundMark x1="41365" y1="11674" x2="41578" y2="25192"/>
                        <a14:foregroundMark x1="41578" y1="25192" x2="47548" y2="25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952118">
            <a:off x="1398750" y="730632"/>
            <a:ext cx="868997" cy="12062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5B4395-6BE3-2D2E-AD95-127F1DA07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89" b="97944" l="9933" r="90741">
                        <a14:foregroundMark x1="54545" y1="8811" x2="76263" y2="7489"/>
                        <a14:foregroundMark x1="90741" y1="38767" x2="90741" y2="34361"/>
                        <a14:foregroundMark x1="50168" y1="13216" x2="39899" y2="19383"/>
                        <a14:foregroundMark x1="39899" y1="19383" x2="35354" y2="30250"/>
                        <a14:foregroundMark x1="35354" y1="30250" x2="69192" y2="32012"/>
                        <a14:foregroundMark x1="69192" y1="32012" x2="81987" y2="24670"/>
                        <a14:foregroundMark x1="81987" y1="24670" x2="65152" y2="15859"/>
                        <a14:foregroundMark x1="65152" y1="15859" x2="50337" y2="18796"/>
                        <a14:foregroundMark x1="50337" y1="18796" x2="49158" y2="18796"/>
                        <a14:foregroundMark x1="35859" y1="24082" x2="51684" y2="31131"/>
                        <a14:foregroundMark x1="51684" y1="31131" x2="79293" y2="17915"/>
                        <a14:foregroundMark x1="79293" y1="17915" x2="50505" y2="18062"/>
                        <a14:foregroundMark x1="50505" y1="18062" x2="37710" y2="25991"/>
                        <a14:foregroundMark x1="37710" y1="25991" x2="42761" y2="31131"/>
                        <a14:foregroundMark x1="46296" y1="17768" x2="50673" y2="35095"/>
                        <a14:foregroundMark x1="50673" y1="35095" x2="72727" y2="27313"/>
                        <a14:foregroundMark x1="72727" y1="27313" x2="48148" y2="19824"/>
                        <a14:foregroundMark x1="48148" y1="19824" x2="35859" y2="23495"/>
                        <a14:foregroundMark x1="35859" y1="23495" x2="35690" y2="23495"/>
                        <a14:foregroundMark x1="50673" y1="24523" x2="60606" y2="29222"/>
                        <a14:foregroundMark x1="60606" y1="29222" x2="47138" y2="31718"/>
                        <a14:foregroundMark x1="47138" y1="31718" x2="54040" y2="18062"/>
                        <a14:foregroundMark x1="54040" y1="18062" x2="59259" y2="22320"/>
                        <a14:foregroundMark x1="16835" y1="15419" x2="16162" y2="21439"/>
                        <a14:foregroundMark x1="16162" y1="86637" x2="18013" y2="39648"/>
                        <a14:foregroundMark x1="16667" y1="97944" x2="16162" y2="92217"/>
                        <a14:foregroundMark x1="15993" y1="7636" x2="20202" y2="89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92712">
            <a:off x="10687111" y="4670918"/>
            <a:ext cx="1374815" cy="15761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1C1150-C4FD-D214-DCB3-418CB7C355FF}"/>
              </a:ext>
            </a:extLst>
          </p:cNvPr>
          <p:cNvSpPr/>
          <p:nvPr/>
        </p:nvSpPr>
        <p:spPr>
          <a:xfrm>
            <a:off x="1630776" y="1333742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DE7360-B5EA-01AB-9AC1-743E5241B68E}"/>
              </a:ext>
            </a:extLst>
          </p:cNvPr>
          <p:cNvSpPr/>
          <p:nvPr/>
        </p:nvSpPr>
        <p:spPr>
          <a:xfrm>
            <a:off x="3186743" y="2668456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CE5E5C-1A04-FFA3-51B6-4034240EDEF6}"/>
              </a:ext>
            </a:extLst>
          </p:cNvPr>
          <p:cNvSpPr/>
          <p:nvPr/>
        </p:nvSpPr>
        <p:spPr>
          <a:xfrm>
            <a:off x="4742710" y="393352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81F788-57C0-4AB5-1C9A-B9874C779E3E}"/>
              </a:ext>
            </a:extLst>
          </p:cNvPr>
          <p:cNvSpPr/>
          <p:nvPr/>
        </p:nvSpPr>
        <p:spPr>
          <a:xfrm>
            <a:off x="6338543" y="393352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DBB461-A24A-ED49-9C37-1F71E0E61B33}"/>
              </a:ext>
            </a:extLst>
          </p:cNvPr>
          <p:cNvSpPr/>
          <p:nvPr/>
        </p:nvSpPr>
        <p:spPr>
          <a:xfrm>
            <a:off x="7934376" y="393352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9939B3-FF61-E0B7-6D12-6F2781CA9704}"/>
              </a:ext>
            </a:extLst>
          </p:cNvPr>
          <p:cNvSpPr/>
          <p:nvPr/>
        </p:nvSpPr>
        <p:spPr>
          <a:xfrm>
            <a:off x="7934376" y="523341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EBE86A-5A6D-06AE-D3BF-602A93AC90FA}"/>
              </a:ext>
            </a:extLst>
          </p:cNvPr>
          <p:cNvSpPr/>
          <p:nvPr/>
        </p:nvSpPr>
        <p:spPr>
          <a:xfrm>
            <a:off x="9506007" y="5233411"/>
            <a:ext cx="1595833" cy="13978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37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CB1E8B-D553-C532-6DE2-8AD9CFA00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470" y="-75716"/>
            <a:ext cx="4991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86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268</Words>
  <Application>Microsoft Office PowerPoint</Application>
  <PresentationFormat>Grand écran</PresentationFormat>
  <Paragraphs>52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25</cp:revision>
  <dcterms:created xsi:type="dcterms:W3CDTF">2025-09-09T09:06:23Z</dcterms:created>
  <dcterms:modified xsi:type="dcterms:W3CDTF">2025-10-11T08:01:15Z</dcterms:modified>
</cp:coreProperties>
</file>