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66" r:id="rId3"/>
    <p:sldId id="258" r:id="rId4"/>
    <p:sldId id="263" r:id="rId5"/>
    <p:sldId id="259" r:id="rId6"/>
    <p:sldId id="267" r:id="rId7"/>
    <p:sldId id="260" r:id="rId8"/>
    <p:sldId id="268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7464" autoAdjust="0"/>
  </p:normalViewPr>
  <p:slideViewPr>
    <p:cSldViewPr snapToGrid="0">
      <p:cViewPr varScale="1">
        <p:scale>
          <a:sx n="73" d="100"/>
          <a:sy n="73" d="100"/>
        </p:scale>
        <p:origin x="630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05F530-9C4C-46BF-9C61-81975274A20D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ACCFD2-154C-40A7-B46E-52AF5D4DC1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1207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fr-FR" sz="12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Le mot DENT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1809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b="1" dirty="0"/>
              <a:t>Lecture du texte autonome puis en groupe classe.</a:t>
            </a:r>
          </a:p>
          <a:p>
            <a:pPr marL="228600" indent="-228600">
              <a:buAutoNum type="arabicPeriod"/>
            </a:pPr>
            <a:r>
              <a:rPr lang="fr-FR" b="1" dirty="0"/>
              <a:t>Recherche</a:t>
            </a:r>
          </a:p>
          <a:p>
            <a:pPr marL="0" indent="0">
              <a:buNone/>
            </a:pPr>
            <a:r>
              <a:rPr lang="fr-FR" b="0" dirty="0"/>
              <a:t>Où se passe la scène du texte ? (à l’école)</a:t>
            </a:r>
          </a:p>
          <a:p>
            <a:pPr marL="0" indent="0">
              <a:buNone/>
            </a:pPr>
            <a:r>
              <a:rPr lang="fr-FR" b="0" dirty="0"/>
              <a:t>Ecris sur ton ardoise les mots qui te montrent que la scène se passe à l’école. (cartable, cahier de français, trousse, crayon, gomme…)</a:t>
            </a:r>
          </a:p>
          <a:p>
            <a:pPr marL="0" indent="0">
              <a:buNone/>
            </a:pPr>
            <a:r>
              <a:rPr lang="fr-FR" b="1" dirty="0"/>
              <a:t>2. Institutionnalisation</a:t>
            </a:r>
          </a:p>
          <a:p>
            <a:pPr marL="0" indent="0">
              <a:buNone/>
            </a:pPr>
            <a:r>
              <a:rPr lang="fr-FR" dirty="0"/>
              <a:t>On appelle champ lexical les mots parlent d’un même sujet.</a:t>
            </a:r>
          </a:p>
          <a:p>
            <a:pPr marL="0" indent="0">
              <a:buNone/>
            </a:pPr>
            <a:r>
              <a:rPr lang="fr-FR" b="1" dirty="0"/>
              <a:t>3. Application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0" dirty="0"/>
              <a:t>Donnez-moi des mots du champ lexical de « cuisine »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8832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E7836-8EA5-F159-E82A-CAF10A2EB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D2FE33B-D807-5D87-3B6E-EE6AF36B9B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7BDA12C-C8EF-A47D-4228-A717A88150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sz="1200" b="1" dirty="0">
                <a:solidFill>
                  <a:srgbClr val="0070C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Rappel de ce que c’est qu’un champ lexical</a:t>
            </a:r>
          </a:p>
          <a:p>
            <a:pPr marL="228600" indent="-228600">
              <a:buAutoNum type="arabicPeriod"/>
            </a:pPr>
            <a:endParaRPr lang="fr-FR" sz="1200" b="1" dirty="0">
              <a:solidFill>
                <a:srgbClr val="0070C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pPr marL="228600" indent="-228600">
              <a:buAutoNum type="arabicPeriod"/>
            </a:pPr>
            <a:r>
              <a:rPr lang="fr-FR" sz="1200" b="1" dirty="0">
                <a:solidFill>
                  <a:srgbClr val="0070C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Application </a:t>
            </a:r>
          </a:p>
          <a:p>
            <a:pPr marL="0" indent="0">
              <a:buNone/>
            </a:pPr>
            <a:r>
              <a:rPr lang="fr-FR" sz="1200" b="1" dirty="0">
                <a:solidFill>
                  <a:srgbClr val="0070C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 Jeu 1 : Trouve le plus de mots en 2 minutes sur le thème des transports 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rgbClr val="0070C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Jeu 2 : Trouve le plus de mots en 2 minutes sur le thème de la plage !</a:t>
            </a:r>
          </a:p>
          <a:p>
            <a:pPr marL="0" indent="0">
              <a:buNone/>
            </a:pPr>
            <a:endParaRPr lang="fr-FR" sz="1200" b="1" dirty="0">
              <a:solidFill>
                <a:srgbClr val="0070C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47488FC-34EF-B239-7748-8622BDDAF9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1870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EFED44-3710-25A4-7A6F-AB0D3AA2F7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5FAA1A7-2CDB-BCE4-D1DE-CC3BC8D2B2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F5543D-CAB0-BDBE-C700-5B4F46E7D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B443435-465E-AA88-5923-EE0190D56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7B8AE9-CF6A-29DD-F1D0-7EFF00C38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4490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FA42DC-0D5B-66D2-BBA0-59E17CB8C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F0CCB9-6BE6-0C3F-EEB5-D4C844155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1F9E86-E62B-8A65-C6CD-B38F51527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D3E31D-ACB0-0E2A-CA1B-95FEB0E0E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9653A4C-8174-ECB0-DC07-26AC42492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1439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F52E2-4EB0-D31F-CBC2-8E8E2045D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52A6C7D-6F48-D1F4-E312-4C43A9D7F2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A9FCCE6-F5AD-C0FF-4769-3976071CC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6173B0-E5BE-FBFF-E358-60B633781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CBF717E-BCD0-70A4-7C5F-857A73199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2814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93BA60-1F92-B81D-27B8-0622BCBF8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15777C-2E62-DD42-DBC7-11EBAAA733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C524E6-325E-9261-090C-2689E703C8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C4B1CE6-102D-B8CA-E64B-7C9E28EA9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DD75230-FCED-CCCA-0B3C-24C8512AD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D79D8F6-3DEC-A463-0931-274FE7AF7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62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520186-B141-22E8-F665-F1650670A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62BC49-29E5-8305-1567-4EFD248A3C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51C2E33-FBF6-88C0-6EB7-8C1F2168BB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D2BEC4C-FA42-9A66-B12A-16DB1F3E3D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392E79-8EE1-B0FC-F589-B4E196A607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33E59C9-367A-4D51-8547-3405AD00E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B5EF373-321D-1174-4174-668C894B8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267BF7E-D3FE-D030-6253-A6E942F52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1354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B4D765-EF62-16B8-1309-01CD2ECCD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8F3D2D9-10BE-729A-6194-2F6DA9637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A589945-D0EA-7435-47A6-29A1929DC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B97A56E-606E-A4CC-08F6-2D8166DB8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9906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6DCEBEE-CA4F-1CFF-E886-38CC8F4EA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F9FB0D0-BC36-8D38-39A1-E09C84BFD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A9B1635-BE84-07DE-1C36-A118B132A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9271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8BB48D-C7FC-D2EC-0A15-D1B6BEBAE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6B134D-801D-C295-8E04-6FE5E9C02A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44BABCB-7CC2-60CA-15E1-5760F1B6B5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7071B03-46F6-2E0A-555A-B2658C9BD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AFA0BED-D165-3AE1-7F73-DF00DB5C9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6241CE1-63CC-1D56-05A3-EC8B85177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5613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0CC9D7-8DC4-0809-90A5-AFA0B16D1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9CFDD86-3286-FDD3-6016-10C38051D3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3F7E6ED-F2EF-B302-7FF4-F6BED0F82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2AC26DA-D8EA-39E0-E0EA-0A7B2F313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BAB196D-EB4C-C6D5-45CC-E4B1BB9BD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EAF3DF-4993-C735-2F09-C491B6B98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8292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2DA064-16DE-FCF8-CE87-B594694EC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4C60517-E1D9-8EFD-6A24-CD2FBEFCCB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9606862-3FB8-7F06-F9ED-1427D867A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E73276-0E7D-F522-E063-28A30D8BE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2A3D0D-4384-70B7-CCC0-7BB0D0C0C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8478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CEDE7DF-3F46-FEDA-3245-46DD8B7D62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E42B96-B177-1815-D9D5-952C4BD013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BBA4F-6A80-3362-A8B7-3608B1036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EAEB7B-8EDE-AF68-EE27-484D9B5BC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C1F058-462A-5DDA-23D9-1BF6CCD13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104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5C91853-5D1B-476D-1C94-4F2019A6A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9848C9-8C56-5F8F-9BE2-7A6BA88169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8B8E65-A9ED-229C-BD6C-57F68D6A40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DEE08-924A-4F81-883B-1ABC7EF0CFC4}" type="datetimeFigureOut">
              <a:rPr lang="fr-FR" smtClean="0"/>
              <a:t>11/10/2025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8FD331-71F2-8CB3-8F2D-8E5CB911D6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C39900-248F-B9C0-C3BA-DAF550D830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6774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nseigner le vocabulaire : ma réflexion... - Lutin Bazar">
            <a:extLst>
              <a:ext uri="{FF2B5EF4-FFF2-40B4-BE49-F238E27FC236}">
                <a16:creationId xmlns:a16="http://schemas.microsoft.com/office/drawing/2014/main" id="{D191E48C-F74A-42C6-D1A8-E989C72B6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921" y="338860"/>
            <a:ext cx="5986463" cy="5575375"/>
          </a:xfrm>
          <a:prstGeom prst="rect">
            <a:avLst/>
          </a:prstGeom>
          <a:noFill/>
          <a:ln w="38100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20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8B271-E97A-286F-5CDE-1B6417250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7F3742D-3C83-8396-59D3-F0CBC4A63DC5}"/>
              </a:ext>
            </a:extLst>
          </p:cNvPr>
          <p:cNvSpPr txBox="1"/>
          <p:nvPr/>
        </p:nvSpPr>
        <p:spPr>
          <a:xfrm>
            <a:off x="2952679" y="2235939"/>
            <a:ext cx="55521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Séquence 7 :</a:t>
            </a:r>
          </a:p>
          <a:p>
            <a:pPr algn="ctr"/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Le champ lexical</a:t>
            </a:r>
          </a:p>
        </p:txBody>
      </p:sp>
    </p:spTree>
    <p:extLst>
      <p:ext uri="{BB962C8B-B14F-4D97-AF65-F5344CB8AC3E}">
        <p14:creationId xmlns:p14="http://schemas.microsoft.com/office/powerpoint/2010/main" val="3408628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ocabulaire - Cours et exercices en ligne">
            <a:extLst>
              <a:ext uri="{FF2B5EF4-FFF2-40B4-BE49-F238E27FC236}">
                <a16:creationId xmlns:a16="http://schemas.microsoft.com/office/drawing/2014/main" id="{27ED51CE-0C6F-AC71-FC7D-B2D9924AD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B8AC2E4-34A4-2C45-6939-579342A39C3A}"/>
              </a:ext>
            </a:extLst>
          </p:cNvPr>
          <p:cNvSpPr txBox="1"/>
          <p:nvPr/>
        </p:nvSpPr>
        <p:spPr>
          <a:xfrm>
            <a:off x="0" y="2654710"/>
            <a:ext cx="237940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Séance 1</a:t>
            </a:r>
          </a:p>
          <a:p>
            <a:endParaRPr lang="fr-FR" sz="40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r>
              <a:rPr lang="fr-FR" sz="32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Découverte</a:t>
            </a:r>
          </a:p>
        </p:txBody>
      </p:sp>
    </p:spTree>
    <p:extLst>
      <p:ext uri="{BB962C8B-B14F-4D97-AF65-F5344CB8AC3E}">
        <p14:creationId xmlns:p14="http://schemas.microsoft.com/office/powerpoint/2010/main" val="1262721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9D289-53AE-804F-AF2F-E5665C3AD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1A0FC96-EEF6-A124-8479-529D6B5D0CC6}"/>
              </a:ext>
            </a:extLst>
          </p:cNvPr>
          <p:cNvSpPr txBox="1"/>
          <p:nvPr/>
        </p:nvSpPr>
        <p:spPr>
          <a:xfrm>
            <a:off x="509905" y="356903"/>
            <a:ext cx="11522900" cy="59253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dirty="0"/>
              <a:t>Ce matin, Léa arrive avec son cartable bien rempli.</a:t>
            </a:r>
            <a:br>
              <a:rPr lang="fr-FR" sz="3200" dirty="0"/>
            </a:br>
            <a:r>
              <a:rPr lang="fr-FR" sz="3200" dirty="0"/>
              <a:t>Elle sort son cahier de français et sa trousse.</a:t>
            </a:r>
            <a:br>
              <a:rPr lang="fr-FR" sz="3200" dirty="0"/>
            </a:br>
            <a:r>
              <a:rPr lang="fr-FR" sz="3200" dirty="0"/>
              <a:t>Sur le bureau, elle pose son crayon et sa gomme.</a:t>
            </a:r>
            <a:br>
              <a:rPr lang="fr-FR" sz="3200" dirty="0"/>
            </a:br>
            <a:r>
              <a:rPr lang="fr-FR" sz="3200" dirty="0"/>
              <a:t>Le maître écrit la leçon au tableau, pendant que les élèves copient attentivement.</a:t>
            </a:r>
            <a:br>
              <a:rPr lang="fr-FR" sz="3200" dirty="0"/>
            </a:br>
            <a:r>
              <a:rPr lang="fr-FR" sz="3200" dirty="0"/>
              <a:t>Bientôt, la cloche sonne : c’est l’heure de la récréation !</a:t>
            </a:r>
            <a:br>
              <a:rPr lang="fr-FR" sz="3200" dirty="0"/>
            </a:br>
            <a:r>
              <a:rPr lang="fr-FR" sz="3200" dirty="0"/>
              <a:t>Léa range ses affaires et ferme son cartable avant de sortir jouer dans la cour</a:t>
            </a:r>
            <a:r>
              <a:rPr lang="fr-FR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20009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F1F0A-09B2-EC41-9463-84E81C1AF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ocabulaire - Cours et exercices en ligne">
            <a:extLst>
              <a:ext uri="{FF2B5EF4-FFF2-40B4-BE49-F238E27FC236}">
                <a16:creationId xmlns:a16="http://schemas.microsoft.com/office/drawing/2014/main" id="{5D6C37B2-A205-B308-C2FC-34AAC5BFF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0BFBC7E-1C56-492A-3FE3-91B8575174FB}"/>
              </a:ext>
            </a:extLst>
          </p:cNvPr>
          <p:cNvSpPr txBox="1"/>
          <p:nvPr/>
        </p:nvSpPr>
        <p:spPr>
          <a:xfrm>
            <a:off x="0" y="2654710"/>
            <a:ext cx="237940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Séance 2</a:t>
            </a:r>
          </a:p>
          <a:p>
            <a:endParaRPr lang="fr-FR" sz="40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r>
              <a:rPr lang="fr-FR" sz="32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Recherche</a:t>
            </a:r>
          </a:p>
        </p:txBody>
      </p:sp>
    </p:spTree>
    <p:extLst>
      <p:ext uri="{BB962C8B-B14F-4D97-AF65-F5344CB8AC3E}">
        <p14:creationId xmlns:p14="http://schemas.microsoft.com/office/powerpoint/2010/main" val="1994443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72BCA-860D-C7F4-DCB0-247550C46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Transport : ce que dépensent chaque mois les Français pour aller travailler  - Capital.fr">
            <a:extLst>
              <a:ext uri="{FF2B5EF4-FFF2-40B4-BE49-F238E27FC236}">
                <a16:creationId xmlns:a16="http://schemas.microsoft.com/office/drawing/2014/main" id="{2704B70E-EBEA-7FCF-612D-C948D7B2BA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7618" y="957581"/>
            <a:ext cx="7541491" cy="5656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AAF5B10-AD6F-6584-D8D7-C0EC2B5631E2}"/>
              </a:ext>
            </a:extLst>
          </p:cNvPr>
          <p:cNvSpPr txBox="1"/>
          <p:nvPr/>
        </p:nvSpPr>
        <p:spPr>
          <a:xfrm>
            <a:off x="2692400" y="244301"/>
            <a:ext cx="92086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Trouve le plus de mots en 2 minutes sur le thème ….</a:t>
            </a:r>
          </a:p>
        </p:txBody>
      </p:sp>
      <p:pic>
        <p:nvPicPr>
          <p:cNvPr id="1032" name="Picture 8" descr="Chronomètre - Icônes électronique gratuites">
            <a:extLst>
              <a:ext uri="{FF2B5EF4-FFF2-40B4-BE49-F238E27FC236}">
                <a16:creationId xmlns:a16="http://schemas.microsoft.com/office/drawing/2014/main" id="{6975AB7F-0ED2-BA23-5BDD-6A283F82F0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8055" y="69811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8DD98F7-7D64-BD14-D761-F5041BD73BD0}"/>
              </a:ext>
            </a:extLst>
          </p:cNvPr>
          <p:cNvSpPr txBox="1"/>
          <p:nvPr/>
        </p:nvSpPr>
        <p:spPr>
          <a:xfrm>
            <a:off x="4604329" y="3139309"/>
            <a:ext cx="34036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3600" b="1" dirty="0"/>
              <a:t>Des transports !</a:t>
            </a:r>
          </a:p>
        </p:txBody>
      </p:sp>
      <p:pic>
        <p:nvPicPr>
          <p:cNvPr id="1034" name="Picture 10" descr="Ces 3 plages françaises sont classées parmi les plus belles au monde par  Lonely Planet">
            <a:extLst>
              <a:ext uri="{FF2B5EF4-FFF2-40B4-BE49-F238E27FC236}">
                <a16:creationId xmlns:a16="http://schemas.microsoft.com/office/drawing/2014/main" id="{DCD09A7C-02DA-FCDF-E3D8-AA138C4D6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914" y="788555"/>
            <a:ext cx="8659668" cy="582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D37B97B0-AFC6-2929-75FF-6D05B3828A68}"/>
              </a:ext>
            </a:extLst>
          </p:cNvPr>
          <p:cNvSpPr txBox="1"/>
          <p:nvPr/>
        </p:nvSpPr>
        <p:spPr>
          <a:xfrm>
            <a:off x="4486563" y="2816143"/>
            <a:ext cx="298565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3600" b="1" dirty="0"/>
              <a:t>De la plage !</a:t>
            </a:r>
          </a:p>
        </p:txBody>
      </p:sp>
    </p:spTree>
    <p:extLst>
      <p:ext uri="{BB962C8B-B14F-4D97-AF65-F5344CB8AC3E}">
        <p14:creationId xmlns:p14="http://schemas.microsoft.com/office/powerpoint/2010/main" val="3557378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9BC21-49BF-ABE6-A7C3-45FCFB64A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ocabulaire - Cours et exercices en ligne">
            <a:extLst>
              <a:ext uri="{FF2B5EF4-FFF2-40B4-BE49-F238E27FC236}">
                <a16:creationId xmlns:a16="http://schemas.microsoft.com/office/drawing/2014/main" id="{7C263A3B-B0D9-8C9D-7F66-AB610279D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D9E5357-1918-1B52-F52D-060DBCD1F9E9}"/>
              </a:ext>
            </a:extLst>
          </p:cNvPr>
          <p:cNvSpPr txBox="1"/>
          <p:nvPr/>
        </p:nvSpPr>
        <p:spPr>
          <a:xfrm>
            <a:off x="185351" y="1938018"/>
            <a:ext cx="23794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Séance 3</a:t>
            </a:r>
          </a:p>
          <a:p>
            <a:endParaRPr lang="fr-FR" sz="40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r>
              <a:rPr lang="fr-FR" sz="28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Trace écrite</a:t>
            </a:r>
          </a:p>
        </p:txBody>
      </p:sp>
    </p:spTree>
    <p:extLst>
      <p:ext uri="{BB962C8B-B14F-4D97-AF65-F5344CB8AC3E}">
        <p14:creationId xmlns:p14="http://schemas.microsoft.com/office/powerpoint/2010/main" val="1069968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C1CEB90-0CD3-1322-FBC2-6B13EBAE7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382" y="0"/>
            <a:ext cx="53532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52251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1551</TotalTime>
  <Words>246</Words>
  <Application>Microsoft Office PowerPoint</Application>
  <PresentationFormat>Grand écran</PresentationFormat>
  <Paragraphs>32</Paragraphs>
  <Slides>8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3" baseType="lpstr">
      <vt:lpstr>123Marker</vt:lpstr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 2</dc:creator>
  <cp:lastModifiedBy>Solene  Ezingeard</cp:lastModifiedBy>
  <cp:revision>27</cp:revision>
  <dcterms:created xsi:type="dcterms:W3CDTF">2025-09-09T09:06:23Z</dcterms:created>
  <dcterms:modified xsi:type="dcterms:W3CDTF">2025-10-11T08:01:41Z</dcterms:modified>
</cp:coreProperties>
</file>