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6" r:id="rId3"/>
    <p:sldId id="258" r:id="rId4"/>
    <p:sldId id="263" r:id="rId5"/>
    <p:sldId id="259" r:id="rId6"/>
    <p:sldId id="268" r:id="rId7"/>
    <p:sldId id="260" r:id="rId8"/>
    <p:sldId id="269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FDB"/>
    <a:srgbClr val="A74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93551" autoAdjust="0"/>
  </p:normalViewPr>
  <p:slideViewPr>
    <p:cSldViewPr snapToGrid="0">
      <p:cViewPr varScale="1">
        <p:scale>
          <a:sx n="85" d="100"/>
          <a:sy n="85" d="100"/>
        </p:scale>
        <p:origin x="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du texte autonome puis en groupe classe.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2. Réactivation des notions</a:t>
            </a:r>
          </a:p>
          <a:p>
            <a:pPr marL="0" indent="0">
              <a:buNone/>
            </a:pPr>
            <a:r>
              <a:rPr lang="fr-FR" b="0" dirty="0"/>
              <a:t>Rappel de ce que c’est qu’un mot de la même famille.</a:t>
            </a:r>
          </a:p>
          <a:p>
            <a:pPr marL="0" indent="0">
              <a:buNone/>
            </a:pPr>
            <a:r>
              <a:rPr lang="fr-FR" b="0" dirty="0"/>
              <a:t>Ici, plusieurs mots appartiennent à une même famille. Quelle est cette famille? « jour »</a:t>
            </a:r>
          </a:p>
          <a:p>
            <a:pPr marL="228600" indent="-228600">
              <a:buAutoNum type="arabicPeriod"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3. Recherche</a:t>
            </a:r>
          </a:p>
          <a:p>
            <a:pPr marL="0" indent="0">
              <a:buNone/>
            </a:pPr>
            <a:r>
              <a:rPr lang="fr-FR" b="0" dirty="0"/>
              <a:t>Sur ton ardoise, copie tous les mots du texte qui appartiennent à la famille du mot « jour ». (aujourd’hui, journaliste, journal, journalier, ajourner, séjour).</a:t>
            </a:r>
          </a:p>
          <a:p>
            <a:pPr marL="0" indent="0">
              <a:buNone/>
            </a:pPr>
            <a:r>
              <a:rPr lang="fr-FR" b="0" dirty="0"/>
              <a:t>Encadre le mot « jour » dans chacun d’entre eux.</a:t>
            </a:r>
          </a:p>
          <a:p>
            <a:pPr marL="0" indent="0">
              <a:buNone/>
            </a:pPr>
            <a:r>
              <a:rPr lang="fr-FR" b="0" dirty="0"/>
              <a:t>Essaye de donner une définition pour chacun d’entre eux.</a:t>
            </a:r>
          </a:p>
          <a:p>
            <a:pPr marL="0" indent="0">
              <a:buNone/>
            </a:pPr>
            <a:r>
              <a:rPr lang="fr-FR" b="1" dirty="0"/>
              <a:t>2. Institutionnalisation</a:t>
            </a:r>
          </a:p>
          <a:p>
            <a:pPr marL="0" indent="0">
              <a:buNone/>
            </a:pPr>
            <a:r>
              <a:rPr lang="fr-FR" dirty="0"/>
              <a:t>On retrouve bien le mot « jour » dans chacun de mots recopiés. Leur sens est lié au mot jour. Redonner le sens des mots du texte.</a:t>
            </a:r>
          </a:p>
          <a:p>
            <a:pPr marL="0" indent="0">
              <a:buNone/>
            </a:pPr>
            <a:r>
              <a:rPr lang="fr-FR" b="1" dirty="0"/>
              <a:t>3. Application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/>
              <a:t>Trouve un autre mot de la même famille que jour (ex: journée)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608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52679" y="2235939"/>
            <a:ext cx="5552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8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Famille du mot « jour »</a:t>
            </a: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1A0FC96-EEF6-A124-8479-529D6B5D0CC6}"/>
              </a:ext>
            </a:extLst>
          </p:cNvPr>
          <p:cNvSpPr txBox="1"/>
          <p:nvPr/>
        </p:nvSpPr>
        <p:spPr>
          <a:xfrm>
            <a:off x="334550" y="135584"/>
            <a:ext cx="11522900" cy="648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/>
              <a:t>Aujourd’hui, le journaliste du village est venu écrire un article sur notre classe.</a:t>
            </a:r>
            <a:br>
              <a:rPr lang="fr-FR" sz="2800" dirty="0"/>
            </a:br>
            <a:r>
              <a:rPr lang="fr-FR" sz="2800" dirty="0"/>
              <a:t>Il voulait raconter comment nous préparons notre journal d’école chaque semaine.</a:t>
            </a:r>
            <a:br>
              <a:rPr lang="fr-FR" sz="2800" dirty="0"/>
            </a:br>
            <a:r>
              <a:rPr lang="fr-FR" sz="2800" dirty="0"/>
              <a:t>C’est un travail journalier, car chaque jour, nous écrivons un peu.</a:t>
            </a:r>
            <a:br>
              <a:rPr lang="fr-FR" sz="2800" dirty="0"/>
            </a:br>
            <a:r>
              <a:rPr lang="fr-FR" sz="2800" dirty="0"/>
              <a:t>Mais hier, la maîtresse a dû ajourner la séance, car il y avait une sortie scolaire.</a:t>
            </a:r>
            <a:br>
              <a:rPr lang="fr-FR" sz="2800" dirty="0"/>
            </a:br>
            <a:r>
              <a:rPr lang="fr-FR" sz="2800" dirty="0"/>
              <a:t>Pendant notre séjour à la ferme, nous avons observé les animaux et pris beaucoup de notes.</a:t>
            </a:r>
            <a:br>
              <a:rPr lang="fr-FR" sz="2800" dirty="0"/>
            </a:br>
            <a:r>
              <a:rPr lang="fr-FR" sz="2800" dirty="0"/>
              <a:t>De retour en classe, nous avons même appris à ajourer une feuille de papier pour décorer la couverture de notre journal.</a:t>
            </a:r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1515543-B2C0-0800-6735-25CC14081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380" y="101803"/>
            <a:ext cx="5942034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AE1AC4-688C-D83A-206B-1FE3D8BBA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829" y="5879412"/>
            <a:ext cx="5589993" cy="97858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E1B146F-CF37-C306-183A-1642B30AB6D1}"/>
              </a:ext>
            </a:extLst>
          </p:cNvPr>
          <p:cNvSpPr txBox="1"/>
          <p:nvPr/>
        </p:nvSpPr>
        <p:spPr>
          <a:xfrm>
            <a:off x="198022" y="459396"/>
            <a:ext cx="562377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Trouve les 6 mots de la même famille que « jour » dans le mot mêlé. Il faut que la couleur demandée corresponde avec la définition du mot :</a:t>
            </a:r>
          </a:p>
          <a:p>
            <a:endParaRPr lang="fr-FR" b="1" u="sng" dirty="0"/>
          </a:p>
          <a:p>
            <a:r>
              <a:rPr lang="fr-FR" dirty="0">
                <a:solidFill>
                  <a:srgbClr val="00B050"/>
                </a:solidFill>
              </a:rPr>
              <a:t>Vert</a:t>
            </a:r>
            <a:r>
              <a:rPr lang="fr-FR" dirty="0"/>
              <a:t> </a:t>
            </a:r>
            <a:r>
              <a:rPr lang="fr-FR" dirty="0">
                <a:sym typeface="Wingdings" panose="05000000000000000000" pitchFamily="2" charset="2"/>
              </a:rPr>
              <a:t> _ _ _ _ _ _ _ : </a:t>
            </a:r>
            <a:r>
              <a:rPr lang="fr-FR" dirty="0"/>
              <a:t>Temps que dure un jour, du matin au soir.</a:t>
            </a:r>
          </a:p>
          <a:p>
            <a:endParaRPr lang="fr-FR" dirty="0"/>
          </a:p>
          <a:p>
            <a:r>
              <a:rPr lang="fr-FR" dirty="0">
                <a:solidFill>
                  <a:srgbClr val="FF0000"/>
                </a:solidFill>
              </a:rPr>
              <a:t>Rouge</a:t>
            </a:r>
            <a:r>
              <a:rPr lang="fr-FR" dirty="0"/>
              <a:t> </a:t>
            </a:r>
            <a:r>
              <a:rPr lang="fr-FR" dirty="0">
                <a:sym typeface="Wingdings" panose="05000000000000000000" pitchFamily="2" charset="2"/>
              </a:rPr>
              <a:t> _ _ _ _ _ _ _ _ : </a:t>
            </a:r>
            <a:r>
              <a:rPr lang="fr-FR" dirty="0"/>
              <a:t>Remettre quelque chose à un autre jour, reporter.</a:t>
            </a:r>
          </a:p>
          <a:p>
            <a:endParaRPr lang="fr-FR" dirty="0"/>
          </a:p>
          <a:p>
            <a:r>
              <a:rPr lang="fr-FR" dirty="0">
                <a:solidFill>
                  <a:srgbClr val="E77FDB"/>
                </a:solidFill>
              </a:rPr>
              <a:t>Rose</a:t>
            </a:r>
            <a:r>
              <a:rPr lang="fr-FR" dirty="0"/>
              <a:t> </a:t>
            </a:r>
            <a:r>
              <a:rPr lang="fr-FR" dirty="0">
                <a:sym typeface="Wingdings" panose="05000000000000000000" pitchFamily="2" charset="2"/>
              </a:rPr>
              <a:t> _ _ _ _ _ _ </a:t>
            </a:r>
            <a:r>
              <a:rPr lang="fr-FR" dirty="0"/>
              <a:t>Temps que l’on passe dans un endroit.</a:t>
            </a:r>
          </a:p>
          <a:p>
            <a:endParaRPr lang="fr-FR" dirty="0"/>
          </a:p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Bleu</a:t>
            </a:r>
            <a:r>
              <a:rPr lang="fr-FR" dirty="0">
                <a:sym typeface="Wingdings" panose="05000000000000000000" pitchFamily="2" charset="2"/>
              </a:rPr>
              <a:t> _ _ _ _ _ _ _ _ _ _ _ : </a:t>
            </a:r>
            <a:r>
              <a:rPr lang="fr-FR" dirty="0"/>
              <a:t>Personne qui écrit des articles ou présente des informations dans un journal, à la radio ou à la télévision.</a:t>
            </a:r>
          </a:p>
          <a:p>
            <a:endParaRPr lang="fr-FR" dirty="0"/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Gris</a:t>
            </a:r>
            <a:r>
              <a:rPr lang="fr-FR" dirty="0"/>
              <a:t> </a:t>
            </a:r>
            <a:r>
              <a:rPr lang="fr-FR" dirty="0">
                <a:sym typeface="Wingdings" panose="05000000000000000000" pitchFamily="2" charset="2"/>
              </a:rPr>
              <a:t> _ _ _ _ _ _ _ ‘ _ _ _ : </a:t>
            </a:r>
            <a:r>
              <a:rPr lang="fr-FR" dirty="0"/>
              <a:t>Le jour où nous sommes, le jour présent.</a:t>
            </a:r>
          </a:p>
          <a:p>
            <a:endParaRPr lang="fr-FR" dirty="0"/>
          </a:p>
          <a:p>
            <a:r>
              <a:rPr lang="fr-FR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Jaune</a:t>
            </a:r>
            <a:r>
              <a:rPr lang="fr-FR" dirty="0">
                <a:sym typeface="Wingdings" panose="05000000000000000000" pitchFamily="2" charset="2"/>
              </a:rPr>
              <a:t>  _ _ _ _ _ _ _ _ _ : </a:t>
            </a:r>
            <a:r>
              <a:rPr lang="fr-FR" dirty="0"/>
              <a:t>Qui se fait chaque jour, ou personne qui travaille à la journée.</a:t>
            </a:r>
          </a:p>
          <a:p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59453F5-2C85-2317-C1E4-33810D8D7822}"/>
              </a:ext>
            </a:extLst>
          </p:cNvPr>
          <p:cNvSpPr/>
          <p:nvPr/>
        </p:nvSpPr>
        <p:spPr>
          <a:xfrm>
            <a:off x="6295964" y="5270904"/>
            <a:ext cx="3832326" cy="384398"/>
          </a:xfrm>
          <a:prstGeom prst="ellipse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A4B6E38-1191-D269-86B7-5C089726EB2B}"/>
              </a:ext>
            </a:extLst>
          </p:cNvPr>
          <p:cNvSpPr/>
          <p:nvPr/>
        </p:nvSpPr>
        <p:spPr>
          <a:xfrm>
            <a:off x="6984191" y="4503080"/>
            <a:ext cx="2427722" cy="384398"/>
          </a:xfrm>
          <a:prstGeom prst="ellipse">
            <a:avLst/>
          </a:prstGeom>
          <a:noFill/>
          <a:ln w="38100">
            <a:solidFill>
              <a:srgbClr val="E77FD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EB5F58F-9831-3D8C-D2E4-6381816742ED}"/>
              </a:ext>
            </a:extLst>
          </p:cNvPr>
          <p:cNvSpPr/>
          <p:nvPr/>
        </p:nvSpPr>
        <p:spPr>
          <a:xfrm>
            <a:off x="6638958" y="3429000"/>
            <a:ext cx="2703065" cy="384398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11CC380-3B3E-98D2-3356-CB1A2844B68A}"/>
              </a:ext>
            </a:extLst>
          </p:cNvPr>
          <p:cNvSpPr/>
          <p:nvPr/>
        </p:nvSpPr>
        <p:spPr>
          <a:xfrm>
            <a:off x="6281888" y="4886992"/>
            <a:ext cx="4073545" cy="384398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D5AA13D-6E45-4F57-CC5F-56E06209D3B4}"/>
              </a:ext>
            </a:extLst>
          </p:cNvPr>
          <p:cNvSpPr/>
          <p:nvPr/>
        </p:nvSpPr>
        <p:spPr>
          <a:xfrm>
            <a:off x="8114086" y="1240984"/>
            <a:ext cx="3056737" cy="3843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F486928-CAE4-F848-E81B-57B1D401878B}"/>
              </a:ext>
            </a:extLst>
          </p:cNvPr>
          <p:cNvSpPr/>
          <p:nvPr/>
        </p:nvSpPr>
        <p:spPr>
          <a:xfrm>
            <a:off x="6638957" y="4118925"/>
            <a:ext cx="4115733" cy="384398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33E1A4-2E75-BD1B-5128-2D0F3578829E}"/>
              </a:ext>
            </a:extLst>
          </p:cNvPr>
          <p:cNvSpPr txBox="1"/>
          <p:nvPr/>
        </p:nvSpPr>
        <p:spPr>
          <a:xfrm>
            <a:off x="884123" y="1478662"/>
            <a:ext cx="190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</a:rPr>
              <a:t>JOURNEE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A17865-5B94-3EA7-9482-F33A83FC8768}"/>
              </a:ext>
            </a:extLst>
          </p:cNvPr>
          <p:cNvSpPr txBox="1"/>
          <p:nvPr/>
        </p:nvSpPr>
        <p:spPr>
          <a:xfrm>
            <a:off x="1108444" y="2297920"/>
            <a:ext cx="19014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</a:rPr>
              <a:t>AJOURNER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B9984A4-380F-1F9F-494A-44BADE52ACA5}"/>
              </a:ext>
            </a:extLst>
          </p:cNvPr>
          <p:cNvSpPr txBox="1"/>
          <p:nvPr/>
        </p:nvSpPr>
        <p:spPr>
          <a:xfrm>
            <a:off x="962734" y="3121663"/>
            <a:ext cx="190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E77FDB"/>
                </a:solidFill>
              </a:rPr>
              <a:t>SEJOUR</a:t>
            </a:r>
            <a:endParaRPr lang="fr-FR" sz="2200" b="1" dirty="0">
              <a:solidFill>
                <a:srgbClr val="E77FDB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5EE133A-4999-8EA8-0671-09377AA6E3ED}"/>
              </a:ext>
            </a:extLst>
          </p:cNvPr>
          <p:cNvSpPr txBox="1"/>
          <p:nvPr/>
        </p:nvSpPr>
        <p:spPr>
          <a:xfrm>
            <a:off x="884123" y="3633587"/>
            <a:ext cx="2434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chemeClr val="accent1"/>
                </a:solidFill>
              </a:rPr>
              <a:t>JOURNALISTE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6C497AA-6E9F-9502-6828-B41C4026841C}"/>
              </a:ext>
            </a:extLst>
          </p:cNvPr>
          <p:cNvSpPr txBox="1"/>
          <p:nvPr/>
        </p:nvSpPr>
        <p:spPr>
          <a:xfrm>
            <a:off x="884123" y="4764664"/>
            <a:ext cx="2434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AUJOURD’HUI</a:t>
            </a:r>
            <a:endParaRPr lang="fr-FR" sz="2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71F6A5C-1DB3-CF96-0AA3-DE5F91BE0866}"/>
              </a:ext>
            </a:extLst>
          </p:cNvPr>
          <p:cNvSpPr txBox="1"/>
          <p:nvPr/>
        </p:nvSpPr>
        <p:spPr>
          <a:xfrm>
            <a:off x="1102389" y="5599311"/>
            <a:ext cx="24343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FFC000"/>
                </a:solidFill>
              </a:rPr>
              <a:t>JOURNALIER</a:t>
            </a:r>
          </a:p>
        </p:txBody>
      </p:sp>
    </p:spTree>
    <p:extLst>
      <p:ext uri="{BB962C8B-B14F-4D97-AF65-F5344CB8AC3E}">
        <p14:creationId xmlns:p14="http://schemas.microsoft.com/office/powerpoint/2010/main" val="4104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" grpId="0"/>
      <p:bldP spid="4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59AD5B1-1555-C94E-17BC-D61905810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634" y="0"/>
            <a:ext cx="5083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414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462</Words>
  <Application>Microsoft Office PowerPoint</Application>
  <PresentationFormat>Grand écran</PresentationFormat>
  <Paragraphs>49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123Marker</vt:lpstr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Solene  Ezingeard</cp:lastModifiedBy>
  <cp:revision>28</cp:revision>
  <dcterms:created xsi:type="dcterms:W3CDTF">2025-09-09T09:06:23Z</dcterms:created>
  <dcterms:modified xsi:type="dcterms:W3CDTF">2025-10-11T08:02:18Z</dcterms:modified>
</cp:coreProperties>
</file>