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7" r:id="rId2"/>
    <p:sldId id="266" r:id="rId3"/>
    <p:sldId id="258" r:id="rId4"/>
    <p:sldId id="263" r:id="rId5"/>
    <p:sldId id="259" r:id="rId6"/>
    <p:sldId id="268" r:id="rId7"/>
    <p:sldId id="260" r:id="rId8"/>
    <p:sldId id="265" r:id="rId9"/>
    <p:sldId id="269" r:id="rId1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7FDB"/>
    <a:srgbClr val="A74B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85" autoAdjust="0"/>
    <p:restoredTop sz="93043" autoAdjust="0"/>
  </p:normalViewPr>
  <p:slideViewPr>
    <p:cSldViewPr snapToGrid="0">
      <p:cViewPr varScale="1">
        <p:scale>
          <a:sx n="85" d="100"/>
          <a:sy n="85" d="100"/>
        </p:scale>
        <p:origin x="48" y="9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05F530-9C4C-46BF-9C61-81975274A20D}" type="datetimeFigureOut">
              <a:rPr lang="fr-FR" smtClean="0"/>
              <a:t>08/11/2025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ACCFD2-154C-40A7-B46E-52AF5D4DC1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1207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fr-FR" sz="12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Le mot DENT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ACCFD2-154C-40A7-B46E-52AF5D4DC1B4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18090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fr-FR" b="1" dirty="0"/>
              <a:t>Lecture des phrases en autonome puis en groupe classe.</a:t>
            </a:r>
          </a:p>
          <a:p>
            <a:pPr marL="0" indent="0">
              <a:buNone/>
            </a:pPr>
            <a:endParaRPr lang="fr-FR" b="1" dirty="0"/>
          </a:p>
          <a:p>
            <a:pPr marL="0" indent="0">
              <a:buNone/>
            </a:pPr>
            <a:r>
              <a:rPr lang="fr-FR" b="1" dirty="0"/>
              <a:t>2. Recherche</a:t>
            </a:r>
          </a:p>
          <a:p>
            <a:pPr marL="0" indent="0">
              <a:buNone/>
            </a:pPr>
            <a:r>
              <a:rPr lang="fr-FR" b="0" dirty="0"/>
              <a:t>Quelle est la différence entre ces trois phrases? Quelle phrase choisirais-tu si tu parlais à ….. (faire défiler les trois personnes) ton copain ? Ton maitre/maitresse ? Le maire ?</a:t>
            </a:r>
          </a:p>
          <a:p>
            <a:pPr marL="0" indent="0">
              <a:buNone/>
            </a:pPr>
            <a:endParaRPr lang="fr-FR" b="1" dirty="0"/>
          </a:p>
          <a:p>
            <a:pPr marL="0" indent="0">
              <a:buNone/>
            </a:pPr>
            <a:r>
              <a:rPr lang="fr-FR" b="1" dirty="0"/>
              <a:t>3. Institutionnalisation</a:t>
            </a:r>
          </a:p>
          <a:p>
            <a:pPr marL="0" indent="0">
              <a:buNone/>
            </a:pPr>
            <a:r>
              <a:rPr lang="fr-FR" dirty="0"/>
              <a:t>On ne s’adresse pas toujours de la même façon, on adapte notre langage en fonction de la personne avec qui on parle : on appelle ça le langage soutenu, courant et familier</a:t>
            </a:r>
          </a:p>
          <a:p>
            <a:pPr marL="0" indent="0">
              <a:buNone/>
            </a:pPr>
            <a:r>
              <a:rPr lang="fr-FR" b="1" dirty="0"/>
              <a:t>3. Application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0" dirty="0"/>
              <a:t>Trouve un langage courant et familier de la phrase soutenue « il éprouve de la faim ».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ACCFD2-154C-40A7-B46E-52AF5D4DC1B4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88325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ACCFD2-154C-40A7-B46E-52AF5D4DC1B4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76080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1. Distribuer la page avec les petits volets. Les faire découper.</a:t>
            </a:r>
          </a:p>
          <a:p>
            <a:r>
              <a:rPr lang="fr-FR" dirty="0"/>
              <a:t>2. Distribuer la LAM et faire positionner les petits volets au bon endroit.</a:t>
            </a:r>
          </a:p>
          <a:p>
            <a:r>
              <a:rPr lang="fr-FR" dirty="0"/>
              <a:t>3. Correction collective et collage des volets.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ACCFD2-154C-40A7-B46E-52AF5D4DC1B4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15436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EFED44-3710-25A4-7A6F-AB0D3AA2F7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5FAA1A7-2CDB-BCE4-D1DE-CC3BC8D2B2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AF5543D-CAB0-BDBE-C700-5B4F46E7D3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08/11/2025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B443435-465E-AA88-5923-EE0190D564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C7B8AE9-CF6A-29DD-F1D0-7EFF00C38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4490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FA42DC-0D5B-66D2-BBA0-59E17CB8C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F0CCB9-6BE6-0C3F-EEB5-D4C844155B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31F9E86-E62B-8A65-C6CD-B38F515277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08/11/2025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6D3E31D-ACB0-0E2A-CA1B-95FEB0E0E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9653A4C-8174-ECB0-DC07-26AC42492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1439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EF52E2-4EB0-D31F-CBC2-8E8E2045D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52A6C7D-6F48-D1F4-E312-4C43A9D7F2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A9FCCE6-F5AD-C0FF-4769-3976071CC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08/11/2025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6173B0-E5BE-FBFF-E358-60B6337819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CBF717E-BCD0-70A4-7C5F-857A73199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2814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93BA60-1F92-B81D-27B8-0622BCBF8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515777C-2E62-DD42-DBC7-11EBAAA733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DC524E6-325E-9261-090C-2689E703C8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C4B1CE6-102D-B8CA-E64B-7C9E28EA9E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08/11/2025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DD75230-FCED-CCCA-0B3C-24C8512AD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D79D8F6-3DEC-A463-0931-274FE7AF7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6234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520186-B141-22E8-F665-F1650670A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62BC49-29E5-8305-1567-4EFD248A3C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51C2E33-FBF6-88C0-6EB7-8C1F2168BB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D2BEC4C-FA42-9A66-B12A-16DB1F3E3D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E392E79-8EE1-B0FC-F589-B4E196A607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33E59C9-367A-4D51-8547-3405AD00E5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08/11/2025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B5EF373-321D-1174-4174-668C894B8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D267BF7E-D3FE-D030-6253-A6E942F52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13542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B4D765-EF62-16B8-1309-01CD2ECCD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8F3D2D9-10BE-729A-6194-2F6DA96375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08/11/2025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A589945-D0EA-7435-47A6-29A1929DC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B97A56E-606E-A4CC-08F6-2D8166DB8A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9906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6DCEBEE-CA4F-1CFF-E886-38CC8F4EA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08/11/2025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F9FB0D0-BC36-8D38-39A1-E09C84BFD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A9B1635-BE84-07DE-1C36-A118B132A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9271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8BB48D-C7FC-D2EC-0A15-D1B6BEBAE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6B134D-801D-C295-8E04-6FE5E9C02A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44BABCB-7CC2-60CA-15E1-5760F1B6B5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7071B03-46F6-2E0A-555A-B2658C9BD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08/11/2025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AFA0BED-D165-3AE1-7F73-DF00DB5C9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6241CE1-63CC-1D56-05A3-EC8B85177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5613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0CC9D7-8DC4-0809-90A5-AFA0B16D1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9CFDD86-3286-FDD3-6016-10C38051D3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3F7E6ED-F2EF-B302-7FF4-F6BED0F828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2AC26DA-D8EA-39E0-E0EA-0A7B2F313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08/11/2025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BAB196D-EB4C-C6D5-45CC-E4B1BB9BD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2EAF3DF-4993-C735-2F09-C491B6B98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8292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2DA064-16DE-FCF8-CE87-B594694EC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4C60517-E1D9-8EFD-6A24-CD2FBEFCCB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9606862-3FB8-7F06-F9ED-1427D867A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08/11/2025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EE73276-0E7D-F522-E063-28A30D8BE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C2A3D0D-4384-70B7-CCC0-7BB0D0C0C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8478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CEDE7DF-3F46-FEDA-3245-46DD8B7D62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DE42B96-B177-1815-D9D5-952C4BD013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6BBA4F-6A80-3362-A8B7-3608B1036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08/11/2025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EAEB7B-8EDE-AF68-EE27-484D9B5BC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8C1F058-462A-5DDA-23D9-1BF6CCD13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1044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5C91853-5D1B-476D-1C94-4F2019A6A4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9848C9-8C56-5F8F-9BE2-7A6BA88169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08B8E65-A9ED-229C-BD6C-57F68D6A40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3DEE08-924A-4F81-883B-1ABC7EF0CFC4}" type="datetimeFigureOut">
              <a:rPr lang="fr-FR" smtClean="0"/>
              <a:t>08/11/2025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78FD331-71F2-8CB3-8F2D-8E5CB911D6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C39900-248F-B9C0-C3BA-DAF550D830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6774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nseigner le vocabulaire : ma réflexion... - Lutin Bazar">
            <a:extLst>
              <a:ext uri="{FF2B5EF4-FFF2-40B4-BE49-F238E27FC236}">
                <a16:creationId xmlns:a16="http://schemas.microsoft.com/office/drawing/2014/main" id="{D191E48C-F74A-42C6-D1A8-E989C72B61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9921" y="338860"/>
            <a:ext cx="5986463" cy="5575375"/>
          </a:xfrm>
          <a:prstGeom prst="rect">
            <a:avLst/>
          </a:prstGeom>
          <a:noFill/>
          <a:ln w="38100"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7201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8B271-E97A-286F-5CDE-1B64172509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7F3742D-3C83-8396-59D3-F0CBC4A63DC5}"/>
              </a:ext>
            </a:extLst>
          </p:cNvPr>
          <p:cNvSpPr txBox="1"/>
          <p:nvPr/>
        </p:nvSpPr>
        <p:spPr>
          <a:xfrm>
            <a:off x="2952679" y="2235939"/>
            <a:ext cx="555214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Séquence 9 :</a:t>
            </a:r>
          </a:p>
          <a:p>
            <a:pPr algn="ctr"/>
            <a:r>
              <a:rPr lang="fr-FR" sz="40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Les niveaux de langue</a:t>
            </a:r>
          </a:p>
        </p:txBody>
      </p:sp>
    </p:spTree>
    <p:extLst>
      <p:ext uri="{BB962C8B-B14F-4D97-AF65-F5344CB8AC3E}">
        <p14:creationId xmlns:p14="http://schemas.microsoft.com/office/powerpoint/2010/main" val="34086285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Vocabulaire - Cours et exercices en ligne">
            <a:extLst>
              <a:ext uri="{FF2B5EF4-FFF2-40B4-BE49-F238E27FC236}">
                <a16:creationId xmlns:a16="http://schemas.microsoft.com/office/drawing/2014/main" id="{27ED51CE-0C6F-AC71-FC7D-B2D9924AD3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25" y="0"/>
            <a:ext cx="103028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B8AC2E4-34A4-2C45-6939-579342A39C3A}"/>
              </a:ext>
            </a:extLst>
          </p:cNvPr>
          <p:cNvSpPr txBox="1"/>
          <p:nvPr/>
        </p:nvSpPr>
        <p:spPr>
          <a:xfrm>
            <a:off x="0" y="2654710"/>
            <a:ext cx="237940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Séance 1</a:t>
            </a:r>
          </a:p>
          <a:p>
            <a:endParaRPr lang="fr-FR" sz="4000" dirty="0">
              <a:solidFill>
                <a:srgbClr val="00B0F0"/>
              </a:solidFill>
              <a:latin typeface="123Marker" panose="02000603000000000000" pitchFamily="2" charset="0"/>
              <a:ea typeface="123Marker" panose="02000603000000000000" pitchFamily="2" charset="0"/>
            </a:endParaRPr>
          </a:p>
          <a:p>
            <a:r>
              <a:rPr lang="fr-FR" sz="32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Découverte</a:t>
            </a:r>
          </a:p>
        </p:txBody>
      </p:sp>
    </p:spTree>
    <p:extLst>
      <p:ext uri="{BB962C8B-B14F-4D97-AF65-F5344CB8AC3E}">
        <p14:creationId xmlns:p14="http://schemas.microsoft.com/office/powerpoint/2010/main" val="12627210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39D289-53AE-804F-AF2F-E5665C3AD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ulle narrative : ronde 3">
            <a:extLst>
              <a:ext uri="{FF2B5EF4-FFF2-40B4-BE49-F238E27FC236}">
                <a16:creationId xmlns:a16="http://schemas.microsoft.com/office/drawing/2014/main" id="{2D39A964-CA4A-62BC-E87E-54B0381F40CF}"/>
              </a:ext>
            </a:extLst>
          </p:cNvPr>
          <p:cNvSpPr/>
          <p:nvPr/>
        </p:nvSpPr>
        <p:spPr>
          <a:xfrm>
            <a:off x="343900" y="100975"/>
            <a:ext cx="5323716" cy="2911495"/>
          </a:xfrm>
          <a:prstGeom prst="wedgeEllipseCallou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Bulle narrative : ronde 4">
            <a:extLst>
              <a:ext uri="{FF2B5EF4-FFF2-40B4-BE49-F238E27FC236}">
                <a16:creationId xmlns:a16="http://schemas.microsoft.com/office/drawing/2014/main" id="{21B8FCB5-B0DA-97C7-65A7-763CE6893210}"/>
              </a:ext>
            </a:extLst>
          </p:cNvPr>
          <p:cNvSpPr/>
          <p:nvPr/>
        </p:nvSpPr>
        <p:spPr>
          <a:xfrm>
            <a:off x="5907136" y="57032"/>
            <a:ext cx="6208029" cy="3522031"/>
          </a:xfrm>
          <a:prstGeom prst="wedgeEllipseCallou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1A0FC96-EEF6-A124-8479-529D6B5D0CC6}"/>
              </a:ext>
            </a:extLst>
          </p:cNvPr>
          <p:cNvSpPr txBox="1"/>
          <p:nvPr/>
        </p:nvSpPr>
        <p:spPr>
          <a:xfrm>
            <a:off x="768208" y="460954"/>
            <a:ext cx="4899408" cy="1964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800" dirty="0"/>
              <a:t>1. Mes souliers sont souillés.</a:t>
            </a:r>
          </a:p>
          <a:p>
            <a:pPr>
              <a:lnSpc>
                <a:spcPct val="150000"/>
              </a:lnSpc>
            </a:pPr>
            <a:r>
              <a:rPr lang="fr-FR" sz="2800" dirty="0"/>
              <a:t>2. Mes chaussures sont sales. </a:t>
            </a:r>
          </a:p>
          <a:p>
            <a:pPr>
              <a:lnSpc>
                <a:spcPct val="150000"/>
              </a:lnSpc>
            </a:pPr>
            <a:r>
              <a:rPr lang="fr-FR" sz="2800" dirty="0"/>
              <a:t>3. Mes godasses sont crades.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F317BD-0799-C11B-775B-A92A0254A6CC}"/>
              </a:ext>
            </a:extLst>
          </p:cNvPr>
          <p:cNvSpPr txBox="1"/>
          <p:nvPr/>
        </p:nvSpPr>
        <p:spPr>
          <a:xfrm>
            <a:off x="6447548" y="698699"/>
            <a:ext cx="5323716" cy="22510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400" dirty="0"/>
              <a:t>1. Je vous salue, comment vous portez-vous?</a:t>
            </a:r>
          </a:p>
          <a:p>
            <a:pPr>
              <a:lnSpc>
                <a:spcPct val="150000"/>
              </a:lnSpc>
            </a:pPr>
            <a:r>
              <a:rPr lang="fr-FR" sz="2400" dirty="0"/>
              <a:t>2. Bonjour, comment tu vas ? </a:t>
            </a:r>
          </a:p>
          <a:p>
            <a:pPr>
              <a:lnSpc>
                <a:spcPct val="150000"/>
              </a:lnSpc>
            </a:pPr>
            <a:r>
              <a:rPr lang="fr-FR" sz="2400" dirty="0"/>
              <a:t>3. Salut, ça roule ?</a:t>
            </a:r>
          </a:p>
        </p:txBody>
      </p:sp>
      <p:pic>
        <p:nvPicPr>
          <p:cNvPr id="1026" name="Picture 2" descr="1 400+ Maire Stock Illustrations, graphiques vectoriels ...">
            <a:extLst>
              <a:ext uri="{FF2B5EF4-FFF2-40B4-BE49-F238E27FC236}">
                <a16:creationId xmlns:a16="http://schemas.microsoft.com/office/drawing/2014/main" id="{7FF0E21F-6F8B-9DB0-C854-AB99A95FC3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3479" y="3979172"/>
            <a:ext cx="1913463" cy="2736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L Ami Stock Illustrations, Vecteurs, &amp; Clipart – (557,261 Stock  Illustrations)">
            <a:extLst>
              <a:ext uri="{FF2B5EF4-FFF2-40B4-BE49-F238E27FC236}">
                <a16:creationId xmlns:a16="http://schemas.microsoft.com/office/drawing/2014/main" id="{751760EC-4C96-ED8B-2EDA-51C97365FE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361" y="4500889"/>
            <a:ext cx="1970901" cy="1970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s de Maitresse dessin – Téléchargement gratuit sur Freepik">
            <a:extLst>
              <a:ext uri="{FF2B5EF4-FFF2-40B4-BE49-F238E27FC236}">
                <a16:creationId xmlns:a16="http://schemas.microsoft.com/office/drawing/2014/main" id="{A317220D-3624-EE50-2792-267950200F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4514" y="4386443"/>
            <a:ext cx="2045244" cy="2045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85360D3-A95D-FE41-3797-A3AAF547B769}"/>
              </a:ext>
            </a:extLst>
          </p:cNvPr>
          <p:cNvSpPr txBox="1"/>
          <p:nvPr/>
        </p:nvSpPr>
        <p:spPr>
          <a:xfrm>
            <a:off x="228730" y="3579063"/>
            <a:ext cx="5554055" cy="40011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2000" b="1" dirty="0"/>
              <a:t>Quelle phrase choisirais-tu pour parler….</a:t>
            </a:r>
          </a:p>
        </p:txBody>
      </p:sp>
    </p:spTree>
    <p:extLst>
      <p:ext uri="{BB962C8B-B14F-4D97-AF65-F5344CB8AC3E}">
        <p14:creationId xmlns:p14="http://schemas.microsoft.com/office/powerpoint/2010/main" val="3620009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EF1F0A-09B2-EC41-9463-84E81C1AF7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Vocabulaire - Cours et exercices en ligne">
            <a:extLst>
              <a:ext uri="{FF2B5EF4-FFF2-40B4-BE49-F238E27FC236}">
                <a16:creationId xmlns:a16="http://schemas.microsoft.com/office/drawing/2014/main" id="{5D6C37B2-A205-B308-C2FC-34AAC5BFF2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25" y="0"/>
            <a:ext cx="103028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0BFBC7E-1C56-492A-3FE3-91B8575174FB}"/>
              </a:ext>
            </a:extLst>
          </p:cNvPr>
          <p:cNvSpPr txBox="1"/>
          <p:nvPr/>
        </p:nvSpPr>
        <p:spPr>
          <a:xfrm>
            <a:off x="0" y="2654710"/>
            <a:ext cx="237940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Séance 2</a:t>
            </a:r>
          </a:p>
          <a:p>
            <a:endParaRPr lang="fr-FR" sz="4000" dirty="0">
              <a:solidFill>
                <a:srgbClr val="00B0F0"/>
              </a:solidFill>
              <a:latin typeface="123Marker" panose="02000603000000000000" pitchFamily="2" charset="0"/>
              <a:ea typeface="123Marker" panose="02000603000000000000" pitchFamily="2" charset="0"/>
            </a:endParaRPr>
          </a:p>
          <a:p>
            <a:r>
              <a:rPr lang="fr-FR" sz="32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Recherche</a:t>
            </a:r>
          </a:p>
        </p:txBody>
      </p:sp>
    </p:spTree>
    <p:extLst>
      <p:ext uri="{BB962C8B-B14F-4D97-AF65-F5344CB8AC3E}">
        <p14:creationId xmlns:p14="http://schemas.microsoft.com/office/powerpoint/2010/main" val="19944432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0E1B146F-CF37-C306-183A-1642B30AB6D1}"/>
              </a:ext>
            </a:extLst>
          </p:cNvPr>
          <p:cNvSpPr txBox="1"/>
          <p:nvPr/>
        </p:nvSpPr>
        <p:spPr>
          <a:xfrm>
            <a:off x="3157294" y="425737"/>
            <a:ext cx="52491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u="sng" dirty="0"/>
              <a:t>Remets les formes au bon endroit dans le tableau :</a:t>
            </a:r>
          </a:p>
          <a:p>
            <a:endParaRPr lang="fr-FR" dirty="0"/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87880351-D686-104C-759F-477F9F943F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6869422"/>
              </p:ext>
            </p:extLst>
          </p:nvPr>
        </p:nvGraphicFramePr>
        <p:xfrm>
          <a:off x="451822" y="2800908"/>
          <a:ext cx="11553141" cy="36027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51047">
                  <a:extLst>
                    <a:ext uri="{9D8B030D-6E8A-4147-A177-3AD203B41FA5}">
                      <a16:colId xmlns:a16="http://schemas.microsoft.com/office/drawing/2014/main" val="1262652633"/>
                    </a:ext>
                  </a:extLst>
                </a:gridCol>
                <a:gridCol w="3851047">
                  <a:extLst>
                    <a:ext uri="{9D8B030D-6E8A-4147-A177-3AD203B41FA5}">
                      <a16:colId xmlns:a16="http://schemas.microsoft.com/office/drawing/2014/main" val="4173635573"/>
                    </a:ext>
                  </a:extLst>
                </a:gridCol>
                <a:gridCol w="3851047">
                  <a:extLst>
                    <a:ext uri="{9D8B030D-6E8A-4147-A177-3AD203B41FA5}">
                      <a16:colId xmlns:a16="http://schemas.microsoft.com/office/drawing/2014/main" val="2123575345"/>
                    </a:ext>
                  </a:extLst>
                </a:gridCol>
              </a:tblGrid>
              <a:tr h="476813">
                <a:tc>
                  <a:txBody>
                    <a:bodyPr/>
                    <a:lstStyle/>
                    <a:p>
                      <a:r>
                        <a:rPr lang="fr-FR" sz="2400" dirty="0"/>
                        <a:t>Langage soutenu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Langage courant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Langage familier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8913172"/>
                  </a:ext>
                </a:extLst>
              </a:tr>
              <a:tr h="1041994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7834822"/>
                  </a:ext>
                </a:extLst>
              </a:tr>
              <a:tr h="1041994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5565102"/>
                  </a:ext>
                </a:extLst>
              </a:tr>
              <a:tr h="1041994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024322"/>
                  </a:ext>
                </a:extLst>
              </a:tr>
            </a:tbl>
          </a:graphicData>
        </a:graphic>
      </p:graphicFrame>
      <p:sp>
        <p:nvSpPr>
          <p:cNvPr id="18" name="ZoneTexte 17">
            <a:extLst>
              <a:ext uri="{FF2B5EF4-FFF2-40B4-BE49-F238E27FC236}">
                <a16:creationId xmlns:a16="http://schemas.microsoft.com/office/drawing/2014/main" id="{7DB85C6D-FF7F-D143-C06B-A034B61CB1F3}"/>
              </a:ext>
            </a:extLst>
          </p:cNvPr>
          <p:cNvSpPr txBox="1"/>
          <p:nvPr/>
        </p:nvSpPr>
        <p:spPr>
          <a:xfrm>
            <a:off x="705956" y="3278316"/>
            <a:ext cx="375488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</a:rPr>
              <a:t>Je ressens une grande fatigue.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9F1C1918-90F3-AE91-298F-F1888BCB2B23}"/>
              </a:ext>
            </a:extLst>
          </p:cNvPr>
          <p:cNvSpPr txBox="1"/>
          <p:nvPr/>
        </p:nvSpPr>
        <p:spPr>
          <a:xfrm>
            <a:off x="782156" y="4535456"/>
            <a:ext cx="37548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Cela est déplorable.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F4D045B-948B-E5F9-1E01-DF5F81CF75CF}"/>
              </a:ext>
            </a:extLst>
          </p:cNvPr>
          <p:cNvSpPr txBox="1"/>
          <p:nvPr/>
        </p:nvSpPr>
        <p:spPr>
          <a:xfrm>
            <a:off x="972968" y="964741"/>
            <a:ext cx="10246063" cy="1493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dirty="0"/>
              <a:t>Je suis fatiguée. - Je n’ai pas saisi le sens. – C’est nul. – </a:t>
            </a:r>
          </a:p>
          <a:p>
            <a:pPr>
              <a:lnSpc>
                <a:spcPct val="150000"/>
              </a:lnSpc>
            </a:pPr>
            <a:r>
              <a:rPr lang="fr-FR" sz="3200" dirty="0"/>
              <a:t>Je n’ai pas compris. - Cela est déplorable. – Je suis crevée !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A7DA034-B9F1-6F5C-14B9-89CD37670C48}"/>
              </a:ext>
            </a:extLst>
          </p:cNvPr>
          <p:cNvSpPr txBox="1"/>
          <p:nvPr/>
        </p:nvSpPr>
        <p:spPr>
          <a:xfrm>
            <a:off x="8526847" y="5567620"/>
            <a:ext cx="37548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</a:rPr>
              <a:t>J’ai rien capté !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5C7863DC-2C6E-91CD-7C3F-5F18AFA29E01}"/>
              </a:ext>
            </a:extLst>
          </p:cNvPr>
          <p:cNvSpPr txBox="1"/>
          <p:nvPr/>
        </p:nvSpPr>
        <p:spPr>
          <a:xfrm>
            <a:off x="4537037" y="4535456"/>
            <a:ext cx="37548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</a:rPr>
              <a:t>Ce n’est pas bien.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F7993175-1ED0-8C1B-97C4-E472C3BB8CCA}"/>
              </a:ext>
            </a:extLst>
          </p:cNvPr>
          <p:cNvSpPr txBox="1"/>
          <p:nvPr/>
        </p:nvSpPr>
        <p:spPr>
          <a:xfrm>
            <a:off x="4537036" y="3493759"/>
            <a:ext cx="37548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Je suis fatiguée.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FDCB91E-48F9-8F40-379A-E02130FC4635}"/>
              </a:ext>
            </a:extLst>
          </p:cNvPr>
          <p:cNvSpPr txBox="1"/>
          <p:nvPr/>
        </p:nvSpPr>
        <p:spPr>
          <a:xfrm>
            <a:off x="8504216" y="3493759"/>
            <a:ext cx="37548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Je suis crevée !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4C06C2AA-057C-BFA0-BD3B-38F477C524FF}"/>
              </a:ext>
            </a:extLst>
          </p:cNvPr>
          <p:cNvSpPr txBox="1"/>
          <p:nvPr/>
        </p:nvSpPr>
        <p:spPr>
          <a:xfrm>
            <a:off x="643772" y="5607023"/>
            <a:ext cx="37548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Je n’ai pas saisi le sens.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201921BF-ABA2-4930-80F3-A2BEDC12948D}"/>
              </a:ext>
            </a:extLst>
          </p:cNvPr>
          <p:cNvSpPr txBox="1"/>
          <p:nvPr/>
        </p:nvSpPr>
        <p:spPr>
          <a:xfrm>
            <a:off x="4537035" y="5636639"/>
            <a:ext cx="37548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Je n’ai pas compris.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ECCBB79-0137-9EF1-959A-38E1D399B864}"/>
              </a:ext>
            </a:extLst>
          </p:cNvPr>
          <p:cNvSpPr txBox="1"/>
          <p:nvPr/>
        </p:nvSpPr>
        <p:spPr>
          <a:xfrm>
            <a:off x="8388464" y="4448220"/>
            <a:ext cx="37548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C’est nul.</a:t>
            </a:r>
          </a:p>
        </p:txBody>
      </p:sp>
      <p:pic>
        <p:nvPicPr>
          <p:cNvPr id="28" name="Picture 2" descr="1 400+ Maire Stock Illustrations, graphiques vectoriels ...">
            <a:extLst>
              <a:ext uri="{FF2B5EF4-FFF2-40B4-BE49-F238E27FC236}">
                <a16:creationId xmlns:a16="http://schemas.microsoft.com/office/drawing/2014/main" id="{CFDF9406-197A-A2DB-99F9-64666ED116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7294" y="2445792"/>
            <a:ext cx="562651" cy="804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4" descr="L Ami Stock Illustrations, Vecteurs, &amp; Clipart – (557,261 Stock  Illustrations)">
            <a:extLst>
              <a:ext uri="{FF2B5EF4-FFF2-40B4-BE49-F238E27FC236}">
                <a16:creationId xmlns:a16="http://schemas.microsoft.com/office/drawing/2014/main" id="{BBD968F2-0673-287B-395B-02BF2B9F6D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0469" y="2099649"/>
            <a:ext cx="1059709" cy="1059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6" descr="Images de Maitresse dessin – Téléchargement gratuit sur Freepik">
            <a:extLst>
              <a:ext uri="{FF2B5EF4-FFF2-40B4-BE49-F238E27FC236}">
                <a16:creationId xmlns:a16="http://schemas.microsoft.com/office/drawing/2014/main" id="{853748E9-797A-80DA-74C1-B8B49E4F27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4205" y="2520698"/>
            <a:ext cx="712722" cy="712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67843EDB-D67D-3727-D198-A39F1D589B74}"/>
              </a:ext>
            </a:extLst>
          </p:cNvPr>
          <p:cNvCxnSpPr/>
          <p:nvPr/>
        </p:nvCxnSpPr>
        <p:spPr>
          <a:xfrm>
            <a:off x="972968" y="1461655"/>
            <a:ext cx="2684632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EAF1AE3C-06BA-6339-2F2E-7C0C1817D6FD}"/>
              </a:ext>
            </a:extLst>
          </p:cNvPr>
          <p:cNvCxnSpPr>
            <a:cxnSpLocks/>
          </p:cNvCxnSpPr>
          <p:nvPr/>
        </p:nvCxnSpPr>
        <p:spPr>
          <a:xfrm>
            <a:off x="4014041" y="1461655"/>
            <a:ext cx="3661377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4D58C2B2-FFD4-82A4-853A-39F38658B6F6}"/>
              </a:ext>
            </a:extLst>
          </p:cNvPr>
          <p:cNvCxnSpPr>
            <a:cxnSpLocks/>
          </p:cNvCxnSpPr>
          <p:nvPr/>
        </p:nvCxnSpPr>
        <p:spPr>
          <a:xfrm>
            <a:off x="4398653" y="2189019"/>
            <a:ext cx="3661377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81BA41DC-68E4-15D5-55AF-7A7A2812FDA9}"/>
              </a:ext>
            </a:extLst>
          </p:cNvPr>
          <p:cNvCxnSpPr>
            <a:cxnSpLocks/>
          </p:cNvCxnSpPr>
          <p:nvPr/>
        </p:nvCxnSpPr>
        <p:spPr>
          <a:xfrm>
            <a:off x="1106194" y="2189019"/>
            <a:ext cx="2907847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537F8456-6F2F-B765-2C5C-DA0EA9BAB516}"/>
              </a:ext>
            </a:extLst>
          </p:cNvPr>
          <p:cNvCxnSpPr>
            <a:cxnSpLocks/>
          </p:cNvCxnSpPr>
          <p:nvPr/>
        </p:nvCxnSpPr>
        <p:spPr>
          <a:xfrm>
            <a:off x="8149622" y="1440874"/>
            <a:ext cx="153470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9259FB5F-1216-0300-14E1-3804568DFFDB}"/>
              </a:ext>
            </a:extLst>
          </p:cNvPr>
          <p:cNvCxnSpPr>
            <a:cxnSpLocks/>
          </p:cNvCxnSpPr>
          <p:nvPr/>
        </p:nvCxnSpPr>
        <p:spPr>
          <a:xfrm>
            <a:off x="8291916" y="2134287"/>
            <a:ext cx="2313739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418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3" grpId="0"/>
      <p:bldP spid="24" grpId="0"/>
      <p:bldP spid="25" grpId="0"/>
      <p:bldP spid="26" grpId="0"/>
      <p:bldP spid="2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79BC21-49BF-ABE6-A7C3-45FCFB64AE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Vocabulaire - Cours et exercices en ligne">
            <a:extLst>
              <a:ext uri="{FF2B5EF4-FFF2-40B4-BE49-F238E27FC236}">
                <a16:creationId xmlns:a16="http://schemas.microsoft.com/office/drawing/2014/main" id="{7C263A3B-B0D9-8C9D-7F66-AB610279D1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25" y="0"/>
            <a:ext cx="103028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D9E5357-1918-1B52-F52D-060DBCD1F9E9}"/>
              </a:ext>
            </a:extLst>
          </p:cNvPr>
          <p:cNvSpPr txBox="1"/>
          <p:nvPr/>
        </p:nvSpPr>
        <p:spPr>
          <a:xfrm>
            <a:off x="185351" y="1938018"/>
            <a:ext cx="23794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Séance 3</a:t>
            </a:r>
          </a:p>
          <a:p>
            <a:endParaRPr lang="fr-FR" sz="4000" dirty="0">
              <a:solidFill>
                <a:srgbClr val="00B0F0"/>
              </a:solidFill>
              <a:latin typeface="123Marker" panose="02000603000000000000" pitchFamily="2" charset="0"/>
              <a:ea typeface="123Marker" panose="02000603000000000000" pitchFamily="2" charset="0"/>
            </a:endParaRPr>
          </a:p>
          <a:p>
            <a:r>
              <a:rPr lang="fr-FR" sz="28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Trace écrite</a:t>
            </a:r>
          </a:p>
        </p:txBody>
      </p:sp>
    </p:spTree>
    <p:extLst>
      <p:ext uri="{BB962C8B-B14F-4D97-AF65-F5344CB8AC3E}">
        <p14:creationId xmlns:p14="http://schemas.microsoft.com/office/powerpoint/2010/main" val="10699682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0FA0AFF-A380-A0E7-9A19-A8E2BF22EC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8962" y="0"/>
            <a:ext cx="5374075" cy="6858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0EC6D01-41F1-7028-C4F2-AF0348D4E8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06566" y="5147345"/>
            <a:ext cx="1708670" cy="156940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030199E-E157-4C49-2144-20346A918F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59745" y="3687274"/>
            <a:ext cx="1599339" cy="151302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2BDE665-C0A9-DD58-829B-CAD8A28281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1538" y="5200210"/>
            <a:ext cx="1615939" cy="1463677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2067B13-1841-4B54-5E78-9BFF054CD69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00544" y="3661726"/>
            <a:ext cx="1726975" cy="1538485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B34E53D-5CAC-7A32-E578-51C88D5097E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82682" y="1869733"/>
            <a:ext cx="2405165" cy="1538485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8DA261F-55B3-ACB4-0CA7-D919A44C80C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47936" y="1499749"/>
            <a:ext cx="2261000" cy="1929251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22F60D0-A175-E742-C01B-91B0AB5318D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47910" y="596425"/>
            <a:ext cx="1872272" cy="1204326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B74C054D-11C7-3F81-02C2-395CAA08759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427477" y="3671170"/>
            <a:ext cx="1647546" cy="1529129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FD7D09F5-9835-CF86-A185-FCF69D0CB7B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459084" y="5200210"/>
            <a:ext cx="1577408" cy="1463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6388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27C867E0-CCF8-225C-5019-0E5B2409C7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0832" y="0"/>
            <a:ext cx="51103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73289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1620</TotalTime>
  <Words>309</Words>
  <Application>Microsoft Office PowerPoint</Application>
  <PresentationFormat>Grand écran</PresentationFormat>
  <Paragraphs>50</Paragraphs>
  <Slides>9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4" baseType="lpstr">
      <vt:lpstr>123Marker</vt:lpstr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 2</dc:creator>
  <cp:lastModifiedBy>Solène Ezingeard</cp:lastModifiedBy>
  <cp:revision>28</cp:revision>
  <dcterms:created xsi:type="dcterms:W3CDTF">2025-09-09T09:06:23Z</dcterms:created>
  <dcterms:modified xsi:type="dcterms:W3CDTF">2025-11-08T15:09:02Z</dcterms:modified>
</cp:coreProperties>
</file>