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286" r:id="rId9"/>
    <p:sldId id="287" r:id="rId10"/>
    <p:sldId id="288" r:id="rId11"/>
    <p:sldId id="289" r:id="rId12"/>
    <p:sldId id="290" r:id="rId13"/>
    <p:sldId id="261" r:id="rId14"/>
    <p:sldId id="291" r:id="rId15"/>
    <p:sldId id="292" r:id="rId16"/>
    <p:sldId id="293" r:id="rId17"/>
    <p:sldId id="265" r:id="rId18"/>
    <p:sldId id="294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95" r:id="rId28"/>
    <p:sldId id="276" r:id="rId29"/>
    <p:sldId id="296" r:id="rId30"/>
    <p:sldId id="297" r:id="rId31"/>
    <p:sldId id="298" r:id="rId32"/>
    <p:sldId id="283" r:id="rId33"/>
    <p:sldId id="284" r:id="rId34"/>
    <p:sldId id="264" r:id="rId35"/>
    <p:sldId id="282" r:id="rId36"/>
    <p:sldId id="266" r:id="rId37"/>
    <p:sldId id="281" r:id="rId38"/>
    <p:sldId id="275" r:id="rId39"/>
    <p:sldId id="285" r:id="rId40"/>
    <p:sldId id="277" r:id="rId41"/>
    <p:sldId id="278" r:id="rId42"/>
    <p:sldId id="279" r:id="rId4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3837" autoAdjust="0"/>
  </p:normalViewPr>
  <p:slideViewPr>
    <p:cSldViewPr snapToGrid="0">
      <p:cViewPr>
        <p:scale>
          <a:sx n="40" d="100"/>
          <a:sy n="40" d="100"/>
        </p:scale>
        <p:origin x="182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31.4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0,'4715'0,"1026"0,392 0,-6106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0,'27860'0,"-27799"0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0,'13453'0,"-13340"0,-83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50.00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0,'1528'0,"12"0,-1525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1,'13466'0,"-13346"0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0,'1202'0,"9"0,-1199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0,'2711'0,"22"0,-2706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8.646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0,'5064'0,"42"0,-5056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1:03.778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1,'8715'0,"-8637"0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construction, tour, an, fer, tonne, peinture, dizaine, centaine, terminer, nécessiter, au-dessus, ainsi, même, plus, avec,</a:t>
            </a:r>
          </a:p>
          <a:p>
            <a:r>
              <a:rPr lang="fr-FR" dirty="0"/>
              <a:t>chaque, dans, plusieurs, sommet, mètre, nuit, heure, millier, ciel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116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788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 un gros plan de la photo, on discerne une fine ligne claire qui serpente sur les crêtes : la Grande Muraille. </a:t>
            </a:r>
            <a:r>
              <a:rPr lang="fr-FR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ESA/Nasa/T. Pesquet.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87587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01270" y="524119"/>
            <a:ext cx="378946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1" i="0">
                <a:solidFill>
                  <a:srgbClr val="F9AE0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257940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2f7b59baac31c0011a01e99/presentation-hda-la-grande-muraille-de-chine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customXml" Target="../ink/ink7.xml"/><Relationship Id="rId18" Type="http://schemas.openxmlformats.org/officeDocument/2006/relationships/image" Target="../media/image21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18.png"/><Relationship Id="rId17" Type="http://schemas.openxmlformats.org/officeDocument/2006/relationships/customXml" Target="../ink/ink9.xml"/><Relationship Id="rId2" Type="http://schemas.openxmlformats.org/officeDocument/2006/relationships/image" Target="../media/image16.png"/><Relationship Id="rId16" Type="http://schemas.openxmlformats.org/officeDocument/2006/relationships/image" Target="../media/image20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17.png"/><Relationship Id="rId19" Type="http://schemas.openxmlformats.org/officeDocument/2006/relationships/customXml" Target="../ink/ink10.xml"/><Relationship Id="rId4" Type="http://schemas.openxmlformats.org/officeDocument/2006/relationships/image" Target="../media/image140.png"/><Relationship Id="rId9" Type="http://schemas.openxmlformats.org/officeDocument/2006/relationships/customXml" Target="../ink/ink5.xml"/><Relationship Id="rId1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746458" y="2967334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1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n°1</a:t>
            </a:r>
            <a:endParaRPr sz="4400" spc="10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3352" y="1200734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356544"/>
              </p:ext>
            </p:extLst>
          </p:nvPr>
        </p:nvGraphicFramePr>
        <p:xfrm>
          <a:off x="6194652" y="1676400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spc="-50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U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L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S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spc="100" dirty="0">
              <a:solidFill>
                <a:srgbClr val="7B7B7B"/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C’est un pays d’Asie très vaste, avec des montagnes, des déserts et de grandes plaines.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On y parle surtout le mandarin, et on écrit avec des caractères.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Un très long mur célèbre serpente sur ses collines depuis des siècles.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On y a inventé la boussole, le papier, l’imprimerie et la poudre.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Son drapeau est rouge avec cinq étoiles jaunes.</a:t>
            </a:r>
            <a:endParaRPr sz="24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0" y="1771767"/>
            <a:ext cx="599734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0435" algn="l"/>
              </a:tabLst>
            </a:pPr>
            <a:r>
              <a:rPr lang="fr-FR" sz="5400" spc="100" dirty="0"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 </a:t>
            </a:r>
            <a:r>
              <a:rPr lang="fr-FR" sz="3200" spc="100" dirty="0"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7 9 8 1 3 2 4 + 4 6 6 4 0 1 3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615550-B423-9340-5B96-E60052F975D7}"/>
              </a:ext>
            </a:extLst>
          </p:cNvPr>
          <p:cNvSpPr txBox="1"/>
          <p:nvPr/>
        </p:nvSpPr>
        <p:spPr>
          <a:xfrm>
            <a:off x="1142002" y="2615588"/>
            <a:ext cx="431400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= 1 2 6 4 5 3 3 7</a:t>
            </a: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6901546" y="2671287"/>
            <a:ext cx="298190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MURAILLE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182009"/>
            <a:ext cx="3426460" cy="771525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n°1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815" y="953534"/>
            <a:ext cx="10597242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de</a:t>
            </a:r>
            <a:r>
              <a:rPr sz="6000" spc="-90" dirty="0">
                <a:latin typeface="Calibri"/>
                <a:cs typeface="Calibri"/>
              </a:rPr>
              <a:t> </a:t>
            </a:r>
            <a:r>
              <a:rPr sz="6000" spc="-25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6000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lang="fr-FR" sz="6000" dirty="0">
                <a:solidFill>
                  <a:srgbClr val="FF0000"/>
                </a:solidFill>
                <a:latin typeface="Calibri"/>
                <a:cs typeface="Calibri"/>
              </a:rPr>
              <a:t>grande muraille de Chine</a:t>
            </a:r>
            <a:r>
              <a:rPr sz="6000" spc="-25" dirty="0">
                <a:latin typeface="Calibri"/>
                <a:cs typeface="Calibri"/>
              </a:rPr>
              <a:t>.</a:t>
            </a:r>
            <a:endParaRPr sz="6000" dirty="0"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B4CE57-91EE-BB72-AD0B-7E7FDC2147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63" t="13463" r="7263" b="7563"/>
          <a:stretch>
            <a:fillRect/>
          </a:stretch>
        </p:blipFill>
        <p:spPr>
          <a:xfrm>
            <a:off x="304779" y="2880610"/>
            <a:ext cx="5533834" cy="35246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49EBA4-AD56-DDA3-6DDD-64D068DF6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613" y="2880610"/>
            <a:ext cx="6278361" cy="35246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C9FA2C4-831F-DE66-D94C-20A21D55A006}"/>
              </a:ext>
            </a:extLst>
          </p:cNvPr>
          <p:cNvSpPr txBox="1"/>
          <p:nvPr/>
        </p:nvSpPr>
        <p:spPr>
          <a:xfrm>
            <a:off x="2461532" y="2142449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https://view.genially.com/62f7b59baac31c0011a01e99/presentation-hda-la-grande-muraille-de-chine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235B185-323E-A929-1433-9E8510DC1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50" y="-12614"/>
            <a:ext cx="6660936" cy="67386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4359342" y="3310251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23702" y="3238251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La grande muraille de Chine, histoire d'un fiasco militaire | National  Geographic">
            <a:extLst>
              <a:ext uri="{FF2B5EF4-FFF2-40B4-BE49-F238E27FC236}">
                <a16:creationId xmlns:a16="http://schemas.microsoft.com/office/drawing/2014/main" id="{C80681CD-991E-2F2E-93A5-A287B0004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04"/>
          <a:stretch>
            <a:fillRect/>
          </a:stretch>
        </p:blipFill>
        <p:spPr bwMode="auto">
          <a:xfrm>
            <a:off x="5943827" y="0"/>
            <a:ext cx="63185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24458" y="2826079"/>
            <a:ext cx="7941691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68" dirty="0">
                <a:latin typeface="Tahoma"/>
                <a:cs typeface="Tahoma"/>
              </a:rPr>
              <a:t>Écrire</a:t>
            </a:r>
            <a:r>
              <a:rPr sz="3627" b="1" spc="-19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2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218" dirty="0">
                <a:latin typeface="Tahoma"/>
                <a:cs typeface="Tahoma"/>
              </a:rPr>
              <a:t> </a:t>
            </a:r>
            <a:r>
              <a:rPr sz="3627" b="1" spc="-277" dirty="0">
                <a:latin typeface="Tahoma"/>
                <a:cs typeface="Tahoma"/>
              </a:rPr>
              <a:t>ou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»</a:t>
            </a:r>
            <a:r>
              <a:rPr sz="3627" b="1" spc="-45" dirty="0">
                <a:latin typeface="Tahoma"/>
                <a:cs typeface="Tahoma"/>
              </a:rPr>
              <a:t>,</a:t>
            </a:r>
            <a:r>
              <a:rPr sz="3627" b="1" spc="-1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on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218" dirty="0">
                <a:latin typeface="Tahoma"/>
                <a:cs typeface="Tahoma"/>
              </a:rPr>
              <a:t> </a:t>
            </a:r>
            <a:r>
              <a:rPr sz="3627" b="1" spc="-277" dirty="0">
                <a:latin typeface="Tahoma"/>
                <a:cs typeface="Tahoma"/>
              </a:rPr>
              <a:t>ou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ont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»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45736" y="2955541"/>
            <a:ext cx="869946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8" dirty="0">
                <a:latin typeface="Tahoma"/>
                <a:cs typeface="Tahoma"/>
              </a:rPr>
              <a:t>Ma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cousine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a</a:t>
            </a:r>
            <a:r>
              <a:rPr sz="3627" b="1" spc="3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visité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palais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d’été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sz="3627" b="1" spc="3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Pékin.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74184" y="2554009"/>
            <a:ext cx="9237858" cy="17374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31" algn="ctr">
              <a:spcBef>
                <a:spcPts val="91"/>
              </a:spcBef>
            </a:pPr>
            <a:r>
              <a:rPr sz="3627" spc="68" dirty="0">
                <a:latin typeface="Tahoma"/>
                <a:cs typeface="Tahoma"/>
              </a:rPr>
              <a:t>Ma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cousine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a</a:t>
            </a:r>
            <a:r>
              <a:rPr sz="3627" b="1" spc="3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visité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palais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d’été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sz="3627" b="1" spc="3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Pékin.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363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spc="50" dirty="0">
                <a:latin typeface="Tahoma"/>
                <a:cs typeface="Tahoma"/>
              </a:rPr>
              <a:t>Ma</a:t>
            </a:r>
            <a:r>
              <a:rPr sz="3627" spc="-19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cousine</a:t>
            </a:r>
            <a:r>
              <a:rPr sz="3627" spc="-177" dirty="0">
                <a:latin typeface="Tahoma"/>
                <a:cs typeface="Tahoma"/>
              </a:rPr>
              <a:t> </a:t>
            </a:r>
            <a:r>
              <a:rPr sz="3627" b="1" spc="-263" dirty="0">
                <a:solidFill>
                  <a:srgbClr val="F9AE04"/>
                </a:solidFill>
                <a:latin typeface="Tahoma"/>
                <a:cs typeface="Tahoma"/>
              </a:rPr>
              <a:t>avait</a:t>
            </a:r>
            <a:r>
              <a:rPr sz="3627" b="1" spc="-100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visité</a:t>
            </a:r>
            <a:r>
              <a:rPr sz="3627" spc="-181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le</a:t>
            </a:r>
            <a:r>
              <a:rPr sz="3627" spc="-177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palais</a:t>
            </a:r>
            <a:r>
              <a:rPr sz="3627" spc="-18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d’été</a:t>
            </a:r>
            <a:r>
              <a:rPr sz="3627" spc="-172" dirty="0">
                <a:latin typeface="Tahoma"/>
                <a:cs typeface="Tahoma"/>
              </a:rPr>
              <a:t>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sz="3627" b="1" spc="-100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Pékin.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33491" y="2512345"/>
            <a:ext cx="6123255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80807" marR="4607" indent="-169866">
              <a:lnSpc>
                <a:spcPct val="141300"/>
              </a:lnSpc>
              <a:spcBef>
                <a:spcPts val="91"/>
              </a:spcBef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parcouru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partie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de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muraille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Chine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pied.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153327" y="2268475"/>
            <a:ext cx="664495" cy="590790"/>
            <a:chOff x="3204364" y="2501624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3223414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376049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033491" y="1825713"/>
            <a:ext cx="6123255" cy="2216806"/>
          </a:xfrm>
          <a:prstGeom prst="rect">
            <a:avLst/>
          </a:prstGeom>
        </p:spPr>
        <p:txBody>
          <a:bodyPr vert="horz" wrap="square" lIns="0" tIns="192323" rIns="0" bIns="0" rtlCol="0">
            <a:spAutoFit/>
          </a:bodyPr>
          <a:lstStyle/>
          <a:p>
            <a:pPr marL="1845497">
              <a:spcBef>
                <a:spcPts val="1514"/>
              </a:spcBef>
            </a:pPr>
            <a:r>
              <a:rPr sz="3627" b="1" spc="-277" dirty="0">
                <a:solidFill>
                  <a:srgbClr val="F9AE04"/>
                </a:solidFill>
                <a:latin typeface="Tahoma"/>
                <a:cs typeface="Tahoma"/>
              </a:rPr>
              <a:t>avait</a:t>
            </a:r>
            <a:endParaRPr sz="3627">
              <a:latin typeface="Tahoma"/>
              <a:cs typeface="Tahoma"/>
            </a:endParaRPr>
          </a:p>
          <a:p>
            <a:pPr marL="180807" marR="4607" indent="-169866">
              <a:lnSpc>
                <a:spcPts val="6148"/>
              </a:lnSpc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parcouru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partie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de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muraille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Chine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pied.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153327" y="2268475"/>
            <a:ext cx="664495" cy="590790"/>
            <a:chOff x="3204364" y="2501624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3223414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376049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722706" y="4222604"/>
            <a:ext cx="664495" cy="590790"/>
            <a:chOff x="7140595" y="4656594"/>
            <a:chExt cx="732790" cy="651510"/>
          </a:xfrm>
        </p:grpSpPr>
        <p:sp>
          <p:nvSpPr>
            <p:cNvPr id="11" name="object 11"/>
            <p:cNvSpPr/>
            <p:nvPr/>
          </p:nvSpPr>
          <p:spPr>
            <a:xfrm>
              <a:off x="7159645" y="4675644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567651"/>
                  </a:moveTo>
                  <a:lnTo>
                    <a:pt x="549203" y="565770"/>
                  </a:lnTo>
                  <a:lnTo>
                    <a:pt x="494201" y="560222"/>
                  </a:lnTo>
                  <a:lnTo>
                    <a:pt x="441964" y="551154"/>
                  </a:lnTo>
                  <a:lnTo>
                    <a:pt x="392515" y="538713"/>
                  </a:lnTo>
                  <a:lnTo>
                    <a:pt x="345878" y="523043"/>
                  </a:lnTo>
                  <a:lnTo>
                    <a:pt x="302078" y="504292"/>
                  </a:lnTo>
                  <a:lnTo>
                    <a:pt x="261137" y="482606"/>
                  </a:lnTo>
                  <a:lnTo>
                    <a:pt x="223079" y="458129"/>
                  </a:lnTo>
                  <a:lnTo>
                    <a:pt x="187929" y="431010"/>
                  </a:lnTo>
                  <a:lnTo>
                    <a:pt x="155711" y="401393"/>
                  </a:lnTo>
                  <a:lnTo>
                    <a:pt x="126448" y="369424"/>
                  </a:lnTo>
                  <a:lnTo>
                    <a:pt x="100164" y="335250"/>
                  </a:lnTo>
                  <a:lnTo>
                    <a:pt x="76882" y="299017"/>
                  </a:lnTo>
                  <a:lnTo>
                    <a:pt x="56628" y="260871"/>
                  </a:lnTo>
                  <a:lnTo>
                    <a:pt x="39424" y="220958"/>
                  </a:lnTo>
                  <a:lnTo>
                    <a:pt x="25295" y="179424"/>
                  </a:lnTo>
                  <a:lnTo>
                    <a:pt x="14264" y="136415"/>
                  </a:lnTo>
                  <a:lnTo>
                    <a:pt x="6355" y="92077"/>
                  </a:lnTo>
                  <a:lnTo>
                    <a:pt x="1592" y="4655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7696721" y="5179110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033492" y="1825713"/>
            <a:ext cx="6412315" cy="3195664"/>
          </a:xfrm>
          <a:prstGeom prst="rect">
            <a:avLst/>
          </a:prstGeom>
        </p:spPr>
        <p:txBody>
          <a:bodyPr vert="horz" wrap="square" lIns="0" tIns="192323" rIns="0" bIns="0" rtlCol="0">
            <a:spAutoFit/>
          </a:bodyPr>
          <a:lstStyle/>
          <a:p>
            <a:pPr marL="1845497">
              <a:spcBef>
                <a:spcPts val="1514"/>
              </a:spcBef>
            </a:pPr>
            <a:r>
              <a:rPr sz="3627" b="1" spc="-277" dirty="0">
                <a:solidFill>
                  <a:srgbClr val="F9AE04"/>
                </a:solidFill>
                <a:latin typeface="Tahoma"/>
                <a:cs typeface="Tahoma"/>
              </a:rPr>
              <a:t>avait</a:t>
            </a:r>
            <a:endParaRPr sz="3627">
              <a:latin typeface="Tahoma"/>
              <a:cs typeface="Tahoma"/>
            </a:endParaRPr>
          </a:p>
          <a:p>
            <a:pPr marL="180807" marR="293091" indent="-169866">
              <a:lnSpc>
                <a:spcPts val="6148"/>
              </a:lnSpc>
              <a:spcBef>
                <a:spcPts val="136"/>
              </a:spcBef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parcouru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partie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de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muraille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Chine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pied.</a:t>
            </a:r>
            <a:endParaRPr sz="3627">
              <a:latin typeface="Tahoma"/>
              <a:cs typeface="Tahoma"/>
            </a:endParaRPr>
          </a:p>
          <a:p>
            <a:pPr marL="5414992">
              <a:spcBef>
                <a:spcPts val="2353"/>
              </a:spcBef>
            </a:pPr>
            <a:r>
              <a:rPr sz="3627" b="1" spc="-277" dirty="0">
                <a:solidFill>
                  <a:srgbClr val="F9AE04"/>
                </a:solidFill>
                <a:latin typeface="Tahoma"/>
                <a:cs typeface="Tahoma"/>
              </a:rPr>
              <a:t>avait</a:t>
            </a:r>
            <a:endParaRPr sz="3627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569842" y="4514864"/>
            <a:ext cx="731290" cy="544149"/>
            <a:chOff x="8074798" y="4978891"/>
            <a:chExt cx="806450" cy="600075"/>
          </a:xfrm>
        </p:grpSpPr>
        <p:sp>
          <p:nvSpPr>
            <p:cNvPr id="15" name="object 15"/>
            <p:cNvSpPr/>
            <p:nvPr/>
          </p:nvSpPr>
          <p:spPr>
            <a:xfrm>
              <a:off x="8093848" y="4997941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0" y="0"/>
                  </a:moveTo>
                  <a:lnTo>
                    <a:pt x="768146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6" name="object 16"/>
            <p:cNvSpPr/>
            <p:nvPr/>
          </p:nvSpPr>
          <p:spPr>
            <a:xfrm>
              <a:off x="8093853" y="4997941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768146" y="0"/>
                  </a:moveTo>
                  <a:lnTo>
                    <a:pt x="0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84853" y="2512345"/>
            <a:ext cx="6020759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80807" marR="4607" indent="-169866">
              <a:lnSpc>
                <a:spcPct val="141300"/>
              </a:lnSpc>
              <a:spcBef>
                <a:spcPts val="91"/>
              </a:spcBef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a</a:t>
            </a:r>
            <a:r>
              <a:rPr sz="3627" b="1" spc="36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parcouru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partie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de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muraille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Chine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sz="3627" b="1" spc="-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pied.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957552" y="2512345"/>
            <a:ext cx="6274696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26680" marR="4607" indent="-115739">
              <a:lnSpc>
                <a:spcPct val="141300"/>
              </a:lnSpc>
              <a:spcBef>
                <a:spcPts val="91"/>
              </a:spcBef>
            </a:pPr>
            <a:r>
              <a:rPr sz="3627" b="1" spc="-358" dirty="0">
                <a:solidFill>
                  <a:srgbClr val="F9AE04"/>
                </a:solidFill>
                <a:latin typeface="Tahoma"/>
                <a:cs typeface="Tahoma"/>
              </a:rPr>
              <a:t>On</a:t>
            </a:r>
            <a:r>
              <a:rPr sz="3627" b="1" spc="-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trouvé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riz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mur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Chinois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b="1" spc="-268" dirty="0">
                <a:solidFill>
                  <a:srgbClr val="F9AE04"/>
                </a:solidFill>
                <a:latin typeface="Tahoma"/>
                <a:cs typeface="Tahoma"/>
              </a:rPr>
              <a:t>ont</a:t>
            </a:r>
            <a:r>
              <a:rPr sz="3627" b="1" spc="-23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construit.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49848" y="1647959"/>
            <a:ext cx="6891397" cy="355856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319003" marR="313245" algn="ctr">
              <a:lnSpc>
                <a:spcPct val="141300"/>
              </a:lnSpc>
              <a:spcBef>
                <a:spcPts val="91"/>
              </a:spcBef>
            </a:pPr>
            <a:r>
              <a:rPr sz="3627" b="1" spc="-358" dirty="0">
                <a:solidFill>
                  <a:srgbClr val="F9AE04"/>
                </a:solidFill>
                <a:latin typeface="Tahoma"/>
                <a:cs typeface="Tahoma"/>
              </a:rPr>
              <a:t>On</a:t>
            </a:r>
            <a:r>
              <a:rPr sz="3627" b="1" spc="-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trouvé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riz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mur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Chinois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b="1" spc="-268" dirty="0">
                <a:solidFill>
                  <a:srgbClr val="F9AE04"/>
                </a:solidFill>
                <a:latin typeface="Tahoma"/>
                <a:cs typeface="Tahoma"/>
              </a:rPr>
              <a:t>ont</a:t>
            </a:r>
            <a:r>
              <a:rPr sz="3627" b="1" spc="-23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construit.</a:t>
            </a:r>
            <a:endParaRPr sz="3627">
              <a:latin typeface="Tahoma"/>
              <a:cs typeface="Tahoma"/>
            </a:endParaRPr>
          </a:p>
          <a:p>
            <a:pPr marL="11516" marR="4607" indent="-1152" algn="ctr">
              <a:lnSpc>
                <a:spcPct val="141300"/>
              </a:lnSpc>
              <a:spcBef>
                <a:spcPts val="3881"/>
              </a:spcBef>
            </a:pPr>
            <a:r>
              <a:rPr sz="3627" b="1" spc="-358" dirty="0">
                <a:solidFill>
                  <a:srgbClr val="F9AE04"/>
                </a:solidFill>
                <a:latin typeface="Tahoma"/>
                <a:cs typeface="Tahoma"/>
              </a:rPr>
              <a:t>On</a:t>
            </a:r>
            <a:r>
              <a:rPr sz="3627" b="1" spc="-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trouvé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riz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mur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Chinois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b="1" spc="-230" dirty="0">
                <a:solidFill>
                  <a:srgbClr val="F9AE04"/>
                </a:solidFill>
                <a:latin typeface="Tahoma"/>
                <a:cs typeface="Tahoma"/>
              </a:rPr>
              <a:t>avaient</a:t>
            </a:r>
            <a:r>
              <a:rPr sz="3627" b="1" spc="-18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construit.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85623" y="2855116"/>
            <a:ext cx="8418469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577361" marR="4607" indent="-2566421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Chinois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construit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mur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qu’…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voit </a:t>
            </a:r>
            <a:r>
              <a:rPr sz="3627" dirty="0">
                <a:latin typeface="Tahoma"/>
                <a:cs typeface="Tahoma"/>
              </a:rPr>
              <a:t>depuis</a:t>
            </a:r>
            <a:r>
              <a:rPr sz="3627" spc="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l’espace.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002094" y="2350086"/>
            <a:ext cx="664495" cy="590790"/>
            <a:chOff x="4140365" y="2591623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4159415" y="265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4696491" y="2591623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529175" y="2012117"/>
            <a:ext cx="11423339" cy="1307126"/>
          </a:xfrm>
          <a:prstGeom prst="rect">
            <a:avLst/>
          </a:prstGeom>
        </p:spPr>
        <p:txBody>
          <a:bodyPr vert="horz" wrap="square" lIns="0" tIns="225145" rIns="0" bIns="0" rtlCol="0">
            <a:spAutoFit/>
          </a:bodyPr>
          <a:lstStyle/>
          <a:p>
            <a:pPr marL="545299" indent="0" algn="ctr">
              <a:lnSpc>
                <a:spcPct val="100000"/>
              </a:lnSpc>
              <a:spcBef>
                <a:spcPts val="1773"/>
              </a:spcBef>
              <a:buNone/>
            </a:pPr>
            <a:r>
              <a:rPr spc="-258" dirty="0"/>
              <a:t>avaient</a:t>
            </a:r>
          </a:p>
          <a:p>
            <a:pPr marL="0" marR="4607" indent="0" algn="ctr">
              <a:lnSpc>
                <a:spcPct val="100000"/>
              </a:lnSpc>
              <a:spcBef>
                <a:spcPts val="1682"/>
              </a:spcBef>
              <a:buNone/>
            </a:pPr>
            <a:r>
              <a:rPr lang="fr-FR" spc="141" dirty="0">
                <a:solidFill>
                  <a:srgbClr val="000000"/>
                </a:solidFill>
                <a:latin typeface="Tahoma"/>
                <a:cs typeface="Tahoma"/>
              </a:rPr>
              <a:t>                 </a:t>
            </a:r>
            <a:r>
              <a:rPr spc="141" dirty="0">
                <a:solidFill>
                  <a:srgbClr val="000000"/>
                </a:solidFill>
                <a:latin typeface="Tahoma"/>
                <a:cs typeface="Tahoma"/>
              </a:rPr>
              <a:t>Les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63" dirty="0">
                <a:solidFill>
                  <a:srgbClr val="000000"/>
                </a:solidFill>
                <a:latin typeface="Tahoma"/>
                <a:cs typeface="Tahoma"/>
              </a:rPr>
              <a:t>Chinois</a:t>
            </a:r>
            <a:r>
              <a:rPr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construit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27" dirty="0">
                <a:solidFill>
                  <a:srgbClr val="000000"/>
                </a:solidFill>
                <a:latin typeface="Tahoma"/>
                <a:cs typeface="Tahoma"/>
              </a:rPr>
              <a:t>mur</a:t>
            </a:r>
            <a:r>
              <a:rPr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18" dirty="0">
                <a:solidFill>
                  <a:srgbClr val="000000"/>
                </a:solidFill>
                <a:latin typeface="Tahoma"/>
                <a:cs typeface="Tahoma"/>
              </a:rPr>
              <a:t>qu’… voit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depuis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l’espace.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346026" y="2350086"/>
            <a:ext cx="664495" cy="590790"/>
            <a:chOff x="3416868" y="2591623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3523377" y="265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0" y="0"/>
                  </a:moveTo>
                  <a:lnTo>
                    <a:pt x="57742" y="1881"/>
                  </a:lnTo>
                  <a:lnTo>
                    <a:pt x="112743" y="7429"/>
                  </a:lnTo>
                  <a:lnTo>
                    <a:pt x="164981" y="16497"/>
                  </a:lnTo>
                  <a:lnTo>
                    <a:pt x="214429" y="28938"/>
                  </a:lnTo>
                  <a:lnTo>
                    <a:pt x="261066" y="44607"/>
                  </a:lnTo>
                  <a:lnTo>
                    <a:pt x="304867" y="63359"/>
                  </a:lnTo>
                  <a:lnTo>
                    <a:pt x="345808" y="85045"/>
                  </a:lnTo>
                  <a:lnTo>
                    <a:pt x="383865" y="109521"/>
                  </a:lnTo>
                  <a:lnTo>
                    <a:pt x="419015" y="136641"/>
                  </a:lnTo>
                  <a:lnTo>
                    <a:pt x="451234" y="166258"/>
                  </a:lnTo>
                  <a:lnTo>
                    <a:pt x="480497" y="198227"/>
                  </a:lnTo>
                  <a:lnTo>
                    <a:pt x="506781" y="232401"/>
                  </a:lnTo>
                  <a:lnTo>
                    <a:pt x="530062" y="268634"/>
                  </a:lnTo>
                  <a:lnTo>
                    <a:pt x="550317" y="306780"/>
                  </a:lnTo>
                  <a:lnTo>
                    <a:pt x="567520" y="346693"/>
                  </a:lnTo>
                  <a:lnTo>
                    <a:pt x="581650" y="388227"/>
                  </a:lnTo>
                  <a:lnTo>
                    <a:pt x="592681" y="431236"/>
                  </a:lnTo>
                  <a:lnTo>
                    <a:pt x="600590" y="475574"/>
                  </a:lnTo>
                  <a:lnTo>
                    <a:pt x="605352" y="521094"/>
                  </a:lnTo>
                  <a:lnTo>
                    <a:pt x="606945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3416868" y="2591623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176377" y="0"/>
                  </a:moveTo>
                  <a:lnTo>
                    <a:pt x="0" y="64185"/>
                  </a:lnTo>
                  <a:lnTo>
                    <a:pt x="176377" y="128371"/>
                  </a:lnTo>
                  <a:lnTo>
                    <a:pt x="1763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947562" y="2408289"/>
            <a:ext cx="664495" cy="590790"/>
            <a:chOff x="8600499" y="2591623"/>
            <a:chExt cx="732790" cy="651510"/>
          </a:xfrm>
        </p:grpSpPr>
        <p:sp>
          <p:nvSpPr>
            <p:cNvPr id="11" name="object 11"/>
            <p:cNvSpPr/>
            <p:nvPr/>
          </p:nvSpPr>
          <p:spPr>
            <a:xfrm>
              <a:off x="8707008" y="265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0" y="0"/>
                  </a:moveTo>
                  <a:lnTo>
                    <a:pt x="57742" y="1881"/>
                  </a:lnTo>
                  <a:lnTo>
                    <a:pt x="112743" y="7429"/>
                  </a:lnTo>
                  <a:lnTo>
                    <a:pt x="164981" y="16497"/>
                  </a:lnTo>
                  <a:lnTo>
                    <a:pt x="214429" y="28938"/>
                  </a:lnTo>
                  <a:lnTo>
                    <a:pt x="261066" y="44607"/>
                  </a:lnTo>
                  <a:lnTo>
                    <a:pt x="304867" y="63359"/>
                  </a:lnTo>
                  <a:lnTo>
                    <a:pt x="345808" y="85045"/>
                  </a:lnTo>
                  <a:lnTo>
                    <a:pt x="383865" y="109521"/>
                  </a:lnTo>
                  <a:lnTo>
                    <a:pt x="419015" y="136641"/>
                  </a:lnTo>
                  <a:lnTo>
                    <a:pt x="451234" y="166258"/>
                  </a:lnTo>
                  <a:lnTo>
                    <a:pt x="480497" y="198227"/>
                  </a:lnTo>
                  <a:lnTo>
                    <a:pt x="506781" y="232401"/>
                  </a:lnTo>
                  <a:lnTo>
                    <a:pt x="530062" y="268634"/>
                  </a:lnTo>
                  <a:lnTo>
                    <a:pt x="550317" y="306780"/>
                  </a:lnTo>
                  <a:lnTo>
                    <a:pt x="567520" y="346693"/>
                  </a:lnTo>
                  <a:lnTo>
                    <a:pt x="581650" y="388227"/>
                  </a:lnTo>
                  <a:lnTo>
                    <a:pt x="592681" y="431236"/>
                  </a:lnTo>
                  <a:lnTo>
                    <a:pt x="600590" y="475574"/>
                  </a:lnTo>
                  <a:lnTo>
                    <a:pt x="605352" y="521094"/>
                  </a:lnTo>
                  <a:lnTo>
                    <a:pt x="606945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8600499" y="2591623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176377" y="0"/>
                  </a:moveTo>
                  <a:lnTo>
                    <a:pt x="0" y="64185"/>
                  </a:lnTo>
                  <a:lnTo>
                    <a:pt x="176377" y="128371"/>
                  </a:lnTo>
                  <a:lnTo>
                    <a:pt x="1763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1155891" y="2054064"/>
            <a:ext cx="10607965" cy="1738014"/>
          </a:xfrm>
          <a:prstGeom prst="rect">
            <a:avLst/>
          </a:prstGeom>
        </p:spPr>
        <p:txBody>
          <a:bodyPr vert="horz" wrap="square" lIns="0" tIns="225145" rIns="0" bIns="0" rtlCol="0">
            <a:spAutoFit/>
          </a:bodyPr>
          <a:lstStyle/>
          <a:p>
            <a:pPr marL="204991" indent="0">
              <a:lnSpc>
                <a:spcPct val="100000"/>
              </a:lnSpc>
              <a:spcBef>
                <a:spcPts val="1773"/>
              </a:spcBef>
              <a:buNone/>
              <a:tabLst>
                <a:tab pos="5113264" algn="l"/>
              </a:tabLst>
            </a:pPr>
            <a:r>
              <a:rPr lang="fr-FR" spc="-254" dirty="0"/>
              <a:t>                               </a:t>
            </a:r>
            <a:r>
              <a:rPr spc="-254" dirty="0" err="1"/>
              <a:t>avaient</a:t>
            </a:r>
            <a:r>
              <a:rPr dirty="0"/>
              <a:t>	</a:t>
            </a:r>
            <a:r>
              <a:rPr lang="fr-FR" dirty="0"/>
              <a:t>    </a:t>
            </a:r>
            <a:r>
              <a:rPr spc="-258" dirty="0" err="1"/>
              <a:t>avaient</a:t>
            </a:r>
            <a:endParaRPr spc="-258" dirty="0"/>
          </a:p>
          <a:p>
            <a:pPr marL="1730909" marR="4607" indent="-1719968">
              <a:lnSpc>
                <a:spcPct val="100000"/>
              </a:lnSpc>
              <a:spcBef>
                <a:spcPts val="1682"/>
              </a:spcBef>
            </a:pPr>
            <a:r>
              <a:rPr spc="141" dirty="0">
                <a:solidFill>
                  <a:srgbClr val="000000"/>
                </a:solidFill>
                <a:latin typeface="Tahoma"/>
                <a:cs typeface="Tahoma"/>
              </a:rPr>
              <a:t>Les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63" dirty="0">
                <a:solidFill>
                  <a:srgbClr val="000000"/>
                </a:solidFill>
                <a:latin typeface="Tahoma"/>
                <a:cs typeface="Tahoma"/>
              </a:rPr>
              <a:t>Chinois</a:t>
            </a:r>
            <a:r>
              <a:rPr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construit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27" dirty="0">
                <a:solidFill>
                  <a:srgbClr val="000000"/>
                </a:solidFill>
                <a:latin typeface="Tahoma"/>
                <a:cs typeface="Tahoma"/>
              </a:rPr>
              <a:t>mur</a:t>
            </a:r>
            <a:r>
              <a:rPr spc="-2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18" dirty="0">
                <a:solidFill>
                  <a:srgbClr val="000000"/>
                </a:solidFill>
                <a:latin typeface="Tahoma"/>
                <a:cs typeface="Tahoma"/>
              </a:rPr>
              <a:t>qu’… </a:t>
            </a:r>
            <a:r>
              <a:rPr lang="fr-FR" spc="-18" dirty="0">
                <a:solidFill>
                  <a:srgbClr val="000000"/>
                </a:solidFill>
                <a:latin typeface="Tahoma"/>
                <a:cs typeface="Tahoma"/>
              </a:rPr>
              <a:t>   </a:t>
            </a:r>
            <a:r>
              <a:rPr spc="-18" dirty="0" err="1">
                <a:solidFill>
                  <a:srgbClr val="000000"/>
                </a:solidFill>
                <a:latin typeface="Tahoma"/>
                <a:cs typeface="Tahoma"/>
              </a:rPr>
              <a:t>voit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depuis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l’espace.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6605884" y="2194902"/>
            <a:ext cx="731290" cy="544149"/>
            <a:chOff x="7262397" y="2374808"/>
            <a:chExt cx="806450" cy="600075"/>
          </a:xfrm>
        </p:grpSpPr>
        <p:sp>
          <p:nvSpPr>
            <p:cNvPr id="15" name="object 15"/>
            <p:cNvSpPr/>
            <p:nvPr/>
          </p:nvSpPr>
          <p:spPr>
            <a:xfrm>
              <a:off x="7281447" y="2393858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0" y="0"/>
                  </a:moveTo>
                  <a:lnTo>
                    <a:pt x="768146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6" name="object 16"/>
            <p:cNvSpPr/>
            <p:nvPr/>
          </p:nvSpPr>
          <p:spPr>
            <a:xfrm>
              <a:off x="7281452" y="2393858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768146" y="0"/>
                  </a:moveTo>
                  <a:lnTo>
                    <a:pt x="0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53145" y="2855116"/>
            <a:ext cx="8084494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986572" marR="4607" indent="-1975632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Chinois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b="1" spc="-268" dirty="0">
                <a:solidFill>
                  <a:srgbClr val="F9AE04"/>
                </a:solidFill>
                <a:latin typeface="Tahoma"/>
                <a:cs typeface="Tahoma"/>
              </a:rPr>
              <a:t>ont</a:t>
            </a:r>
            <a:r>
              <a:rPr sz="3627" b="1" spc="4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construit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mur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-36" dirty="0">
                <a:latin typeface="Tahoma"/>
                <a:cs typeface="Tahoma"/>
              </a:rPr>
              <a:t>qu’</a:t>
            </a:r>
            <a:r>
              <a:rPr sz="3627" b="1" spc="-36" dirty="0">
                <a:solidFill>
                  <a:srgbClr val="F9AE04"/>
                </a:solidFill>
                <a:latin typeface="Tahoma"/>
                <a:cs typeface="Tahoma"/>
              </a:rPr>
              <a:t>on </a:t>
            </a:r>
            <a:r>
              <a:rPr sz="3627" spc="-18" dirty="0">
                <a:latin typeface="Tahoma"/>
                <a:cs typeface="Tahoma"/>
              </a:rPr>
              <a:t>voit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depuis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l’espace.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26106" y="408963"/>
            <a:ext cx="4538603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82790" y="2506046"/>
            <a:ext cx="8141500" cy="380273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5952" indent="-394435">
              <a:spcBef>
                <a:spcPts val="91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est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b="1" spc="-240" dirty="0">
                <a:latin typeface="Tahoma"/>
                <a:cs typeface="Tahoma"/>
              </a:rPr>
              <a:t>à</a:t>
            </a:r>
            <a:r>
              <a:rPr sz="3627" b="1" spc="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71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est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b="1" spc="-240" dirty="0">
                <a:latin typeface="Tahoma"/>
                <a:cs typeface="Tahoma"/>
              </a:rPr>
              <a:t>on</a:t>
            </a:r>
            <a:r>
              <a:rPr sz="3627" b="1" spc="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376" marR="281575" indent="-394435">
              <a:spcBef>
                <a:spcPts val="2571"/>
              </a:spcBef>
              <a:buChar char="•"/>
              <a:tabLst>
                <a:tab pos="406527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est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b="1" spc="-240" dirty="0">
                <a:latin typeface="Tahoma"/>
                <a:cs typeface="Tahoma"/>
              </a:rPr>
              <a:t>a</a:t>
            </a:r>
            <a:r>
              <a:rPr sz="3627" b="1" spc="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 	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b="1" spc="-131" dirty="0">
                <a:latin typeface="Tahoma"/>
                <a:cs typeface="Tahoma"/>
              </a:rPr>
              <a:t>ont</a:t>
            </a:r>
            <a:r>
              <a:rPr sz="3627" b="1" spc="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66"/>
              </a:spcBef>
              <a:buChar char="•"/>
              <a:tabLst>
                <a:tab pos="405952" algn="l"/>
              </a:tabLst>
            </a:pPr>
            <a:r>
              <a:rPr sz="3627" spc="204" dirty="0">
                <a:latin typeface="Tahoma"/>
                <a:cs typeface="Tahoma"/>
              </a:rPr>
              <a:t>Par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quoi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18" dirty="0">
                <a:latin typeface="Tahoma"/>
                <a:cs typeface="Tahoma"/>
              </a:rPr>
              <a:t>puis-</a:t>
            </a:r>
            <a:r>
              <a:rPr sz="3627" spc="77" dirty="0">
                <a:latin typeface="Tahoma"/>
                <a:cs typeface="Tahoma"/>
              </a:rPr>
              <a:t>je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72" dirty="0">
                <a:latin typeface="Tahoma"/>
                <a:cs typeface="Tahoma"/>
              </a:rPr>
              <a:t>les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remplacer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96256" y="3131509"/>
            <a:ext cx="7797160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50" dirty="0">
                <a:latin typeface="Tahoma"/>
                <a:cs typeface="Tahoma"/>
              </a:rPr>
              <a:t>Je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suis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131" dirty="0">
                <a:latin typeface="Tahoma"/>
                <a:cs typeface="Tahoma"/>
              </a:rPr>
              <a:t>sûr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qu’…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puisse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voir.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77128" y="3131509"/>
            <a:ext cx="8180080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Cet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empereur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nombreux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ennemis.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84357" y="3131509"/>
            <a:ext cx="576567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Des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siècles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passé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depuis.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930680" y="3131509"/>
            <a:ext cx="627296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Chinois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élevé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murs.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32795" y="2729665"/>
            <a:ext cx="7668753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246266" marR="4607" indent="-2235325">
              <a:spcBef>
                <a:spcPts val="91"/>
              </a:spcBef>
            </a:pPr>
            <a:r>
              <a:rPr sz="3627" spc="77" dirty="0">
                <a:latin typeface="Tahoma"/>
                <a:cs typeface="Tahoma"/>
              </a:rPr>
              <a:t>C’est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comme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machine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voyager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temps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!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43199" y="2729665"/>
            <a:ext cx="7048020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746456" marR="4607" indent="-1735515">
              <a:spcBef>
                <a:spcPts val="91"/>
              </a:spcBef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trop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fine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qu’…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puisse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voir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lune.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786418" y="2729665"/>
            <a:ext cx="6561453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923232" marR="4607" indent="-1912292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La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météo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annoncé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pluie 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week-</a:t>
            </a:r>
            <a:r>
              <a:rPr sz="3627" spc="-18" dirty="0">
                <a:latin typeface="Tahoma"/>
                <a:cs typeface="Tahoma"/>
              </a:rPr>
              <a:t>end.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40556" y="2729665"/>
            <a:ext cx="7653206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629185" marR="4607" indent="-2618244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touristes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fait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queue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pendant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heures.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480622" y="210937"/>
            <a:ext cx="76584" cy="2209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360" spc="-376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6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42849" y="3131510"/>
            <a:ext cx="764859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La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visite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commence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quelle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heure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32732" y="2855117"/>
            <a:ext cx="7269135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034941" marR="4607" indent="-2024000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Grand-père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l’air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fatigué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cette </a:t>
            </a:r>
            <a:r>
              <a:rPr sz="3627" dirty="0">
                <a:latin typeface="Tahoma"/>
                <a:cs typeface="Tahoma"/>
              </a:rPr>
              <a:t>longue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marche.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AD19676-DB71-93C3-545E-B932CA43B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9836"/>
            <a:ext cx="12097738" cy="3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11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D35F14-0913-10EE-1D8E-AD8BA40EB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26" y="1031853"/>
            <a:ext cx="11852371" cy="381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078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rande muraille de Chine, sections à visiter et conseils pratiques">
            <a:extLst>
              <a:ext uri="{FF2B5EF4-FFF2-40B4-BE49-F238E27FC236}">
                <a16:creationId xmlns:a16="http://schemas.microsoft.com/office/drawing/2014/main" id="{EBF77A53-FFDE-B098-0F6B-16370E9D9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0"/>
            <a:ext cx="105507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2025 Visite virtuelle privée de la Grande Muraille de Chine (Pékin)">
            <a:extLst>
              <a:ext uri="{FF2B5EF4-FFF2-40B4-BE49-F238E27FC236}">
                <a16:creationId xmlns:a16="http://schemas.microsoft.com/office/drawing/2014/main" id="{ED998D50-3831-35A2-7499-F052E013A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827" y="-2"/>
            <a:ext cx="1030238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BE1ACAE-588E-1C7C-B1D9-CCFE419B2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659" y="93944"/>
            <a:ext cx="7873455" cy="675689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4DA3828-9170-79E3-FA30-641FDB13F548}"/>
              </a:ext>
            </a:extLst>
          </p:cNvPr>
          <p:cNvSpPr txBox="1"/>
          <p:nvPr/>
        </p:nvSpPr>
        <p:spPr>
          <a:xfrm>
            <a:off x="411936" y="304138"/>
            <a:ext cx="55311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Tu as 5 minutes pour copier le maximum</a:t>
            </a:r>
          </a:p>
          <a:p>
            <a:r>
              <a:rPr lang="fr-FR" sz="2400" dirty="0"/>
              <a:t> de mots sur ton cahier du jour. (34 mots)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1E16E3-AE7D-9DA4-CF38-2BA16EC52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31502">
            <a:off x="835733" y="1344827"/>
            <a:ext cx="1088971" cy="146828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2670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4DA3828-9170-79E3-FA30-641FDB13F548}"/>
              </a:ext>
            </a:extLst>
          </p:cNvPr>
          <p:cNvSpPr txBox="1"/>
          <p:nvPr/>
        </p:nvSpPr>
        <p:spPr>
          <a:xfrm>
            <a:off x="411936" y="304138"/>
            <a:ext cx="5243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Tu as 5 minutes pour copier le maximum</a:t>
            </a:r>
          </a:p>
          <a:p>
            <a:r>
              <a:rPr lang="fr-FR" sz="2400" dirty="0"/>
              <a:t> de mots sur ton cahier du jour.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1E16E3-AE7D-9DA4-CF38-2BA16EC52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31502">
            <a:off x="835733" y="1344827"/>
            <a:ext cx="1088971" cy="14682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48CAEE-1E5E-F480-E11F-2B6CE698A01D}"/>
              </a:ext>
            </a:extLst>
          </p:cNvPr>
          <p:cNvSpPr txBox="1"/>
          <p:nvPr/>
        </p:nvSpPr>
        <p:spPr>
          <a:xfrm>
            <a:off x="1380218" y="3022800"/>
            <a:ext cx="989511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Chine, muraille, construction, jour, terre, pierre, ciment, l'argile, siècle, peuple, seigneur, guerre, empereur, mur, frontière, pays, invasion, fortification, Nord, fabriquer, utiliser, construire, réunir, défendre, grand, long, longue, humain, divisé, chinois, pour, plus, jamais, pendant</a:t>
            </a:r>
          </a:p>
        </p:txBody>
      </p:sp>
    </p:spTree>
    <p:extLst>
      <p:ext uri="{BB962C8B-B14F-4D97-AF65-F5344CB8AC3E}">
        <p14:creationId xmlns:p14="http://schemas.microsoft.com/office/powerpoint/2010/main" val="94879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A374FC-FCD4-E231-E1C2-DD59961FB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997" y="0"/>
            <a:ext cx="5453518" cy="37984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0D4957-ABC1-ECA2-D6F5-0D7173BD4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040" y="3626742"/>
            <a:ext cx="7935432" cy="34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815540-B432-6289-3E20-310730194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762" y="1354096"/>
            <a:ext cx="12957044" cy="41498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16A40BFB-7377-48B2-E138-56E82ED19072}"/>
                  </a:ext>
                </a:extLst>
              </p14:cNvPr>
              <p14:cNvContentPartPr/>
              <p14:nvPr/>
            </p14:nvContentPartPr>
            <p14:xfrm>
              <a:off x="4941542" y="2317085"/>
              <a:ext cx="5982271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16A40BFB-7377-48B2-E138-56E82ED190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9540" y="2173085"/>
                <a:ext cx="612591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139302" y="2774101"/>
              <a:ext cx="10052697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67296" y="2630101"/>
                <a:ext cx="1019634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3367417" y="3183638"/>
              <a:ext cx="4894840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5418" y="3039638"/>
                <a:ext cx="503847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14:cNvPr>
              <p14:cNvContentPartPr/>
              <p14:nvPr/>
            </p14:nvContentPartPr>
            <p14:xfrm>
              <a:off x="2139302" y="3127794"/>
              <a:ext cx="1110084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67312" y="2983794"/>
                <a:ext cx="125370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6231810" y="4911425"/>
              <a:ext cx="489484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59758" y="4767425"/>
                <a:ext cx="503858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4941541" y="4911425"/>
              <a:ext cx="873295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869546" y="4767425"/>
                <a:ext cx="101692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6292355" y="4139002"/>
              <a:ext cx="1969902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220356" y="3995002"/>
                <a:ext cx="211354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14:cNvPr>
              <p14:cNvContentPartPr/>
              <p14:nvPr/>
            </p14:nvContentPartPr>
            <p14:xfrm>
              <a:off x="4941540" y="3633346"/>
              <a:ext cx="3679945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869532" y="3489346"/>
                <a:ext cx="38236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01470120-FDDD-4425-1EAA-70632EC52426}"/>
                  </a:ext>
                </a:extLst>
              </p14:cNvPr>
              <p14:cNvContentPartPr/>
              <p14:nvPr/>
            </p14:nvContentPartPr>
            <p14:xfrm>
              <a:off x="8882481" y="3633346"/>
              <a:ext cx="3168005" cy="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01470120-FDDD-4425-1EAA-70632EC5242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810432" y="3489346"/>
                <a:ext cx="3311743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C835F1E8-4B65-4DF1-48BE-C4A852546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049" y="-2"/>
            <a:ext cx="9115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AD1E3ED-85CC-8773-7FA3-671A08812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536" y="228600"/>
            <a:ext cx="14140264" cy="416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757</Words>
  <Application>Microsoft Office PowerPoint</Application>
  <PresentationFormat>Grand écran</PresentationFormat>
  <Paragraphs>125</Paragraphs>
  <Slides>42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1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n°1</vt:lpstr>
      <vt:lpstr>Œuvre n°1</vt:lpstr>
      <vt:lpstr>Présentation PowerPoint</vt:lpstr>
      <vt:lpstr>Présentation PowerPoint</vt:lpstr>
      <vt:lpstr>Présentation PowerPoint</vt:lpstr>
      <vt:lpstr>Présentation PowerPoint</vt:lpstr>
      <vt:lpstr>ORTHOGRAPHE Écrire « a » ou « à », « on » ou « ont »</vt:lpstr>
      <vt:lpstr>OBSERVER</vt:lpstr>
      <vt:lpstr>OBSERVER</vt:lpstr>
      <vt:lpstr>COMPRENDRE</vt:lpstr>
      <vt:lpstr>COMPRENDRE</vt:lpstr>
      <vt:lpstr>COMPRENDRE</vt:lpstr>
      <vt:lpstr>COMPRENDRE</vt:lpstr>
      <vt:lpstr>OBSERVER</vt:lpstr>
      <vt:lpstr>OBSERVER</vt:lpstr>
      <vt:lpstr>COMPRENDRE</vt:lpstr>
      <vt:lpstr>COMPRENDRE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18</cp:revision>
  <dcterms:created xsi:type="dcterms:W3CDTF">2024-07-09T16:42:49Z</dcterms:created>
  <dcterms:modified xsi:type="dcterms:W3CDTF">2025-08-25T17:06:48Z</dcterms:modified>
</cp:coreProperties>
</file>