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9" r:id="rId2"/>
    <p:sldId id="258" r:id="rId3"/>
    <p:sldId id="259" r:id="rId4"/>
    <p:sldId id="257" r:id="rId5"/>
    <p:sldId id="260" r:id="rId6"/>
    <p:sldId id="262" r:id="rId7"/>
    <p:sldId id="360" r:id="rId8"/>
    <p:sldId id="256" r:id="rId9"/>
    <p:sldId id="364" r:id="rId10"/>
    <p:sldId id="365" r:id="rId11"/>
    <p:sldId id="366" r:id="rId12"/>
    <p:sldId id="367" r:id="rId13"/>
    <p:sldId id="261" r:id="rId14"/>
    <p:sldId id="368" r:id="rId15"/>
    <p:sldId id="263" r:id="rId16"/>
    <p:sldId id="369" r:id="rId17"/>
    <p:sldId id="265" r:id="rId18"/>
    <p:sldId id="370" r:id="rId19"/>
    <p:sldId id="267" r:id="rId20"/>
    <p:sldId id="268" r:id="rId21"/>
    <p:sldId id="269" r:id="rId22"/>
    <p:sldId id="270" r:id="rId23"/>
    <p:sldId id="361" r:id="rId24"/>
    <p:sldId id="362" r:id="rId25"/>
    <p:sldId id="363" r:id="rId26"/>
    <p:sldId id="264" r:id="rId27"/>
    <p:sldId id="282" r:id="rId28"/>
    <p:sldId id="266" r:id="rId29"/>
    <p:sldId id="348" r:id="rId30"/>
    <p:sldId id="285" r:id="rId31"/>
    <p:sldId id="277" r:id="rId32"/>
    <p:sldId id="278" r:id="rId33"/>
    <p:sldId id="316" r:id="rId34"/>
    <p:sldId id="279" r:id="rId35"/>
  </p:sldIdLst>
  <p:sldSz cx="12192000" cy="6858000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86680" autoAdjust="0"/>
  </p:normalViewPr>
  <p:slideViewPr>
    <p:cSldViewPr snapToGrid="0">
      <p:cViewPr varScale="1">
        <p:scale>
          <a:sx n="54" d="100"/>
          <a:sy n="54" d="100"/>
        </p:scale>
        <p:origin x="13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0,'2863'0,"-2856"0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0,'1726'0,"-1711"0,-11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1,'4112'0,"-4074"0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0,'9281'0,"70"0,-9259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0,'23606'0,"-23411"0,-143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08.952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0,'10931'0,"-10907"0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37.25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0,'6724'0,"48"0,-6703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44.026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1,'7563'0,"-7494"0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7:09.373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0,'2935'0,"28"0,-2935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6T14:43:42.344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1,'6248'0,"-6191"0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DB06265-548C-4E6D-B2EB-CA3B1A822922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09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165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sz="1300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3" smtClean="0"/>
              <a:pPr marL="34549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3829088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1270" y="524119"/>
            <a:ext cx="378946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9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3" smtClean="0"/>
              <a:pPr marL="34549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303536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47f6312eba196001a508ef5/presentation-dictees-et-hda23-la-casa-batllo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customXml" Target="../ink/ink7.xml"/><Relationship Id="rId18" Type="http://schemas.openxmlformats.org/officeDocument/2006/relationships/image" Target="../media/image18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150.png"/><Relationship Id="rId17" Type="http://schemas.openxmlformats.org/officeDocument/2006/relationships/customXml" Target="../ink/ink9.xml"/><Relationship Id="rId2" Type="http://schemas.openxmlformats.org/officeDocument/2006/relationships/image" Target="../media/image17.png"/><Relationship Id="rId16" Type="http://schemas.openxmlformats.org/officeDocument/2006/relationships/image" Target="../media/image170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14.png"/><Relationship Id="rId19" Type="http://schemas.openxmlformats.org/officeDocument/2006/relationships/customXml" Target="../ink/ink10.xml"/><Relationship Id="rId4" Type="http://schemas.openxmlformats.org/officeDocument/2006/relationships/image" Target="../media/image11.png"/><Relationship Id="rId9" Type="http://schemas.openxmlformats.org/officeDocument/2006/relationships/customXml" Target="../ink/ink5.xml"/><Relationship Id="rId14" Type="http://schemas.openxmlformats.org/officeDocument/2006/relationships/image" Target="../media/image160.png"/><Relationship Id="rId22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13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2" y="210311"/>
            <a:ext cx="4394321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13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ce quotient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136353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W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B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L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T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04182" y="3264797"/>
            <a:ext cx="11658600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</a:rPr>
              <a:t>1.</a:t>
            </a:r>
            <a:r>
              <a:rPr lang="fr-FR" sz="2400" dirty="0"/>
              <a:t>Je suis un pays du sud de l’Europe</a:t>
            </a:r>
          </a:p>
          <a:p>
            <a:r>
              <a:rPr lang="fr-FR" sz="2400" dirty="0"/>
              <a:t>2. Je suis bordé par la mer Méditerranée et l’océan Atlantique. </a:t>
            </a:r>
          </a:p>
          <a:p>
            <a:r>
              <a:rPr lang="fr-FR" sz="2400" dirty="0"/>
              <a:t>3. Ma capitale est Madrid; </a:t>
            </a:r>
          </a:p>
          <a:p>
            <a:r>
              <a:rPr lang="fr-FR" sz="2400" dirty="0"/>
              <a:t>4. Je possède aussi des villes très connues comme Barcelone et Séville.</a:t>
            </a:r>
          </a:p>
          <a:p>
            <a:r>
              <a:rPr lang="fr-FR" sz="2400" dirty="0"/>
              <a:t>5. Mon territoire comprend aussi des îles ensoleillées comme les îles Canaries et les îles Baléares.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spc="100" dirty="0">
              <a:solidFill>
                <a:srgbClr val="7B7B7B"/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823130" y="2553260"/>
            <a:ext cx="164179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 err="1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Batllo</a:t>
            </a:r>
            <a:endParaRPr lang="fr-FR" sz="4000" spc="100" dirty="0">
              <a:solidFill>
                <a:srgbClr val="FF0000"/>
              </a:solidFill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258 334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4B364D-34AA-5219-9E31-3251A0AEC4AA}"/>
              </a:ext>
            </a:extLst>
          </p:cNvPr>
          <p:cNvSpPr txBox="1"/>
          <p:nvPr/>
        </p:nvSpPr>
        <p:spPr>
          <a:xfrm>
            <a:off x="9351333" y="3560939"/>
            <a:ext cx="220445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Espagne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A92BE4-30AA-BFBA-4061-89876E52CD02}"/>
              </a:ext>
            </a:extLst>
          </p:cNvPr>
          <p:cNvSpPr txBox="1"/>
          <p:nvPr/>
        </p:nvSpPr>
        <p:spPr>
          <a:xfrm>
            <a:off x="3532094" y="1425191"/>
            <a:ext cx="2273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/>
              <a:t>3 491 x 74 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pc="-25" dirty="0">
                <a:solidFill>
                  <a:srgbClr val="006FC0"/>
                </a:solidFill>
                <a:latin typeface="Calibri"/>
                <a:cs typeface="Calibri"/>
              </a:rPr>
              <a:t>13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-188259" y="910434"/>
            <a:ext cx="1256851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5400" dirty="0">
                <a:latin typeface="Calibri"/>
                <a:cs typeface="Calibri"/>
              </a:rPr>
              <a:t>Il</a:t>
            </a:r>
            <a:r>
              <a:rPr sz="5400" spc="-105" dirty="0">
                <a:latin typeface="Calibri"/>
                <a:cs typeface="Calibri"/>
              </a:rPr>
              <a:t> </a:t>
            </a:r>
            <a:r>
              <a:rPr sz="5400" spc="-30" dirty="0">
                <a:latin typeface="Calibri"/>
                <a:cs typeface="Calibri"/>
              </a:rPr>
              <a:t>s</a:t>
            </a:r>
            <a:r>
              <a:rPr lang="fr-FR" sz="5400" spc="-30" dirty="0">
                <a:latin typeface="Calibri"/>
                <a:cs typeface="Calibri"/>
              </a:rPr>
              <a:t>'</a:t>
            </a:r>
            <a:r>
              <a:rPr sz="5400" spc="-30" dirty="0">
                <a:latin typeface="Calibri"/>
                <a:cs typeface="Calibri"/>
              </a:rPr>
              <a:t>agit</a:t>
            </a:r>
            <a:r>
              <a:rPr sz="5400" spc="-100" dirty="0">
                <a:latin typeface="Calibri"/>
                <a:cs typeface="Calibri"/>
              </a:rPr>
              <a:t> </a:t>
            </a:r>
            <a:r>
              <a:rPr sz="5400" dirty="0">
                <a:latin typeface="Calibri"/>
                <a:cs typeface="Calibri"/>
              </a:rPr>
              <a:t>d</a:t>
            </a:r>
            <a:r>
              <a:rPr lang="fr-FR" sz="5400" dirty="0">
                <a:latin typeface="Calibri"/>
                <a:cs typeface="Calibri"/>
              </a:rPr>
              <a:t>e </a:t>
            </a:r>
            <a:r>
              <a:rPr lang="fr-FR" sz="5400" dirty="0">
                <a:solidFill>
                  <a:srgbClr val="FF0000"/>
                </a:solidFill>
                <a:latin typeface="Calibri"/>
                <a:cs typeface="Calibri"/>
              </a:rPr>
              <a:t>La Casa </a:t>
            </a:r>
            <a:r>
              <a:rPr lang="fr-FR" sz="5400" dirty="0" err="1">
                <a:solidFill>
                  <a:srgbClr val="FF0000"/>
                </a:solidFill>
                <a:latin typeface="Calibri"/>
                <a:cs typeface="Calibri"/>
              </a:rPr>
              <a:t>Batllo</a:t>
            </a:r>
            <a:r>
              <a:rPr lang="fr-FR" sz="5400" dirty="0">
                <a:solidFill>
                  <a:srgbClr val="FF0000"/>
                </a:solidFill>
                <a:latin typeface="Calibri"/>
                <a:cs typeface="Calibri"/>
              </a:rPr>
              <a:t> en Espagne</a:t>
            </a:r>
            <a:endParaRPr sz="54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974416-0D04-C91B-3A95-BEAF38DBB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52" y="2004146"/>
            <a:ext cx="6322497" cy="35719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ABD6DE-D2DB-04E6-B7B0-53F4664E3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336" y="1754255"/>
            <a:ext cx="3972479" cy="49917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E49FCDA-4E3D-9404-7045-EF3E4F237D8B}"/>
              </a:ext>
            </a:extLst>
          </p:cNvPr>
          <p:cNvSpPr txBox="1"/>
          <p:nvPr/>
        </p:nvSpPr>
        <p:spPr>
          <a:xfrm>
            <a:off x="3048000" y="311031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https://view.genially.com/647f6312eba196001a508ef5/presentation-dictees-et-hda23-la-casa-batllo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4F39037-1C21-6716-1C8C-EA16E6DD9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182" y="0"/>
            <a:ext cx="6948536" cy="69212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7196245" y="3432699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0245" y="3360699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14C15-0D0F-BC80-AB95-3855B4A80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'histoire | Casa Batlló">
            <a:extLst>
              <a:ext uri="{FF2B5EF4-FFF2-40B4-BE49-F238E27FC236}">
                <a16:creationId xmlns:a16="http://schemas.microsoft.com/office/drawing/2014/main" id="{4FC02C75-1DC7-3A9C-1EF9-376B46EFB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640" y="-1"/>
            <a:ext cx="8057359" cy="805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49761F2-8CD4-DC8E-50D5-AE7F1D14A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BE7AFA-EFF9-AA9F-3B26-1F02761B6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5B0E47B-34FD-B770-7E04-DE83DEA6E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CA60F00-521D-EFFB-C32E-0D103CDC69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CF3CEBF4-0EC9-8A8D-B443-2F4245EC85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A77A1B4C-C8F6-C8F1-79F0-A1B14F5A4B8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2F2CB1-5B3B-B936-E9E7-5728362E3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1DED15A-9DD9-0136-AFF3-42C901922DC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D21486C1-9A9F-7536-F904-2823B9B3B9C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DCA3C70-B709-28F5-2AC9-00EE329D85E8}"/>
              </a:ext>
            </a:extLst>
          </p:cNvPr>
          <p:cNvSpPr txBox="1"/>
          <p:nvPr/>
        </p:nvSpPr>
        <p:spPr>
          <a:xfrm>
            <a:off x="0" y="862168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538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47885" y="2826079"/>
            <a:ext cx="3695028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6891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marL="11516">
              <a:lnSpc>
                <a:spcPts val="4158"/>
              </a:lnSpc>
            </a:pPr>
            <a:r>
              <a:rPr sz="3627" b="1" spc="-68" dirty="0">
                <a:latin typeface="Tahoma"/>
                <a:cs typeface="Tahoma"/>
              </a:rPr>
              <a:t>Écrire</a:t>
            </a:r>
            <a:r>
              <a:rPr sz="3627" b="1" spc="-19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</a:t>
            </a:r>
            <a:r>
              <a:rPr sz="3627" b="1" dirty="0">
                <a:latin typeface="Tahoma"/>
                <a:cs typeface="Tahoma"/>
              </a:rPr>
              <a:t>,</a:t>
            </a:r>
            <a:r>
              <a:rPr sz="3627" b="1" spc="-20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gu</a:t>
            </a:r>
            <a:r>
              <a:rPr sz="3627" spc="-240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ge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9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6440" y="71809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OBSERVER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876340"/>
              </p:ext>
            </p:extLst>
          </p:nvPr>
        </p:nvGraphicFramePr>
        <p:xfrm>
          <a:off x="1274914" y="2034900"/>
          <a:ext cx="9321368" cy="37606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0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0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92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0"/>
                        </a:spcBef>
                      </a:pPr>
                      <a:r>
                        <a:rPr sz="2000" b="1" spc="-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J'entends</a:t>
                      </a:r>
                      <a:r>
                        <a:rPr sz="2000" b="1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4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…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213053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BA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0"/>
                        </a:spcBef>
                      </a:pPr>
                      <a:r>
                        <a:rPr sz="2000" b="1" spc="-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J'entends</a:t>
                      </a:r>
                      <a:r>
                        <a:rPr sz="2000" b="1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4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…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213053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BA8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874">
                <a:tc>
                  <a:txBody>
                    <a:bodyPr/>
                    <a:lstStyle/>
                    <a:p>
                      <a:pPr marL="59118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4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…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tc>
                  <a:txBody>
                    <a:bodyPr/>
                    <a:lstStyle/>
                    <a:p>
                      <a:pPr marL="59118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4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…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tc>
                  <a:txBody>
                    <a:bodyPr/>
                    <a:lstStyle/>
                    <a:p>
                      <a:pPr marL="59118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4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…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tc>
                  <a:txBody>
                    <a:bodyPr/>
                    <a:lstStyle/>
                    <a:p>
                      <a:pPr marL="59118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4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…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7556">
                <a:tc>
                  <a:txBody>
                    <a:bodyPr/>
                    <a:lstStyle/>
                    <a:p>
                      <a:pPr marL="628015" marR="529590" indent="-91440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20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dragon regarder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6705" marR="299720" indent="206375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spc="65" dirty="0">
                          <a:latin typeface="Tahoma"/>
                          <a:cs typeface="Tahoma"/>
                        </a:rPr>
                        <a:t>les</a:t>
                      </a:r>
                      <a:r>
                        <a:rPr sz="20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vagues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20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guirlande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325" marR="433070" indent="349885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génial imagination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200" marR="514984" indent="-61594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spc="-10" dirty="0">
                          <a:latin typeface="Tahoma"/>
                          <a:cs typeface="Tahoma"/>
                        </a:rPr>
                        <a:t>changeant bourgeon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51640" y="664152"/>
            <a:ext cx="3120125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OBSERVER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851537" y="2251174"/>
            <a:ext cx="8488143" cy="733593"/>
            <a:chOff x="666000" y="2482545"/>
            <a:chExt cx="9360535" cy="808990"/>
          </a:xfrm>
        </p:grpSpPr>
        <p:sp>
          <p:nvSpPr>
            <p:cNvPr id="7" name="object 7"/>
            <p:cNvSpPr/>
            <p:nvPr/>
          </p:nvSpPr>
          <p:spPr>
            <a:xfrm>
              <a:off x="666000" y="2482544"/>
              <a:ext cx="9360535" cy="808990"/>
            </a:xfrm>
            <a:custGeom>
              <a:avLst/>
              <a:gdLst/>
              <a:ahLst/>
              <a:cxnLst/>
              <a:rect l="l" t="t" r="r" b="b"/>
              <a:pathLst>
                <a:path w="9360535" h="808989">
                  <a:moveTo>
                    <a:pt x="9360002" y="0"/>
                  </a:moveTo>
                  <a:lnTo>
                    <a:pt x="4680001" y="0"/>
                  </a:lnTo>
                  <a:lnTo>
                    <a:pt x="0" y="0"/>
                  </a:lnTo>
                  <a:lnTo>
                    <a:pt x="0" y="808990"/>
                  </a:lnTo>
                  <a:lnTo>
                    <a:pt x="4680001" y="808990"/>
                  </a:lnTo>
                  <a:lnTo>
                    <a:pt x="9360002" y="808990"/>
                  </a:lnTo>
                  <a:lnTo>
                    <a:pt x="9360002" y="0"/>
                  </a:lnTo>
                  <a:close/>
                </a:path>
              </a:pathLst>
            </a:custGeom>
            <a:solidFill>
              <a:srgbClr val="4BA8CD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3380884" y="2768325"/>
              <a:ext cx="553720" cy="335915"/>
            </a:xfrm>
            <a:custGeom>
              <a:avLst/>
              <a:gdLst/>
              <a:ahLst/>
              <a:cxnLst/>
              <a:rect l="l" t="t" r="r" b="b"/>
              <a:pathLst>
                <a:path w="553720" h="335914">
                  <a:moveTo>
                    <a:pt x="553669" y="154304"/>
                  </a:moveTo>
                  <a:lnTo>
                    <a:pt x="525532" y="86447"/>
                  </a:lnTo>
                  <a:lnTo>
                    <a:pt x="492852" y="57796"/>
                  </a:lnTo>
                  <a:lnTo>
                    <a:pt x="449982" y="33900"/>
                  </a:lnTo>
                  <a:lnTo>
                    <a:pt x="398581" y="15684"/>
                  </a:lnTo>
                  <a:lnTo>
                    <a:pt x="340311" y="4075"/>
                  </a:lnTo>
                  <a:lnTo>
                    <a:pt x="276834" y="0"/>
                  </a:lnTo>
                  <a:lnTo>
                    <a:pt x="213357" y="4075"/>
                  </a:lnTo>
                  <a:lnTo>
                    <a:pt x="155088" y="15684"/>
                  </a:lnTo>
                  <a:lnTo>
                    <a:pt x="103687" y="33900"/>
                  </a:lnTo>
                  <a:lnTo>
                    <a:pt x="60816" y="57796"/>
                  </a:lnTo>
                  <a:lnTo>
                    <a:pt x="28137" y="86447"/>
                  </a:lnTo>
                  <a:lnTo>
                    <a:pt x="7311" y="118925"/>
                  </a:lnTo>
                  <a:lnTo>
                    <a:pt x="0" y="154304"/>
                  </a:lnTo>
                  <a:lnTo>
                    <a:pt x="7311" y="189684"/>
                  </a:lnTo>
                  <a:lnTo>
                    <a:pt x="28137" y="222162"/>
                  </a:lnTo>
                  <a:lnTo>
                    <a:pt x="60816" y="250813"/>
                  </a:lnTo>
                  <a:lnTo>
                    <a:pt x="103687" y="274709"/>
                  </a:lnTo>
                  <a:lnTo>
                    <a:pt x="155088" y="292925"/>
                  </a:lnTo>
                  <a:lnTo>
                    <a:pt x="213357" y="304534"/>
                  </a:lnTo>
                  <a:lnTo>
                    <a:pt x="276834" y="308609"/>
                  </a:lnTo>
                  <a:lnTo>
                    <a:pt x="326902" y="308675"/>
                  </a:lnTo>
                  <a:lnTo>
                    <a:pt x="366853" y="306754"/>
                  </a:lnTo>
                  <a:lnTo>
                    <a:pt x="401959" y="299667"/>
                  </a:lnTo>
                  <a:lnTo>
                    <a:pt x="437489" y="284238"/>
                  </a:lnTo>
                  <a:lnTo>
                    <a:pt x="456925" y="291356"/>
                  </a:lnTo>
                  <a:lnTo>
                    <a:pt x="490335" y="310489"/>
                  </a:lnTo>
                  <a:lnTo>
                    <a:pt x="523577" y="329337"/>
                  </a:lnTo>
                  <a:lnTo>
                    <a:pt x="542505" y="335597"/>
                  </a:lnTo>
                  <a:lnTo>
                    <a:pt x="539771" y="319306"/>
                  </a:lnTo>
                  <a:lnTo>
                    <a:pt x="525591" y="288116"/>
                  </a:lnTo>
                  <a:lnTo>
                    <a:pt x="511232" y="256696"/>
                  </a:lnTo>
                  <a:lnTo>
                    <a:pt x="507961" y="239712"/>
                  </a:lnTo>
                  <a:lnTo>
                    <a:pt x="508088" y="241465"/>
                  </a:lnTo>
                  <a:lnTo>
                    <a:pt x="528332" y="221918"/>
                  </a:lnTo>
                  <a:lnTo>
                    <a:pt x="542542" y="200785"/>
                  </a:lnTo>
                  <a:lnTo>
                    <a:pt x="550921" y="178201"/>
                  </a:lnTo>
                  <a:lnTo>
                    <a:pt x="553669" y="15430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8060884" y="2768325"/>
              <a:ext cx="553720" cy="335915"/>
            </a:xfrm>
            <a:custGeom>
              <a:avLst/>
              <a:gdLst/>
              <a:ahLst/>
              <a:cxnLst/>
              <a:rect l="l" t="t" r="r" b="b"/>
              <a:pathLst>
                <a:path w="553720" h="335914">
                  <a:moveTo>
                    <a:pt x="553669" y="154304"/>
                  </a:moveTo>
                  <a:lnTo>
                    <a:pt x="525532" y="86447"/>
                  </a:lnTo>
                  <a:lnTo>
                    <a:pt x="492852" y="57796"/>
                  </a:lnTo>
                  <a:lnTo>
                    <a:pt x="449982" y="33900"/>
                  </a:lnTo>
                  <a:lnTo>
                    <a:pt x="398581" y="15684"/>
                  </a:lnTo>
                  <a:lnTo>
                    <a:pt x="340311" y="4075"/>
                  </a:lnTo>
                  <a:lnTo>
                    <a:pt x="276834" y="0"/>
                  </a:lnTo>
                  <a:lnTo>
                    <a:pt x="213357" y="4075"/>
                  </a:lnTo>
                  <a:lnTo>
                    <a:pt x="155088" y="15684"/>
                  </a:lnTo>
                  <a:lnTo>
                    <a:pt x="103687" y="33900"/>
                  </a:lnTo>
                  <a:lnTo>
                    <a:pt x="60816" y="57796"/>
                  </a:lnTo>
                  <a:lnTo>
                    <a:pt x="28137" y="86447"/>
                  </a:lnTo>
                  <a:lnTo>
                    <a:pt x="7311" y="118925"/>
                  </a:lnTo>
                  <a:lnTo>
                    <a:pt x="0" y="154304"/>
                  </a:lnTo>
                  <a:lnTo>
                    <a:pt x="7311" y="189684"/>
                  </a:lnTo>
                  <a:lnTo>
                    <a:pt x="28137" y="222162"/>
                  </a:lnTo>
                  <a:lnTo>
                    <a:pt x="60816" y="250813"/>
                  </a:lnTo>
                  <a:lnTo>
                    <a:pt x="103687" y="274709"/>
                  </a:lnTo>
                  <a:lnTo>
                    <a:pt x="155088" y="292925"/>
                  </a:lnTo>
                  <a:lnTo>
                    <a:pt x="213357" y="304534"/>
                  </a:lnTo>
                  <a:lnTo>
                    <a:pt x="276834" y="308609"/>
                  </a:lnTo>
                  <a:lnTo>
                    <a:pt x="326902" y="308675"/>
                  </a:lnTo>
                  <a:lnTo>
                    <a:pt x="366853" y="306754"/>
                  </a:lnTo>
                  <a:lnTo>
                    <a:pt x="401959" y="299667"/>
                  </a:lnTo>
                  <a:lnTo>
                    <a:pt x="437489" y="284238"/>
                  </a:lnTo>
                  <a:lnTo>
                    <a:pt x="456925" y="291356"/>
                  </a:lnTo>
                  <a:lnTo>
                    <a:pt x="490335" y="310489"/>
                  </a:lnTo>
                  <a:lnTo>
                    <a:pt x="523577" y="329337"/>
                  </a:lnTo>
                  <a:lnTo>
                    <a:pt x="542505" y="335597"/>
                  </a:lnTo>
                  <a:lnTo>
                    <a:pt x="539771" y="319306"/>
                  </a:lnTo>
                  <a:lnTo>
                    <a:pt x="525591" y="288116"/>
                  </a:lnTo>
                  <a:lnTo>
                    <a:pt x="511232" y="256696"/>
                  </a:lnTo>
                  <a:lnTo>
                    <a:pt x="507961" y="239712"/>
                  </a:lnTo>
                  <a:lnTo>
                    <a:pt x="508088" y="241465"/>
                  </a:lnTo>
                  <a:lnTo>
                    <a:pt x="528332" y="221918"/>
                  </a:lnTo>
                  <a:lnTo>
                    <a:pt x="542542" y="200785"/>
                  </a:lnTo>
                  <a:lnTo>
                    <a:pt x="550921" y="178201"/>
                  </a:lnTo>
                  <a:lnTo>
                    <a:pt x="553669" y="15430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520561"/>
              </p:ext>
            </p:extLst>
          </p:nvPr>
        </p:nvGraphicFramePr>
        <p:xfrm>
          <a:off x="1600371" y="2251173"/>
          <a:ext cx="8837272" cy="36351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3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3532">
                <a:tc gridSpan="2">
                  <a:txBody>
                    <a:bodyPr/>
                    <a:lstStyle/>
                    <a:p>
                      <a:pPr marR="224154" algn="ctr">
                        <a:lnSpc>
                          <a:spcPct val="100000"/>
                        </a:lnSpc>
                        <a:spcBef>
                          <a:spcPts val="2085"/>
                        </a:spcBef>
                        <a:tabLst>
                          <a:tab pos="1541145" algn="l"/>
                        </a:tabLst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J'entends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	</a:t>
                      </a:r>
                      <a:r>
                        <a:rPr sz="3000" spc="-75" baseline="11363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endParaRPr sz="3000" baseline="11363">
                        <a:latin typeface="Tahoma"/>
                        <a:cs typeface="Tahoma"/>
                      </a:endParaRPr>
                    </a:p>
                  </a:txBody>
                  <a:tcPr marL="0" marR="0" marT="240116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264160" algn="ctr">
                        <a:lnSpc>
                          <a:spcPct val="100000"/>
                        </a:lnSpc>
                        <a:spcBef>
                          <a:spcPts val="2085"/>
                        </a:spcBef>
                        <a:tabLst>
                          <a:tab pos="1581785" algn="l"/>
                        </a:tabLst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J'entends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	</a:t>
                      </a:r>
                      <a:r>
                        <a:rPr sz="3000" spc="-75" baseline="6313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</a:t>
                      </a:r>
                      <a:endParaRPr sz="3000" baseline="6313" dirty="0">
                        <a:latin typeface="Tahoma"/>
                        <a:cs typeface="Tahoma"/>
                      </a:endParaRPr>
                    </a:p>
                  </a:txBody>
                  <a:tcPr marL="0" marR="0" marT="240116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718">
                <a:tc>
                  <a:txBody>
                    <a:bodyPr/>
                    <a:lstStyle/>
                    <a:p>
                      <a:pPr marL="63182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tc>
                  <a:txBody>
                    <a:bodyPr/>
                    <a:lstStyle/>
                    <a:p>
                      <a:pPr marL="55181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gu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tc>
                  <a:txBody>
                    <a:bodyPr/>
                    <a:lstStyle/>
                    <a:p>
                      <a:pPr marL="63182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tc>
                  <a:txBody>
                    <a:bodyPr/>
                    <a:lstStyle/>
                    <a:p>
                      <a:pPr marL="55499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J'écris</a:t>
                      </a:r>
                      <a:r>
                        <a:rPr sz="2000" b="1" spc="-1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1229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BA8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9877">
                <a:tc>
                  <a:txBody>
                    <a:bodyPr/>
                    <a:lstStyle/>
                    <a:p>
                      <a:pPr marL="625475" marR="526415" indent="-92075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20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45" dirty="0">
                          <a:latin typeface="Tahoma"/>
                          <a:cs typeface="Tahoma"/>
                        </a:rPr>
                        <a:t>dra</a:t>
                      </a:r>
                      <a:r>
                        <a:rPr sz="2000" b="1" spc="-45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2000" b="1" spc="-4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2000" spc="-45" dirty="0">
                          <a:latin typeface="Tahoma"/>
                          <a:cs typeface="Tahoma"/>
                        </a:rPr>
                        <a:t>n 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re</a:t>
                      </a:r>
                      <a:r>
                        <a:rPr sz="2000" b="1" spc="-10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2000" b="1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rder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0355" marR="292735" indent="207010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spc="65" dirty="0">
                          <a:latin typeface="Tahoma"/>
                          <a:cs typeface="Tahoma"/>
                        </a:rPr>
                        <a:t>les</a:t>
                      </a:r>
                      <a:r>
                        <a:rPr sz="20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va</a:t>
                      </a:r>
                      <a:r>
                        <a:rPr sz="2000" b="1" spc="-10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gu</a:t>
                      </a:r>
                      <a:r>
                        <a:rPr sz="2000" b="1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s </a:t>
                      </a:r>
                      <a:r>
                        <a:rPr sz="20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20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gu</a:t>
                      </a:r>
                      <a:r>
                        <a:rPr sz="2000" b="1" spc="-1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rlande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6245" marR="428625" indent="351155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b="1" spc="-10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2000" b="1" spc="-10" dirty="0">
                          <a:latin typeface="Tahoma"/>
                          <a:cs typeface="Tahoma"/>
                        </a:rPr>
                        <a:t>é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nial ima</a:t>
                      </a:r>
                      <a:r>
                        <a:rPr sz="2000" b="1" spc="-10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</a:t>
                      </a:r>
                      <a:r>
                        <a:rPr sz="2000" b="1" spc="-1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nation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4040" marR="509270" indent="-57150">
                        <a:lnSpc>
                          <a:spcPct val="175500"/>
                        </a:lnSpc>
                        <a:spcBef>
                          <a:spcPts val="1415"/>
                        </a:spcBef>
                      </a:pPr>
                      <a:r>
                        <a:rPr sz="2000" spc="-45" dirty="0">
                          <a:latin typeface="Tahoma"/>
                          <a:cs typeface="Tahoma"/>
                        </a:rPr>
                        <a:t>chan</a:t>
                      </a:r>
                      <a:r>
                        <a:rPr sz="2000" b="1" spc="-45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ge</a:t>
                      </a:r>
                      <a:r>
                        <a:rPr sz="2000" b="1" spc="-4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2000" spc="-45" dirty="0">
                          <a:latin typeface="Tahoma"/>
                          <a:cs typeface="Tahoma"/>
                        </a:rPr>
                        <a:t>nt 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bour</a:t>
                      </a:r>
                      <a:r>
                        <a:rPr sz="2000" b="1" spc="-10" dirty="0">
                          <a:solidFill>
                            <a:srgbClr val="F9AE04"/>
                          </a:solidFill>
                          <a:latin typeface="Tahoma"/>
                          <a:cs typeface="Tahoma"/>
                        </a:rPr>
                        <a:t>ge</a:t>
                      </a:r>
                      <a:r>
                        <a:rPr sz="2000" b="1" spc="-1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2000" spc="-10" dirty="0">
                          <a:latin typeface="Tahoma"/>
                          <a:cs typeface="Tahoma"/>
                        </a:rPr>
                        <a:t>n</a:t>
                      </a:r>
                      <a:endParaRPr sz="2000" dirty="0">
                        <a:latin typeface="Tahoma"/>
                        <a:cs typeface="Tahoma"/>
                      </a:endParaRPr>
                    </a:p>
                  </a:txBody>
                  <a:tcPr marL="0" marR="0" marT="16295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10</a:t>
            </a:fld>
            <a:endParaRPr spc="-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92169" y="595131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COMPRENDRE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2387" y="2360225"/>
            <a:ext cx="3253133" cy="246265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60220" y="3611075"/>
            <a:ext cx="8415589" cy="235970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9" dirty="0">
                <a:latin typeface="Tahoma"/>
                <a:cs typeface="Tahoma"/>
              </a:rPr>
              <a:t>bour…ons</a:t>
            </a:r>
            <a:endParaRPr sz="3627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627">
              <a:latin typeface="Tahoma"/>
              <a:cs typeface="Tahoma"/>
            </a:endParaRPr>
          </a:p>
          <a:p>
            <a:pPr>
              <a:spcBef>
                <a:spcPts val="871"/>
              </a:spcBef>
            </a:pPr>
            <a:endParaRPr sz="3627">
              <a:latin typeface="Tahoma"/>
              <a:cs typeface="Tahoma"/>
            </a:endParaRPr>
          </a:p>
          <a:p>
            <a:pPr marL="668525">
              <a:spcBef>
                <a:spcPts val="5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toit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forme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d’un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dra…on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…éant.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1456" y="1577302"/>
            <a:ext cx="388274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…irlande</a:t>
            </a:r>
            <a:r>
              <a:rPr sz="3627" spc="172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d’écailles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57604" y="2215376"/>
            <a:ext cx="5695998" cy="1411331"/>
            <a:chOff x="1444636" y="2443067"/>
            <a:chExt cx="6281420" cy="1556385"/>
          </a:xfrm>
        </p:grpSpPr>
        <p:sp>
          <p:nvSpPr>
            <p:cNvPr id="10" name="object 10"/>
            <p:cNvSpPr/>
            <p:nvPr/>
          </p:nvSpPr>
          <p:spPr>
            <a:xfrm>
              <a:off x="1463686" y="3412190"/>
              <a:ext cx="2140585" cy="567690"/>
            </a:xfrm>
            <a:custGeom>
              <a:avLst/>
              <a:gdLst/>
              <a:ahLst/>
              <a:cxnLst/>
              <a:rect l="l" t="t" r="r" b="b"/>
              <a:pathLst>
                <a:path w="2140585" h="567689">
                  <a:moveTo>
                    <a:pt x="2140546" y="0"/>
                  </a:moveTo>
                  <a:lnTo>
                    <a:pt x="2064998" y="315"/>
                  </a:lnTo>
                  <a:lnTo>
                    <a:pt x="1990331" y="1256"/>
                  </a:lnTo>
                  <a:lnTo>
                    <a:pt x="1916574" y="2813"/>
                  </a:lnTo>
                  <a:lnTo>
                    <a:pt x="1843757" y="4974"/>
                  </a:lnTo>
                  <a:lnTo>
                    <a:pt x="1771906" y="7731"/>
                  </a:lnTo>
                  <a:lnTo>
                    <a:pt x="1701051" y="11073"/>
                  </a:lnTo>
                  <a:lnTo>
                    <a:pt x="1631220" y="14991"/>
                  </a:lnTo>
                  <a:lnTo>
                    <a:pt x="1562441" y="19475"/>
                  </a:lnTo>
                  <a:lnTo>
                    <a:pt x="1494744" y="24514"/>
                  </a:lnTo>
                  <a:lnTo>
                    <a:pt x="1428156" y="30098"/>
                  </a:lnTo>
                  <a:lnTo>
                    <a:pt x="1362706" y="36219"/>
                  </a:lnTo>
                  <a:lnTo>
                    <a:pt x="1298422" y="42865"/>
                  </a:lnTo>
                  <a:lnTo>
                    <a:pt x="1235333" y="50027"/>
                  </a:lnTo>
                  <a:lnTo>
                    <a:pt x="1173467" y="57695"/>
                  </a:lnTo>
                  <a:lnTo>
                    <a:pt x="1112854" y="65859"/>
                  </a:lnTo>
                  <a:lnTo>
                    <a:pt x="1053520" y="74509"/>
                  </a:lnTo>
                  <a:lnTo>
                    <a:pt x="995495" y="83636"/>
                  </a:lnTo>
                  <a:lnTo>
                    <a:pt x="938807" y="93228"/>
                  </a:lnTo>
                  <a:lnTo>
                    <a:pt x="883485" y="103277"/>
                  </a:lnTo>
                  <a:lnTo>
                    <a:pt x="829557" y="113772"/>
                  </a:lnTo>
                  <a:lnTo>
                    <a:pt x="777052" y="124704"/>
                  </a:lnTo>
                  <a:lnTo>
                    <a:pt x="725997" y="136062"/>
                  </a:lnTo>
                  <a:lnTo>
                    <a:pt x="676422" y="147837"/>
                  </a:lnTo>
                  <a:lnTo>
                    <a:pt x="628355" y="160018"/>
                  </a:lnTo>
                  <a:lnTo>
                    <a:pt x="581824" y="172596"/>
                  </a:lnTo>
                  <a:lnTo>
                    <a:pt x="536858" y="185561"/>
                  </a:lnTo>
                  <a:lnTo>
                    <a:pt x="493486" y="198903"/>
                  </a:lnTo>
                  <a:lnTo>
                    <a:pt x="451735" y="212611"/>
                  </a:lnTo>
                  <a:lnTo>
                    <a:pt x="411634" y="226677"/>
                  </a:lnTo>
                  <a:lnTo>
                    <a:pt x="373212" y="241089"/>
                  </a:lnTo>
                  <a:lnTo>
                    <a:pt x="336497" y="255839"/>
                  </a:lnTo>
                  <a:lnTo>
                    <a:pt x="268303" y="286310"/>
                  </a:lnTo>
                  <a:lnTo>
                    <a:pt x="207279" y="318010"/>
                  </a:lnTo>
                  <a:lnTo>
                    <a:pt x="153653" y="350859"/>
                  </a:lnTo>
                  <a:lnTo>
                    <a:pt x="107652" y="384779"/>
                  </a:lnTo>
                  <a:lnTo>
                    <a:pt x="69504" y="419690"/>
                  </a:lnTo>
                  <a:lnTo>
                    <a:pt x="39437" y="455512"/>
                  </a:lnTo>
                  <a:lnTo>
                    <a:pt x="17679" y="492166"/>
                  </a:lnTo>
                  <a:lnTo>
                    <a:pt x="4457" y="529572"/>
                  </a:lnTo>
                  <a:lnTo>
                    <a:pt x="1119" y="548533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11"/>
            <p:cNvSpPr/>
            <p:nvPr/>
          </p:nvSpPr>
          <p:spPr>
            <a:xfrm>
              <a:off x="3534364" y="334800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6050884" y="2462117"/>
              <a:ext cx="1656080" cy="1411605"/>
            </a:xfrm>
            <a:custGeom>
              <a:avLst/>
              <a:gdLst/>
              <a:ahLst/>
              <a:cxnLst/>
              <a:rect l="l" t="t" r="r" b="b"/>
              <a:pathLst>
                <a:path w="1656079" h="1411604">
                  <a:moveTo>
                    <a:pt x="0" y="1411592"/>
                  </a:moveTo>
                  <a:lnTo>
                    <a:pt x="69704" y="1385567"/>
                  </a:lnTo>
                  <a:lnTo>
                    <a:pt x="137797" y="1358846"/>
                  </a:lnTo>
                  <a:lnTo>
                    <a:pt x="204284" y="1331462"/>
                  </a:lnTo>
                  <a:lnTo>
                    <a:pt x="269174" y="1303449"/>
                  </a:lnTo>
                  <a:lnTo>
                    <a:pt x="332474" y="1274839"/>
                  </a:lnTo>
                  <a:lnTo>
                    <a:pt x="394193" y="1245667"/>
                  </a:lnTo>
                  <a:lnTo>
                    <a:pt x="454338" y="1215964"/>
                  </a:lnTo>
                  <a:lnTo>
                    <a:pt x="512917" y="1185766"/>
                  </a:lnTo>
                  <a:lnTo>
                    <a:pt x="569938" y="1155104"/>
                  </a:lnTo>
                  <a:lnTo>
                    <a:pt x="625408" y="1124014"/>
                  </a:lnTo>
                  <a:lnTo>
                    <a:pt x="679336" y="1092526"/>
                  </a:lnTo>
                  <a:lnTo>
                    <a:pt x="731729" y="1060677"/>
                  </a:lnTo>
                  <a:lnTo>
                    <a:pt x="782595" y="1028497"/>
                  </a:lnTo>
                  <a:lnTo>
                    <a:pt x="831943" y="996022"/>
                  </a:lnTo>
                  <a:lnTo>
                    <a:pt x="879778" y="963283"/>
                  </a:lnTo>
                  <a:lnTo>
                    <a:pt x="926110" y="930316"/>
                  </a:lnTo>
                  <a:lnTo>
                    <a:pt x="970947" y="897152"/>
                  </a:lnTo>
                  <a:lnTo>
                    <a:pt x="1014296" y="863825"/>
                  </a:lnTo>
                  <a:lnTo>
                    <a:pt x="1056164" y="830369"/>
                  </a:lnTo>
                  <a:lnTo>
                    <a:pt x="1096560" y="796817"/>
                  </a:lnTo>
                  <a:lnTo>
                    <a:pt x="1135492" y="763202"/>
                  </a:lnTo>
                  <a:lnTo>
                    <a:pt x="1172967" y="729558"/>
                  </a:lnTo>
                  <a:lnTo>
                    <a:pt x="1208993" y="695918"/>
                  </a:lnTo>
                  <a:lnTo>
                    <a:pt x="1243579" y="662315"/>
                  </a:lnTo>
                  <a:lnTo>
                    <a:pt x="1276731" y="628783"/>
                  </a:lnTo>
                  <a:lnTo>
                    <a:pt x="1308457" y="595355"/>
                  </a:lnTo>
                  <a:lnTo>
                    <a:pt x="1338766" y="562065"/>
                  </a:lnTo>
                  <a:lnTo>
                    <a:pt x="1367665" y="528945"/>
                  </a:lnTo>
                  <a:lnTo>
                    <a:pt x="1395162" y="496029"/>
                  </a:lnTo>
                  <a:lnTo>
                    <a:pt x="1421265" y="463351"/>
                  </a:lnTo>
                  <a:lnTo>
                    <a:pt x="1445982" y="430943"/>
                  </a:lnTo>
                  <a:lnTo>
                    <a:pt x="1469320" y="398840"/>
                  </a:lnTo>
                  <a:lnTo>
                    <a:pt x="1491287" y="367074"/>
                  </a:lnTo>
                  <a:lnTo>
                    <a:pt x="1531140" y="304687"/>
                  </a:lnTo>
                  <a:lnTo>
                    <a:pt x="1565604" y="244051"/>
                  </a:lnTo>
                  <a:lnTo>
                    <a:pt x="1594741" y="185432"/>
                  </a:lnTo>
                  <a:lnTo>
                    <a:pt x="1618613" y="129097"/>
                  </a:lnTo>
                  <a:lnTo>
                    <a:pt x="1637284" y="75312"/>
                  </a:lnTo>
                  <a:lnTo>
                    <a:pt x="1650815" y="24344"/>
                  </a:lnTo>
                  <a:lnTo>
                    <a:pt x="1655673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3" name="object 13"/>
            <p:cNvSpPr/>
            <p:nvPr/>
          </p:nvSpPr>
          <p:spPr>
            <a:xfrm>
              <a:off x="5950798" y="3789501"/>
              <a:ext cx="187960" cy="120650"/>
            </a:xfrm>
            <a:custGeom>
              <a:avLst/>
              <a:gdLst/>
              <a:ahLst/>
              <a:cxnLst/>
              <a:rect l="l" t="t" r="r" b="b"/>
              <a:pathLst>
                <a:path w="187960" h="120650">
                  <a:moveTo>
                    <a:pt x="143789" y="0"/>
                  </a:moveTo>
                  <a:lnTo>
                    <a:pt x="0" y="120637"/>
                  </a:lnTo>
                  <a:lnTo>
                    <a:pt x="187693" y="120624"/>
                  </a:lnTo>
                  <a:lnTo>
                    <a:pt x="1437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11</a:t>
            </a:fld>
            <a:endParaRPr spc="-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13642" y="3132597"/>
            <a:ext cx="156392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50" dirty="0">
                <a:latin typeface="Tahoma"/>
                <a:cs typeface="Tahoma"/>
              </a:rPr>
              <a:t>dra…</a:t>
            </a:r>
            <a:r>
              <a:rPr sz="3627" b="1" spc="-50" dirty="0">
                <a:latin typeface="Tahoma"/>
                <a:cs typeface="Tahoma"/>
              </a:rPr>
              <a:t>o</a:t>
            </a:r>
            <a:r>
              <a:rPr sz="3627" spc="-50" dirty="0">
                <a:latin typeface="Tahoma"/>
                <a:cs typeface="Tahoma"/>
              </a:rPr>
              <a:t>n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13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70109" y="560935"/>
            <a:ext cx="4321395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60166" y="3131509"/>
            <a:ext cx="1470641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59" dirty="0">
                <a:latin typeface="Tahoma"/>
                <a:cs typeface="Tahoma"/>
              </a:rPr>
              <a:t>dra</a:t>
            </a:r>
            <a:r>
              <a:rPr sz="3627" b="1" spc="-59" dirty="0">
                <a:solidFill>
                  <a:srgbClr val="F9AE04"/>
                </a:solidFill>
                <a:latin typeface="Tahoma"/>
                <a:cs typeface="Tahoma"/>
              </a:rPr>
              <a:t>g</a:t>
            </a:r>
            <a:r>
              <a:rPr sz="3627" b="1" spc="-59" dirty="0">
                <a:latin typeface="Tahoma"/>
                <a:cs typeface="Tahoma"/>
              </a:rPr>
              <a:t>o</a:t>
            </a:r>
            <a:r>
              <a:rPr sz="3627" spc="-59" dirty="0">
                <a:latin typeface="Tahoma"/>
                <a:cs typeface="Tahoma"/>
              </a:rPr>
              <a:t>n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3390" y="4485949"/>
            <a:ext cx="7324413" cy="513469"/>
          </a:xfrm>
          <a:prstGeom prst="rect">
            <a:avLst/>
          </a:prstGeom>
          <a:solidFill>
            <a:srgbClr val="FDD490"/>
          </a:solidFill>
        </p:spPr>
        <p:txBody>
          <a:bodyPr vert="horz" wrap="square" lIns="0" tIns="24760" rIns="0" bIns="0" rtlCol="0">
            <a:spAutoFit/>
          </a:bodyPr>
          <a:lstStyle/>
          <a:p>
            <a:pPr marL="97889">
              <a:spcBef>
                <a:spcPts val="195"/>
              </a:spcBef>
            </a:pPr>
            <a:r>
              <a:rPr sz="3174" spc="-45" dirty="0">
                <a:latin typeface="Tahoma"/>
                <a:cs typeface="Tahoma"/>
              </a:rPr>
              <a:t>On</a:t>
            </a:r>
            <a:r>
              <a:rPr sz="3174" spc="-122" dirty="0">
                <a:latin typeface="Tahoma"/>
                <a:cs typeface="Tahoma"/>
              </a:rPr>
              <a:t> </a:t>
            </a:r>
            <a:r>
              <a:rPr sz="3174" spc="59" dirty="0">
                <a:latin typeface="Tahoma"/>
                <a:cs typeface="Tahoma"/>
              </a:rPr>
              <a:t>écrit</a:t>
            </a:r>
            <a:r>
              <a:rPr sz="3174" spc="-95" dirty="0">
                <a:latin typeface="Tahoma"/>
                <a:cs typeface="Tahoma"/>
              </a:rPr>
              <a:t> </a:t>
            </a:r>
            <a:r>
              <a:rPr sz="3174" b="1" spc="-240" dirty="0">
                <a:solidFill>
                  <a:srgbClr val="F39100"/>
                </a:solidFill>
                <a:latin typeface="Tahoma"/>
                <a:cs typeface="Tahoma"/>
              </a:rPr>
              <a:t>g</a:t>
            </a:r>
            <a:r>
              <a:rPr sz="3174" b="1" spc="-23" dirty="0">
                <a:solidFill>
                  <a:srgbClr val="F39100"/>
                </a:solidFill>
                <a:latin typeface="Tahoma"/>
                <a:cs typeface="Tahoma"/>
              </a:rPr>
              <a:t> </a:t>
            </a:r>
            <a:r>
              <a:rPr sz="3174" spc="-9" dirty="0">
                <a:latin typeface="Tahoma"/>
                <a:cs typeface="Tahoma"/>
              </a:rPr>
              <a:t>avant</a:t>
            </a:r>
            <a:r>
              <a:rPr sz="3174" spc="-95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une</a:t>
            </a:r>
            <a:r>
              <a:rPr sz="3174" spc="-91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consonne</a:t>
            </a:r>
            <a:r>
              <a:rPr sz="3174" spc="-91" dirty="0">
                <a:latin typeface="Tahoma"/>
                <a:cs typeface="Tahoma"/>
              </a:rPr>
              <a:t> </a:t>
            </a:r>
            <a:r>
              <a:rPr sz="3174" b="1" spc="-172" dirty="0">
                <a:latin typeface="Tahoma"/>
                <a:cs typeface="Tahoma"/>
              </a:rPr>
              <a:t>a</a:t>
            </a:r>
            <a:r>
              <a:rPr sz="3174" spc="-172" dirty="0">
                <a:latin typeface="Tahoma"/>
                <a:cs typeface="Tahoma"/>
              </a:rPr>
              <a:t>,</a:t>
            </a:r>
            <a:r>
              <a:rPr sz="3174" spc="-86" dirty="0">
                <a:latin typeface="Tahoma"/>
                <a:cs typeface="Tahoma"/>
              </a:rPr>
              <a:t> </a:t>
            </a:r>
            <a:r>
              <a:rPr sz="3174" b="1" spc="-258" dirty="0">
                <a:latin typeface="Tahoma"/>
                <a:cs typeface="Tahoma"/>
              </a:rPr>
              <a:t>o</a:t>
            </a:r>
            <a:r>
              <a:rPr sz="3174" b="1" spc="-86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et</a:t>
            </a:r>
            <a:r>
              <a:rPr sz="3174" spc="-95" dirty="0">
                <a:latin typeface="Tahoma"/>
                <a:cs typeface="Tahoma"/>
              </a:rPr>
              <a:t> </a:t>
            </a:r>
            <a:r>
              <a:rPr sz="3174" b="1" spc="-23" dirty="0">
                <a:latin typeface="Tahoma"/>
                <a:cs typeface="Tahoma"/>
              </a:rPr>
              <a:t>u</a:t>
            </a:r>
            <a:r>
              <a:rPr sz="3174" spc="-23" dirty="0">
                <a:latin typeface="Tahoma"/>
                <a:cs typeface="Tahoma"/>
              </a:rPr>
              <a:t>.</a:t>
            </a:r>
            <a:endParaRPr sz="3174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736369" y="3132597"/>
            <a:ext cx="2718440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une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…</a:t>
            </a:r>
            <a:r>
              <a:rPr sz="3627" b="1" spc="-9" dirty="0">
                <a:latin typeface="Tahoma"/>
                <a:cs typeface="Tahoma"/>
              </a:rPr>
              <a:t>i</a:t>
            </a:r>
            <a:r>
              <a:rPr sz="3627" spc="-9" dirty="0">
                <a:latin typeface="Tahoma"/>
                <a:cs typeface="Tahoma"/>
              </a:rPr>
              <a:t>rlande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15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50916" y="3131510"/>
            <a:ext cx="288945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une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b="1" spc="-18" dirty="0">
                <a:solidFill>
                  <a:srgbClr val="F9AE04"/>
                </a:solidFill>
                <a:latin typeface="Tahoma"/>
                <a:cs typeface="Tahoma"/>
              </a:rPr>
              <a:t>gu</a:t>
            </a:r>
            <a:r>
              <a:rPr sz="3627" b="1" spc="-18" dirty="0">
                <a:latin typeface="Tahoma"/>
                <a:cs typeface="Tahoma"/>
              </a:rPr>
              <a:t>i</a:t>
            </a:r>
            <a:r>
              <a:rPr sz="3627" spc="-18" dirty="0">
                <a:latin typeface="Tahoma"/>
                <a:cs typeface="Tahoma"/>
              </a:rPr>
              <a:t>rlande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0174" y="4485949"/>
            <a:ext cx="4390617" cy="513469"/>
          </a:xfrm>
          <a:prstGeom prst="rect">
            <a:avLst/>
          </a:prstGeom>
          <a:solidFill>
            <a:srgbClr val="FDD490"/>
          </a:solidFill>
        </p:spPr>
        <p:txBody>
          <a:bodyPr vert="horz" wrap="square" lIns="0" tIns="24760" rIns="0" bIns="0" rtlCol="0">
            <a:spAutoFit/>
          </a:bodyPr>
          <a:lstStyle/>
          <a:p>
            <a:pPr marL="97889">
              <a:spcBef>
                <a:spcPts val="195"/>
              </a:spcBef>
            </a:pPr>
            <a:r>
              <a:rPr sz="3174" spc="-45" dirty="0">
                <a:latin typeface="Tahoma"/>
                <a:cs typeface="Tahoma"/>
              </a:rPr>
              <a:t>On</a:t>
            </a:r>
            <a:r>
              <a:rPr sz="3174" spc="-199" dirty="0">
                <a:latin typeface="Tahoma"/>
                <a:cs typeface="Tahoma"/>
              </a:rPr>
              <a:t> </a:t>
            </a:r>
            <a:r>
              <a:rPr sz="3174" spc="59" dirty="0">
                <a:latin typeface="Tahoma"/>
                <a:cs typeface="Tahoma"/>
              </a:rPr>
              <a:t>écrit</a:t>
            </a:r>
            <a:r>
              <a:rPr sz="3174" spc="-122" dirty="0">
                <a:latin typeface="Tahoma"/>
                <a:cs typeface="Tahoma"/>
              </a:rPr>
              <a:t> </a:t>
            </a:r>
            <a:r>
              <a:rPr sz="3174" b="1" spc="-245" dirty="0">
                <a:solidFill>
                  <a:srgbClr val="F39100"/>
                </a:solidFill>
                <a:latin typeface="Tahoma"/>
                <a:cs typeface="Tahoma"/>
              </a:rPr>
              <a:t>gu</a:t>
            </a:r>
            <a:r>
              <a:rPr sz="3174" b="1" spc="-23" dirty="0">
                <a:solidFill>
                  <a:srgbClr val="F39100"/>
                </a:solidFill>
                <a:latin typeface="Tahoma"/>
                <a:cs typeface="Tahoma"/>
              </a:rPr>
              <a:t> </a:t>
            </a:r>
            <a:r>
              <a:rPr sz="3174" spc="-9" dirty="0">
                <a:latin typeface="Tahoma"/>
                <a:cs typeface="Tahoma"/>
              </a:rPr>
              <a:t>avant</a:t>
            </a:r>
            <a:r>
              <a:rPr sz="3174" spc="-127" dirty="0">
                <a:latin typeface="Tahoma"/>
                <a:cs typeface="Tahoma"/>
              </a:rPr>
              <a:t> </a:t>
            </a:r>
            <a:r>
              <a:rPr sz="3174" b="1" spc="-154" dirty="0">
                <a:latin typeface="Tahoma"/>
                <a:cs typeface="Tahoma"/>
              </a:rPr>
              <a:t>e</a:t>
            </a:r>
            <a:r>
              <a:rPr sz="3174" b="1" spc="-86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et</a:t>
            </a:r>
            <a:r>
              <a:rPr sz="3174" spc="-122" dirty="0">
                <a:latin typeface="Tahoma"/>
                <a:cs typeface="Tahoma"/>
              </a:rPr>
              <a:t> </a:t>
            </a:r>
            <a:r>
              <a:rPr sz="3174" b="1" spc="-23" dirty="0">
                <a:latin typeface="Tahoma"/>
                <a:cs typeface="Tahoma"/>
              </a:rPr>
              <a:t>i</a:t>
            </a:r>
            <a:r>
              <a:rPr sz="3174" spc="-23" dirty="0">
                <a:latin typeface="Tahoma"/>
                <a:cs typeface="Tahoma"/>
              </a:rPr>
              <a:t>.</a:t>
            </a:r>
            <a:endParaRPr sz="3174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456219" y="3132597"/>
            <a:ext cx="127831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73" dirty="0">
                <a:latin typeface="Tahoma"/>
                <a:cs typeface="Tahoma"/>
              </a:rPr>
              <a:t>…</a:t>
            </a:r>
            <a:r>
              <a:rPr sz="3627" b="1" spc="-73" dirty="0">
                <a:latin typeface="Tahoma"/>
                <a:cs typeface="Tahoma"/>
              </a:rPr>
              <a:t>é</a:t>
            </a:r>
            <a:r>
              <a:rPr sz="3627" spc="-73" dirty="0">
                <a:latin typeface="Tahoma"/>
                <a:cs typeface="Tahoma"/>
              </a:rPr>
              <a:t>ant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17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15028" y="713244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02744" y="3131510"/>
            <a:ext cx="1185611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b="1" spc="-82" dirty="0">
                <a:solidFill>
                  <a:srgbClr val="F9AE04"/>
                </a:solidFill>
                <a:latin typeface="Tahoma"/>
                <a:cs typeface="Tahoma"/>
              </a:rPr>
              <a:t>g</a:t>
            </a:r>
            <a:r>
              <a:rPr sz="3627" b="1" spc="-82" dirty="0">
                <a:latin typeface="Tahoma"/>
                <a:cs typeface="Tahoma"/>
              </a:rPr>
              <a:t>é</a:t>
            </a:r>
            <a:r>
              <a:rPr sz="3627" spc="-82" dirty="0">
                <a:latin typeface="Tahoma"/>
                <a:cs typeface="Tahoma"/>
              </a:rPr>
              <a:t>ant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5647" y="4485949"/>
            <a:ext cx="4159714" cy="513469"/>
          </a:xfrm>
          <a:prstGeom prst="rect">
            <a:avLst/>
          </a:prstGeom>
          <a:solidFill>
            <a:srgbClr val="FDD490"/>
          </a:solidFill>
        </p:spPr>
        <p:txBody>
          <a:bodyPr vert="horz" wrap="square" lIns="0" tIns="24760" rIns="0" bIns="0" rtlCol="0">
            <a:spAutoFit/>
          </a:bodyPr>
          <a:lstStyle/>
          <a:p>
            <a:pPr marL="97889">
              <a:spcBef>
                <a:spcPts val="195"/>
              </a:spcBef>
            </a:pPr>
            <a:r>
              <a:rPr sz="3174" spc="-45" dirty="0">
                <a:latin typeface="Tahoma"/>
                <a:cs typeface="Tahoma"/>
              </a:rPr>
              <a:t>On</a:t>
            </a:r>
            <a:r>
              <a:rPr sz="3174" spc="-204" dirty="0">
                <a:latin typeface="Tahoma"/>
                <a:cs typeface="Tahoma"/>
              </a:rPr>
              <a:t> </a:t>
            </a:r>
            <a:r>
              <a:rPr sz="3174" spc="59" dirty="0">
                <a:latin typeface="Tahoma"/>
                <a:cs typeface="Tahoma"/>
              </a:rPr>
              <a:t>écrit</a:t>
            </a:r>
            <a:r>
              <a:rPr sz="3174" spc="-122" dirty="0">
                <a:latin typeface="Tahoma"/>
                <a:cs typeface="Tahoma"/>
              </a:rPr>
              <a:t> </a:t>
            </a:r>
            <a:r>
              <a:rPr sz="3174" b="1" spc="-240" dirty="0">
                <a:solidFill>
                  <a:srgbClr val="F39100"/>
                </a:solidFill>
                <a:latin typeface="Tahoma"/>
                <a:cs typeface="Tahoma"/>
              </a:rPr>
              <a:t>g</a:t>
            </a:r>
            <a:r>
              <a:rPr sz="3174" b="1" spc="-23" dirty="0">
                <a:solidFill>
                  <a:srgbClr val="F39100"/>
                </a:solidFill>
                <a:latin typeface="Tahoma"/>
                <a:cs typeface="Tahoma"/>
              </a:rPr>
              <a:t> </a:t>
            </a:r>
            <a:r>
              <a:rPr sz="3174" spc="-9" dirty="0">
                <a:latin typeface="Tahoma"/>
                <a:cs typeface="Tahoma"/>
              </a:rPr>
              <a:t>avant</a:t>
            </a:r>
            <a:r>
              <a:rPr sz="3174" spc="-127" dirty="0">
                <a:latin typeface="Tahoma"/>
                <a:cs typeface="Tahoma"/>
              </a:rPr>
              <a:t> </a:t>
            </a:r>
            <a:r>
              <a:rPr sz="3174" b="1" spc="-154" dirty="0">
                <a:latin typeface="Tahoma"/>
                <a:cs typeface="Tahoma"/>
              </a:rPr>
              <a:t>e</a:t>
            </a:r>
            <a:r>
              <a:rPr sz="3174" b="1" spc="-86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et</a:t>
            </a:r>
            <a:r>
              <a:rPr sz="3174" spc="-127" dirty="0">
                <a:latin typeface="Tahoma"/>
                <a:cs typeface="Tahoma"/>
              </a:rPr>
              <a:t> </a:t>
            </a:r>
            <a:r>
              <a:rPr sz="3174" b="1" spc="-23" dirty="0">
                <a:latin typeface="Tahoma"/>
                <a:cs typeface="Tahoma"/>
              </a:rPr>
              <a:t>i</a:t>
            </a:r>
            <a:r>
              <a:rPr sz="3174" spc="-23" dirty="0">
                <a:latin typeface="Tahoma"/>
                <a:cs typeface="Tahoma"/>
              </a:rPr>
              <a:t>.</a:t>
            </a:r>
            <a:endParaRPr sz="3174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085156" y="3132597"/>
            <a:ext cx="202054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54" dirty="0">
                <a:latin typeface="Tahoma"/>
                <a:cs typeface="Tahoma"/>
              </a:rPr>
              <a:t>bour…</a:t>
            </a:r>
            <a:r>
              <a:rPr sz="3627" b="1" spc="-54" dirty="0">
                <a:latin typeface="Tahoma"/>
                <a:cs typeface="Tahoma"/>
              </a:rPr>
              <a:t>o</a:t>
            </a:r>
            <a:r>
              <a:rPr sz="3627" spc="-54" dirty="0">
                <a:latin typeface="Tahoma"/>
                <a:cs typeface="Tahoma"/>
              </a:rPr>
              <a:t>ns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19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32958" y="560936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87040" y="3131510"/>
            <a:ext cx="221690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41" dirty="0">
                <a:latin typeface="Tahoma"/>
                <a:cs typeface="Tahoma"/>
              </a:rPr>
              <a:t>bour</a:t>
            </a:r>
            <a:r>
              <a:rPr sz="3627" b="1" spc="-41" dirty="0">
                <a:solidFill>
                  <a:srgbClr val="F9AE04"/>
                </a:solidFill>
                <a:latin typeface="Tahoma"/>
                <a:cs typeface="Tahoma"/>
              </a:rPr>
              <a:t>ge</a:t>
            </a:r>
            <a:r>
              <a:rPr sz="3627" b="1" spc="-41" dirty="0">
                <a:latin typeface="Tahoma"/>
                <a:cs typeface="Tahoma"/>
              </a:rPr>
              <a:t>o</a:t>
            </a:r>
            <a:r>
              <a:rPr sz="3627" spc="-41" dirty="0">
                <a:latin typeface="Tahoma"/>
                <a:cs typeface="Tahoma"/>
              </a:rPr>
              <a:t>ns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2867" y="4485949"/>
            <a:ext cx="4505205" cy="513469"/>
          </a:xfrm>
          <a:prstGeom prst="rect">
            <a:avLst/>
          </a:prstGeom>
          <a:solidFill>
            <a:srgbClr val="FDD490"/>
          </a:solidFill>
        </p:spPr>
        <p:txBody>
          <a:bodyPr vert="horz" wrap="square" lIns="0" tIns="24760" rIns="0" bIns="0" rtlCol="0">
            <a:spAutoFit/>
          </a:bodyPr>
          <a:lstStyle/>
          <a:p>
            <a:pPr marL="108829">
              <a:spcBef>
                <a:spcPts val="195"/>
              </a:spcBef>
            </a:pPr>
            <a:r>
              <a:rPr sz="3174" spc="-45" dirty="0">
                <a:latin typeface="Tahoma"/>
                <a:cs typeface="Tahoma"/>
              </a:rPr>
              <a:t>On</a:t>
            </a:r>
            <a:r>
              <a:rPr sz="3174" spc="-185" dirty="0">
                <a:latin typeface="Tahoma"/>
                <a:cs typeface="Tahoma"/>
              </a:rPr>
              <a:t> </a:t>
            </a:r>
            <a:r>
              <a:rPr sz="3174" spc="59" dirty="0">
                <a:latin typeface="Tahoma"/>
                <a:cs typeface="Tahoma"/>
              </a:rPr>
              <a:t>écrit</a:t>
            </a:r>
            <a:r>
              <a:rPr sz="3174" spc="-131" dirty="0">
                <a:latin typeface="Tahoma"/>
                <a:cs typeface="Tahoma"/>
              </a:rPr>
              <a:t> </a:t>
            </a:r>
            <a:r>
              <a:rPr sz="3174" b="1" spc="-181" dirty="0">
                <a:solidFill>
                  <a:srgbClr val="F39100"/>
                </a:solidFill>
                <a:latin typeface="Tahoma"/>
                <a:cs typeface="Tahoma"/>
              </a:rPr>
              <a:t>ge</a:t>
            </a:r>
            <a:r>
              <a:rPr sz="3174" b="1" spc="-50" dirty="0">
                <a:solidFill>
                  <a:srgbClr val="F39100"/>
                </a:solidFill>
                <a:latin typeface="Tahoma"/>
                <a:cs typeface="Tahoma"/>
              </a:rPr>
              <a:t> </a:t>
            </a:r>
            <a:r>
              <a:rPr sz="3174" spc="-9" dirty="0">
                <a:latin typeface="Tahoma"/>
                <a:cs typeface="Tahoma"/>
              </a:rPr>
              <a:t>avant</a:t>
            </a:r>
            <a:r>
              <a:rPr sz="3174" spc="-131" dirty="0">
                <a:latin typeface="Tahoma"/>
                <a:cs typeface="Tahoma"/>
              </a:rPr>
              <a:t> </a:t>
            </a:r>
            <a:r>
              <a:rPr sz="3174" b="1" spc="-258" dirty="0">
                <a:latin typeface="Tahoma"/>
                <a:cs typeface="Tahoma"/>
              </a:rPr>
              <a:t>o</a:t>
            </a:r>
            <a:r>
              <a:rPr sz="3174" b="1" spc="-86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et</a:t>
            </a:r>
            <a:r>
              <a:rPr sz="3174" spc="-127" dirty="0">
                <a:latin typeface="Tahoma"/>
                <a:cs typeface="Tahoma"/>
              </a:rPr>
              <a:t> </a:t>
            </a:r>
            <a:r>
              <a:rPr sz="3174" b="1" spc="-23" dirty="0">
                <a:latin typeface="Tahoma"/>
                <a:cs typeface="Tahoma"/>
              </a:rPr>
              <a:t>a</a:t>
            </a:r>
            <a:r>
              <a:rPr sz="3174" spc="-23" dirty="0">
                <a:latin typeface="Tahoma"/>
                <a:cs typeface="Tahoma"/>
              </a:rPr>
              <a:t>.</a:t>
            </a:r>
            <a:endParaRPr sz="3174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26134" y="396016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COMPRENDRE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3189" y="2360226"/>
            <a:ext cx="3253133" cy="246265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78638" y="3611075"/>
            <a:ext cx="8405225" cy="235970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9" dirty="0">
                <a:latin typeface="Tahoma"/>
                <a:cs typeface="Tahoma"/>
              </a:rPr>
              <a:t>bour</a:t>
            </a:r>
            <a:r>
              <a:rPr sz="3627" b="1" spc="-9" dirty="0">
                <a:solidFill>
                  <a:srgbClr val="F9AE04"/>
                </a:solidFill>
                <a:latin typeface="Tahoma"/>
                <a:cs typeface="Tahoma"/>
              </a:rPr>
              <a:t>ge</a:t>
            </a:r>
            <a:r>
              <a:rPr sz="3627" spc="-9" dirty="0">
                <a:latin typeface="Tahoma"/>
                <a:cs typeface="Tahoma"/>
              </a:rPr>
              <a:t>ons</a:t>
            </a:r>
            <a:endParaRPr sz="3627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627">
              <a:latin typeface="Tahoma"/>
              <a:cs typeface="Tahoma"/>
            </a:endParaRPr>
          </a:p>
          <a:p>
            <a:pPr>
              <a:spcBef>
                <a:spcPts val="871"/>
              </a:spcBef>
            </a:pPr>
            <a:endParaRPr sz="3627">
              <a:latin typeface="Tahoma"/>
              <a:cs typeface="Tahoma"/>
            </a:endParaRPr>
          </a:p>
          <a:p>
            <a:pPr marL="842998">
              <a:spcBef>
                <a:spcPts val="5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toit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forme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d’un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dra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g</a:t>
            </a:r>
            <a:r>
              <a:rPr sz="3627" dirty="0">
                <a:latin typeface="Tahoma"/>
                <a:cs typeface="Tahoma"/>
              </a:rPr>
              <a:t>on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b="1" spc="-18" dirty="0">
                <a:solidFill>
                  <a:srgbClr val="F9AE04"/>
                </a:solidFill>
                <a:latin typeface="Tahoma"/>
                <a:cs typeface="Tahoma"/>
              </a:rPr>
              <a:t>g</a:t>
            </a:r>
            <a:r>
              <a:rPr sz="3627" spc="-18" dirty="0">
                <a:latin typeface="Tahoma"/>
                <a:cs typeface="Tahoma"/>
              </a:rPr>
              <a:t>éant.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2566" y="1577302"/>
            <a:ext cx="405376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gu</a:t>
            </a:r>
            <a:r>
              <a:rPr sz="3627" dirty="0">
                <a:latin typeface="Tahoma"/>
                <a:cs typeface="Tahoma"/>
              </a:rPr>
              <a:t>irlande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d’écailles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98410" y="2215376"/>
            <a:ext cx="5695998" cy="1411331"/>
            <a:chOff x="1489636" y="2443067"/>
            <a:chExt cx="6281420" cy="1556385"/>
          </a:xfrm>
        </p:grpSpPr>
        <p:sp>
          <p:nvSpPr>
            <p:cNvPr id="10" name="object 10"/>
            <p:cNvSpPr/>
            <p:nvPr/>
          </p:nvSpPr>
          <p:spPr>
            <a:xfrm>
              <a:off x="1508686" y="3412190"/>
              <a:ext cx="2140585" cy="567690"/>
            </a:xfrm>
            <a:custGeom>
              <a:avLst/>
              <a:gdLst/>
              <a:ahLst/>
              <a:cxnLst/>
              <a:rect l="l" t="t" r="r" b="b"/>
              <a:pathLst>
                <a:path w="2140585" h="567689">
                  <a:moveTo>
                    <a:pt x="2140546" y="0"/>
                  </a:moveTo>
                  <a:lnTo>
                    <a:pt x="2064998" y="315"/>
                  </a:lnTo>
                  <a:lnTo>
                    <a:pt x="1990331" y="1256"/>
                  </a:lnTo>
                  <a:lnTo>
                    <a:pt x="1916574" y="2813"/>
                  </a:lnTo>
                  <a:lnTo>
                    <a:pt x="1843757" y="4974"/>
                  </a:lnTo>
                  <a:lnTo>
                    <a:pt x="1771906" y="7731"/>
                  </a:lnTo>
                  <a:lnTo>
                    <a:pt x="1701051" y="11073"/>
                  </a:lnTo>
                  <a:lnTo>
                    <a:pt x="1631220" y="14991"/>
                  </a:lnTo>
                  <a:lnTo>
                    <a:pt x="1562441" y="19475"/>
                  </a:lnTo>
                  <a:lnTo>
                    <a:pt x="1494744" y="24514"/>
                  </a:lnTo>
                  <a:lnTo>
                    <a:pt x="1428156" y="30098"/>
                  </a:lnTo>
                  <a:lnTo>
                    <a:pt x="1362706" y="36219"/>
                  </a:lnTo>
                  <a:lnTo>
                    <a:pt x="1298422" y="42865"/>
                  </a:lnTo>
                  <a:lnTo>
                    <a:pt x="1235333" y="50027"/>
                  </a:lnTo>
                  <a:lnTo>
                    <a:pt x="1173467" y="57695"/>
                  </a:lnTo>
                  <a:lnTo>
                    <a:pt x="1112854" y="65859"/>
                  </a:lnTo>
                  <a:lnTo>
                    <a:pt x="1053520" y="74509"/>
                  </a:lnTo>
                  <a:lnTo>
                    <a:pt x="995495" y="83636"/>
                  </a:lnTo>
                  <a:lnTo>
                    <a:pt x="938807" y="93228"/>
                  </a:lnTo>
                  <a:lnTo>
                    <a:pt x="883485" y="103277"/>
                  </a:lnTo>
                  <a:lnTo>
                    <a:pt x="829557" y="113772"/>
                  </a:lnTo>
                  <a:lnTo>
                    <a:pt x="777052" y="124704"/>
                  </a:lnTo>
                  <a:lnTo>
                    <a:pt x="725997" y="136062"/>
                  </a:lnTo>
                  <a:lnTo>
                    <a:pt x="676422" y="147837"/>
                  </a:lnTo>
                  <a:lnTo>
                    <a:pt x="628355" y="160018"/>
                  </a:lnTo>
                  <a:lnTo>
                    <a:pt x="581824" y="172596"/>
                  </a:lnTo>
                  <a:lnTo>
                    <a:pt x="536858" y="185561"/>
                  </a:lnTo>
                  <a:lnTo>
                    <a:pt x="493486" y="198903"/>
                  </a:lnTo>
                  <a:lnTo>
                    <a:pt x="451735" y="212611"/>
                  </a:lnTo>
                  <a:lnTo>
                    <a:pt x="411634" y="226677"/>
                  </a:lnTo>
                  <a:lnTo>
                    <a:pt x="373212" y="241089"/>
                  </a:lnTo>
                  <a:lnTo>
                    <a:pt x="336497" y="255839"/>
                  </a:lnTo>
                  <a:lnTo>
                    <a:pt x="268303" y="286310"/>
                  </a:lnTo>
                  <a:lnTo>
                    <a:pt x="207279" y="318010"/>
                  </a:lnTo>
                  <a:lnTo>
                    <a:pt x="153653" y="350859"/>
                  </a:lnTo>
                  <a:lnTo>
                    <a:pt x="107652" y="384779"/>
                  </a:lnTo>
                  <a:lnTo>
                    <a:pt x="69504" y="419690"/>
                  </a:lnTo>
                  <a:lnTo>
                    <a:pt x="39437" y="455512"/>
                  </a:lnTo>
                  <a:lnTo>
                    <a:pt x="17679" y="492166"/>
                  </a:lnTo>
                  <a:lnTo>
                    <a:pt x="4457" y="529572"/>
                  </a:lnTo>
                  <a:lnTo>
                    <a:pt x="1119" y="548533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11"/>
            <p:cNvSpPr/>
            <p:nvPr/>
          </p:nvSpPr>
          <p:spPr>
            <a:xfrm>
              <a:off x="3579365" y="334800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6095884" y="2462117"/>
              <a:ext cx="1656080" cy="1411605"/>
            </a:xfrm>
            <a:custGeom>
              <a:avLst/>
              <a:gdLst/>
              <a:ahLst/>
              <a:cxnLst/>
              <a:rect l="l" t="t" r="r" b="b"/>
              <a:pathLst>
                <a:path w="1656079" h="1411604">
                  <a:moveTo>
                    <a:pt x="0" y="1411592"/>
                  </a:moveTo>
                  <a:lnTo>
                    <a:pt x="69704" y="1385567"/>
                  </a:lnTo>
                  <a:lnTo>
                    <a:pt x="137797" y="1358846"/>
                  </a:lnTo>
                  <a:lnTo>
                    <a:pt x="204284" y="1331462"/>
                  </a:lnTo>
                  <a:lnTo>
                    <a:pt x="269174" y="1303449"/>
                  </a:lnTo>
                  <a:lnTo>
                    <a:pt x="332474" y="1274839"/>
                  </a:lnTo>
                  <a:lnTo>
                    <a:pt x="394193" y="1245667"/>
                  </a:lnTo>
                  <a:lnTo>
                    <a:pt x="454338" y="1215964"/>
                  </a:lnTo>
                  <a:lnTo>
                    <a:pt x="512917" y="1185766"/>
                  </a:lnTo>
                  <a:lnTo>
                    <a:pt x="569938" y="1155104"/>
                  </a:lnTo>
                  <a:lnTo>
                    <a:pt x="625408" y="1124014"/>
                  </a:lnTo>
                  <a:lnTo>
                    <a:pt x="679336" y="1092526"/>
                  </a:lnTo>
                  <a:lnTo>
                    <a:pt x="731729" y="1060677"/>
                  </a:lnTo>
                  <a:lnTo>
                    <a:pt x="782595" y="1028497"/>
                  </a:lnTo>
                  <a:lnTo>
                    <a:pt x="831943" y="996022"/>
                  </a:lnTo>
                  <a:lnTo>
                    <a:pt x="879778" y="963283"/>
                  </a:lnTo>
                  <a:lnTo>
                    <a:pt x="926110" y="930316"/>
                  </a:lnTo>
                  <a:lnTo>
                    <a:pt x="970947" y="897152"/>
                  </a:lnTo>
                  <a:lnTo>
                    <a:pt x="1014296" y="863825"/>
                  </a:lnTo>
                  <a:lnTo>
                    <a:pt x="1056164" y="830369"/>
                  </a:lnTo>
                  <a:lnTo>
                    <a:pt x="1096560" y="796817"/>
                  </a:lnTo>
                  <a:lnTo>
                    <a:pt x="1135492" y="763202"/>
                  </a:lnTo>
                  <a:lnTo>
                    <a:pt x="1172967" y="729558"/>
                  </a:lnTo>
                  <a:lnTo>
                    <a:pt x="1208993" y="695918"/>
                  </a:lnTo>
                  <a:lnTo>
                    <a:pt x="1243579" y="662315"/>
                  </a:lnTo>
                  <a:lnTo>
                    <a:pt x="1276731" y="628783"/>
                  </a:lnTo>
                  <a:lnTo>
                    <a:pt x="1308457" y="595355"/>
                  </a:lnTo>
                  <a:lnTo>
                    <a:pt x="1338766" y="562065"/>
                  </a:lnTo>
                  <a:lnTo>
                    <a:pt x="1367665" y="528945"/>
                  </a:lnTo>
                  <a:lnTo>
                    <a:pt x="1395162" y="496029"/>
                  </a:lnTo>
                  <a:lnTo>
                    <a:pt x="1421265" y="463351"/>
                  </a:lnTo>
                  <a:lnTo>
                    <a:pt x="1445982" y="430943"/>
                  </a:lnTo>
                  <a:lnTo>
                    <a:pt x="1469320" y="398840"/>
                  </a:lnTo>
                  <a:lnTo>
                    <a:pt x="1491287" y="367074"/>
                  </a:lnTo>
                  <a:lnTo>
                    <a:pt x="1531140" y="304687"/>
                  </a:lnTo>
                  <a:lnTo>
                    <a:pt x="1565604" y="244051"/>
                  </a:lnTo>
                  <a:lnTo>
                    <a:pt x="1594741" y="185432"/>
                  </a:lnTo>
                  <a:lnTo>
                    <a:pt x="1618613" y="129097"/>
                  </a:lnTo>
                  <a:lnTo>
                    <a:pt x="1637284" y="75312"/>
                  </a:lnTo>
                  <a:lnTo>
                    <a:pt x="1650815" y="24344"/>
                  </a:lnTo>
                  <a:lnTo>
                    <a:pt x="1655673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3" name="object 13"/>
            <p:cNvSpPr/>
            <p:nvPr/>
          </p:nvSpPr>
          <p:spPr>
            <a:xfrm>
              <a:off x="5995799" y="3789501"/>
              <a:ext cx="187960" cy="120650"/>
            </a:xfrm>
            <a:custGeom>
              <a:avLst/>
              <a:gdLst/>
              <a:ahLst/>
              <a:cxnLst/>
              <a:rect l="l" t="t" r="r" b="b"/>
              <a:pathLst>
                <a:path w="187960" h="120650">
                  <a:moveTo>
                    <a:pt x="143789" y="0"/>
                  </a:moveTo>
                  <a:lnTo>
                    <a:pt x="0" y="120637"/>
                  </a:lnTo>
                  <a:lnTo>
                    <a:pt x="187693" y="120624"/>
                  </a:lnTo>
                  <a:lnTo>
                    <a:pt x="1437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20</a:t>
            </a:fld>
            <a:endParaRPr spc="-23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6106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70276" y="2200725"/>
            <a:ext cx="6858575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376" marR="4607" indent="-394435">
              <a:spcBef>
                <a:spcPts val="91"/>
              </a:spcBef>
              <a:buChar char="•"/>
              <a:tabLst>
                <a:tab pos="406527" algn="l"/>
              </a:tabLst>
            </a:pPr>
            <a:r>
              <a:rPr sz="3627" spc="91" dirty="0">
                <a:latin typeface="Tahoma"/>
                <a:cs typeface="Tahoma"/>
              </a:rPr>
              <a:t>Dans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spc="141" dirty="0">
                <a:latin typeface="Tahoma"/>
                <a:cs typeface="Tahoma"/>
              </a:rPr>
              <a:t>quels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cas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peut-</a:t>
            </a:r>
            <a:r>
              <a:rPr sz="3627" spc="54" dirty="0">
                <a:latin typeface="Tahoma"/>
                <a:cs typeface="Tahoma"/>
              </a:rPr>
              <a:t>on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spc="136" dirty="0">
                <a:latin typeface="Tahoma"/>
                <a:cs typeface="Tahoma"/>
              </a:rPr>
              <a:t>écrire 	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82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un</a:t>
            </a:r>
            <a:r>
              <a:rPr sz="3627" spc="86" dirty="0">
                <a:latin typeface="Tahoma"/>
                <a:cs typeface="Tahoma"/>
              </a:rPr>
              <a:t> </a:t>
            </a:r>
            <a:r>
              <a:rPr sz="3627" b="1" spc="-277" dirty="0">
                <a:solidFill>
                  <a:srgbClr val="F9AE04"/>
                </a:solidFill>
                <a:latin typeface="Tahoma"/>
                <a:cs typeface="Tahoma"/>
              </a:rPr>
              <a:t>g</a:t>
            </a:r>
            <a:r>
              <a:rPr sz="3627" b="1" spc="154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56536" y="2148586"/>
            <a:ext cx="27351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45" dirty="0">
                <a:latin typeface="Tahoma"/>
                <a:cs typeface="Tahoma"/>
              </a:rPr>
              <a:t>g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74898" y="2322444"/>
            <a:ext cx="825724" cy="504993"/>
          </a:xfrm>
          <a:custGeom>
            <a:avLst/>
            <a:gdLst/>
            <a:ahLst/>
            <a:cxnLst/>
            <a:rect l="l" t="t" r="r" b="b"/>
            <a:pathLst>
              <a:path w="910590" h="556894">
                <a:moveTo>
                  <a:pt x="910234" y="255803"/>
                </a:moveTo>
                <a:lnTo>
                  <a:pt x="893977" y="187801"/>
                </a:lnTo>
                <a:lnTo>
                  <a:pt x="848098" y="126695"/>
                </a:lnTo>
                <a:lnTo>
                  <a:pt x="815406" y="99490"/>
                </a:lnTo>
                <a:lnTo>
                  <a:pt x="776935" y="74923"/>
                </a:lnTo>
                <a:lnTo>
                  <a:pt x="733227" y="53300"/>
                </a:lnTo>
                <a:lnTo>
                  <a:pt x="684825" y="34924"/>
                </a:lnTo>
                <a:lnTo>
                  <a:pt x="632271" y="20102"/>
                </a:lnTo>
                <a:lnTo>
                  <a:pt x="576106" y="9137"/>
                </a:lnTo>
                <a:lnTo>
                  <a:pt x="516874" y="2335"/>
                </a:lnTo>
                <a:lnTo>
                  <a:pt x="455117" y="0"/>
                </a:lnTo>
                <a:lnTo>
                  <a:pt x="393362" y="2335"/>
                </a:lnTo>
                <a:lnTo>
                  <a:pt x="334132" y="9137"/>
                </a:lnTo>
                <a:lnTo>
                  <a:pt x="277968" y="20102"/>
                </a:lnTo>
                <a:lnTo>
                  <a:pt x="225414" y="34924"/>
                </a:lnTo>
                <a:lnTo>
                  <a:pt x="177012" y="53300"/>
                </a:lnTo>
                <a:lnTo>
                  <a:pt x="133303" y="74923"/>
                </a:lnTo>
                <a:lnTo>
                  <a:pt x="94831" y="99490"/>
                </a:lnTo>
                <a:lnTo>
                  <a:pt x="62138" y="126695"/>
                </a:lnTo>
                <a:lnTo>
                  <a:pt x="35766" y="156233"/>
                </a:lnTo>
                <a:lnTo>
                  <a:pt x="4154" y="221092"/>
                </a:lnTo>
                <a:lnTo>
                  <a:pt x="0" y="255803"/>
                </a:lnTo>
                <a:lnTo>
                  <a:pt x="4154" y="290514"/>
                </a:lnTo>
                <a:lnTo>
                  <a:pt x="35766" y="355372"/>
                </a:lnTo>
                <a:lnTo>
                  <a:pt x="62138" y="384911"/>
                </a:lnTo>
                <a:lnTo>
                  <a:pt x="94831" y="412116"/>
                </a:lnTo>
                <a:lnTo>
                  <a:pt x="133303" y="436683"/>
                </a:lnTo>
                <a:lnTo>
                  <a:pt x="177012" y="458306"/>
                </a:lnTo>
                <a:lnTo>
                  <a:pt x="225414" y="476681"/>
                </a:lnTo>
                <a:lnTo>
                  <a:pt x="277968" y="491504"/>
                </a:lnTo>
                <a:lnTo>
                  <a:pt x="334132" y="502469"/>
                </a:lnTo>
                <a:lnTo>
                  <a:pt x="393362" y="509271"/>
                </a:lnTo>
                <a:lnTo>
                  <a:pt x="455117" y="511606"/>
                </a:lnTo>
                <a:lnTo>
                  <a:pt x="522575" y="511789"/>
                </a:lnTo>
                <a:lnTo>
                  <a:pt x="578281" y="510539"/>
                </a:lnTo>
                <a:lnTo>
                  <a:pt x="626670" y="505160"/>
                </a:lnTo>
                <a:lnTo>
                  <a:pt x="672177" y="492953"/>
                </a:lnTo>
                <a:lnTo>
                  <a:pt x="719239" y="471220"/>
                </a:lnTo>
                <a:lnTo>
                  <a:pt x="751190" y="483011"/>
                </a:lnTo>
                <a:lnTo>
                  <a:pt x="806111" y="514729"/>
                </a:lnTo>
                <a:lnTo>
                  <a:pt x="860755" y="545978"/>
                </a:lnTo>
                <a:lnTo>
                  <a:pt x="891870" y="556361"/>
                </a:lnTo>
                <a:lnTo>
                  <a:pt x="887382" y="529353"/>
                </a:lnTo>
                <a:lnTo>
                  <a:pt x="864074" y="477645"/>
                </a:lnTo>
                <a:lnTo>
                  <a:pt x="840469" y="425554"/>
                </a:lnTo>
                <a:lnTo>
                  <a:pt x="835088" y="397395"/>
                </a:lnTo>
                <a:lnTo>
                  <a:pt x="835291" y="400303"/>
                </a:lnTo>
                <a:lnTo>
                  <a:pt x="868572" y="367899"/>
                </a:lnTo>
                <a:lnTo>
                  <a:pt x="891936" y="332863"/>
                </a:lnTo>
                <a:lnTo>
                  <a:pt x="905714" y="295423"/>
                </a:lnTo>
                <a:lnTo>
                  <a:pt x="910234" y="255803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9174898" y="4372539"/>
            <a:ext cx="825724" cy="504993"/>
          </a:xfrm>
          <a:custGeom>
            <a:avLst/>
            <a:gdLst/>
            <a:ahLst/>
            <a:cxnLst/>
            <a:rect l="l" t="t" r="r" b="b"/>
            <a:pathLst>
              <a:path w="910590" h="556895">
                <a:moveTo>
                  <a:pt x="910234" y="255803"/>
                </a:moveTo>
                <a:lnTo>
                  <a:pt x="893977" y="187801"/>
                </a:lnTo>
                <a:lnTo>
                  <a:pt x="848098" y="126695"/>
                </a:lnTo>
                <a:lnTo>
                  <a:pt x="815406" y="99490"/>
                </a:lnTo>
                <a:lnTo>
                  <a:pt x="776935" y="74923"/>
                </a:lnTo>
                <a:lnTo>
                  <a:pt x="733227" y="53300"/>
                </a:lnTo>
                <a:lnTo>
                  <a:pt x="684825" y="34924"/>
                </a:lnTo>
                <a:lnTo>
                  <a:pt x="632271" y="20102"/>
                </a:lnTo>
                <a:lnTo>
                  <a:pt x="576106" y="9137"/>
                </a:lnTo>
                <a:lnTo>
                  <a:pt x="516874" y="2335"/>
                </a:lnTo>
                <a:lnTo>
                  <a:pt x="455117" y="0"/>
                </a:lnTo>
                <a:lnTo>
                  <a:pt x="393362" y="2335"/>
                </a:lnTo>
                <a:lnTo>
                  <a:pt x="334132" y="9137"/>
                </a:lnTo>
                <a:lnTo>
                  <a:pt x="277968" y="20102"/>
                </a:lnTo>
                <a:lnTo>
                  <a:pt x="225414" y="34924"/>
                </a:lnTo>
                <a:lnTo>
                  <a:pt x="177012" y="53300"/>
                </a:lnTo>
                <a:lnTo>
                  <a:pt x="133303" y="74923"/>
                </a:lnTo>
                <a:lnTo>
                  <a:pt x="94831" y="99490"/>
                </a:lnTo>
                <a:lnTo>
                  <a:pt x="62138" y="126695"/>
                </a:lnTo>
                <a:lnTo>
                  <a:pt x="35766" y="156233"/>
                </a:lnTo>
                <a:lnTo>
                  <a:pt x="4154" y="221092"/>
                </a:lnTo>
                <a:lnTo>
                  <a:pt x="0" y="255803"/>
                </a:lnTo>
                <a:lnTo>
                  <a:pt x="4154" y="290514"/>
                </a:lnTo>
                <a:lnTo>
                  <a:pt x="35766" y="355372"/>
                </a:lnTo>
                <a:lnTo>
                  <a:pt x="62138" y="384911"/>
                </a:lnTo>
                <a:lnTo>
                  <a:pt x="94831" y="412116"/>
                </a:lnTo>
                <a:lnTo>
                  <a:pt x="133303" y="436683"/>
                </a:lnTo>
                <a:lnTo>
                  <a:pt x="177012" y="458306"/>
                </a:lnTo>
                <a:lnTo>
                  <a:pt x="225414" y="476681"/>
                </a:lnTo>
                <a:lnTo>
                  <a:pt x="277968" y="491504"/>
                </a:lnTo>
                <a:lnTo>
                  <a:pt x="334132" y="502469"/>
                </a:lnTo>
                <a:lnTo>
                  <a:pt x="393362" y="509271"/>
                </a:lnTo>
                <a:lnTo>
                  <a:pt x="455117" y="511606"/>
                </a:lnTo>
                <a:lnTo>
                  <a:pt x="522575" y="511789"/>
                </a:lnTo>
                <a:lnTo>
                  <a:pt x="578281" y="510539"/>
                </a:lnTo>
                <a:lnTo>
                  <a:pt x="626670" y="505160"/>
                </a:lnTo>
                <a:lnTo>
                  <a:pt x="672177" y="492953"/>
                </a:lnTo>
                <a:lnTo>
                  <a:pt x="719239" y="471220"/>
                </a:lnTo>
                <a:lnTo>
                  <a:pt x="751190" y="483011"/>
                </a:lnTo>
                <a:lnTo>
                  <a:pt x="806111" y="514729"/>
                </a:lnTo>
                <a:lnTo>
                  <a:pt x="860755" y="545978"/>
                </a:lnTo>
                <a:lnTo>
                  <a:pt x="891870" y="556361"/>
                </a:lnTo>
                <a:lnTo>
                  <a:pt x="887382" y="529353"/>
                </a:lnTo>
                <a:lnTo>
                  <a:pt x="864074" y="477645"/>
                </a:lnTo>
                <a:lnTo>
                  <a:pt x="840469" y="425554"/>
                </a:lnTo>
                <a:lnTo>
                  <a:pt x="835088" y="397395"/>
                </a:lnTo>
                <a:lnTo>
                  <a:pt x="835291" y="400303"/>
                </a:lnTo>
                <a:lnTo>
                  <a:pt x="868572" y="367899"/>
                </a:lnTo>
                <a:lnTo>
                  <a:pt x="891936" y="332863"/>
                </a:lnTo>
                <a:lnTo>
                  <a:pt x="905714" y="295423"/>
                </a:lnTo>
                <a:lnTo>
                  <a:pt x="910234" y="255803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 txBox="1"/>
          <p:nvPr/>
        </p:nvSpPr>
        <p:spPr>
          <a:xfrm>
            <a:off x="2170277" y="3306296"/>
            <a:ext cx="7782189" cy="2826703"/>
          </a:xfrm>
          <a:prstGeom prst="rect">
            <a:avLst/>
          </a:prstGeom>
        </p:spPr>
        <p:txBody>
          <a:bodyPr vert="horz" wrap="square" lIns="0" tIns="207295" rIns="0" bIns="0" rtlCol="0">
            <a:spAutoFit/>
          </a:bodyPr>
          <a:lstStyle/>
          <a:p>
            <a:pPr marL="405952" indent="-394435">
              <a:spcBef>
                <a:spcPts val="1632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Dans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41" dirty="0">
                <a:latin typeface="Tahoma"/>
                <a:cs typeface="Tahoma"/>
              </a:rPr>
              <a:t>quels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cas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doit-</a:t>
            </a:r>
            <a:r>
              <a:rPr sz="3627" spc="54" dirty="0">
                <a:latin typeface="Tahoma"/>
                <a:cs typeface="Tahoma"/>
              </a:rPr>
              <a:t>on </a:t>
            </a:r>
            <a:r>
              <a:rPr sz="3627" spc="145" dirty="0">
                <a:latin typeface="Tahoma"/>
                <a:cs typeface="Tahoma"/>
              </a:rPr>
              <a:t>écrire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gu</a:t>
            </a:r>
            <a:r>
              <a:rPr sz="3627" b="1" spc="1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293667" indent="-394435">
              <a:spcBef>
                <a:spcPts val="1542"/>
              </a:spcBef>
              <a:buChar char="•"/>
              <a:tabLst>
                <a:tab pos="406527" algn="l"/>
                <a:tab pos="7364136" algn="l"/>
              </a:tabLst>
            </a:pPr>
            <a:r>
              <a:rPr sz="3627" spc="91" dirty="0">
                <a:latin typeface="Tahoma"/>
                <a:cs typeface="Tahoma"/>
              </a:rPr>
              <a:t>Dans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spc="141" dirty="0">
                <a:latin typeface="Tahoma"/>
                <a:cs typeface="Tahoma"/>
              </a:rPr>
              <a:t>quels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cas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peut-</a:t>
            </a:r>
            <a:r>
              <a:rPr sz="3627" spc="54" dirty="0">
                <a:latin typeface="Tahoma"/>
                <a:cs typeface="Tahoma"/>
              </a:rPr>
              <a:t>on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spc="136" dirty="0">
                <a:latin typeface="Tahoma"/>
                <a:cs typeface="Tahoma"/>
              </a:rPr>
              <a:t>écrire</a:t>
            </a:r>
            <a:r>
              <a:rPr sz="3627" dirty="0">
                <a:latin typeface="Tahoma"/>
                <a:cs typeface="Tahoma"/>
              </a:rPr>
              <a:t>	</a:t>
            </a:r>
            <a:r>
              <a:rPr sz="3627" spc="-131" dirty="0">
                <a:latin typeface="Tahoma"/>
                <a:cs typeface="Tahoma"/>
              </a:rPr>
              <a:t>j 	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82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un</a:t>
            </a:r>
            <a:r>
              <a:rPr sz="3627" spc="86" dirty="0">
                <a:latin typeface="Tahoma"/>
                <a:cs typeface="Tahoma"/>
              </a:rPr>
              <a:t> </a:t>
            </a:r>
            <a:r>
              <a:rPr sz="3627" b="1" spc="-277" dirty="0">
                <a:solidFill>
                  <a:srgbClr val="F9AE04"/>
                </a:solidFill>
                <a:latin typeface="Tahoma"/>
                <a:cs typeface="Tahoma"/>
              </a:rPr>
              <a:t>g</a:t>
            </a:r>
            <a:r>
              <a:rPr sz="3627" b="1" spc="154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1542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Dans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141" dirty="0">
                <a:latin typeface="Tahoma"/>
                <a:cs typeface="Tahoma"/>
              </a:rPr>
              <a:t>quels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cas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doit-</a:t>
            </a:r>
            <a:r>
              <a:rPr sz="3627" spc="54" dirty="0">
                <a:latin typeface="Tahoma"/>
                <a:cs typeface="Tahoma"/>
              </a:rPr>
              <a:t>on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écrire</a:t>
            </a:r>
            <a:r>
              <a:rPr sz="3627" dirty="0">
                <a:latin typeface="Tahoma"/>
                <a:cs typeface="Tahoma"/>
              </a:rPr>
              <a:t> 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ge</a:t>
            </a:r>
            <a:r>
              <a:rPr sz="3627" b="1" spc="6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21</a:t>
            </a:fld>
            <a:endParaRPr spc="-23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25" smtClean="0"/>
              <a:pPr marL="38100">
                <a:spcBef>
                  <a:spcPts val="80"/>
                </a:spcBef>
              </a:pPr>
              <a:t>22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07452" y="553522"/>
            <a:ext cx="3227702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S’ENTRAINER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03821" y="1651833"/>
          <a:ext cx="8977013" cy="43082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5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5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54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54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8046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1.</a:t>
                      </a:r>
                      <a:r>
                        <a:rPr sz="1600" spc="-10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re…arder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5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…itare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3.</a:t>
                      </a:r>
                      <a:r>
                        <a:rPr sz="1600" spc="-8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ai…uille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4.</a:t>
                      </a:r>
                      <a:r>
                        <a:rPr sz="1600" spc="-3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le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…orille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5.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60" dirty="0">
                          <a:latin typeface="Tahoma"/>
                          <a:cs typeface="Tahoma"/>
                        </a:rPr>
                        <a:t>les</a:t>
                      </a:r>
                      <a:r>
                        <a:rPr sz="16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va…es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046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6.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60" dirty="0">
                          <a:latin typeface="Tahoma"/>
                          <a:cs typeface="Tahoma"/>
                        </a:rPr>
                        <a:t>les</a:t>
                      </a:r>
                      <a:r>
                        <a:rPr sz="16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…ens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7.</a:t>
                      </a:r>
                      <a:r>
                        <a:rPr sz="1600" spc="-10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l’ima…ination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8.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bour…ois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9.</a:t>
                      </a:r>
                      <a:r>
                        <a:rPr sz="1600" spc="-10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chan…er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10.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…énial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8046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11.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bla…e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12.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…ros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13.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intri…er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14.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é…al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15.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lon…e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046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16.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…ôle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17.</a:t>
                      </a:r>
                      <a:r>
                        <a:rPr sz="1600" spc="-2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le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…ymnaste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18.</a:t>
                      </a:r>
                      <a:r>
                        <a:rPr sz="1600" spc="-2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le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lo…ement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19.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pi…on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20.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plon…er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8046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21.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5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…erre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22.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vir…ule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23.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distin…er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24.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collè…e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25.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5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fi…ure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8046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26.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plon…oir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27.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60" dirty="0">
                          <a:latin typeface="Tahoma"/>
                          <a:cs typeface="Tahoma"/>
                        </a:rPr>
                        <a:t>les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…êpes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28.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ima…e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29.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50" dirty="0">
                          <a:latin typeface="Tahoma"/>
                          <a:cs typeface="Tahoma"/>
                        </a:rPr>
                        <a:t>la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ba…arre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005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30.</a:t>
                      </a:r>
                      <a:r>
                        <a:rPr sz="1600" spc="-9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chan…ant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2309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C62EFAF-25F4-23F5-8831-06780EC00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77" y="0"/>
            <a:ext cx="11056985" cy="3429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DB63F6-CD8C-4FDE-2EC0-EE1B20689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39" y="3429000"/>
            <a:ext cx="1082245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83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94CE8-437D-D9B3-70A4-D0D1ABF9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AEF30D2-4FE5-4DBD-3152-B8EB1F2F7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07" y="1021976"/>
            <a:ext cx="1105698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4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22E41-2259-FE96-3D96-DD1D46865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BE6FE55-E1D2-086B-3FED-0A4D5610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70" y="1402976"/>
            <a:ext cx="1082245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40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écouvrez la Casa Batlló">
            <a:extLst>
              <a:ext uri="{FF2B5EF4-FFF2-40B4-BE49-F238E27FC236}">
                <a16:creationId xmlns:a16="http://schemas.microsoft.com/office/drawing/2014/main" id="{6C6F6A4C-AE73-05EF-898C-052607879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-2"/>
            <a:ext cx="10266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56E2CD-5363-A9EE-4B6B-CF01CEE2F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867" y="-2"/>
            <a:ext cx="12440094" cy="685800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C188C13-9BB1-E418-BEF5-B8172F21C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194" y="16876"/>
            <a:ext cx="7252803" cy="684112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0A97C2-4502-D1C8-35DA-795C3395F998}"/>
              </a:ext>
            </a:extLst>
          </p:cNvPr>
          <p:cNvSpPr txBox="1"/>
          <p:nvPr/>
        </p:nvSpPr>
        <p:spPr>
          <a:xfrm>
            <a:off x="-13788" y="212803"/>
            <a:ext cx="55311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Tu as 5 minutes pour copier le maximum</a:t>
            </a:r>
          </a:p>
          <a:p>
            <a:r>
              <a:rPr lang="fr-FR" sz="2400" dirty="0"/>
              <a:t> de mots sur ton cahier du jour.  mots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01163-1C1E-282F-0819-F9D1C9A7C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31502">
            <a:off x="835733" y="1344827"/>
            <a:ext cx="1088971" cy="146828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04789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57EAB4A-9F13-6AE1-10FA-3704B9CFF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067" y="3290696"/>
            <a:ext cx="8732510" cy="34662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B590F4-39B6-C4D3-0D02-078CB846F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727" y="0"/>
            <a:ext cx="4782545" cy="346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ABE7F8-C06B-A473-5FFD-E17364C19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29" y="551419"/>
            <a:ext cx="12091371" cy="52391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7781365" y="4535786"/>
              <a:ext cx="1033258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09386" y="4391786"/>
                <a:ext cx="117685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9412240" y="3262579"/>
              <a:ext cx="628232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40278" y="3118579"/>
                <a:ext cx="77179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6286578" y="5175632"/>
              <a:ext cx="1494788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14557" y="5031632"/>
                <a:ext cx="163846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2402188" y="3220559"/>
              <a:ext cx="6741811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30179" y="3076559"/>
                <a:ext cx="688546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2150826" y="3581155"/>
              <a:ext cx="8588891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78814" y="3437155"/>
                <a:ext cx="873255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14:cNvPr>
              <p14:cNvContentPartPr/>
              <p14:nvPr/>
            </p14:nvContentPartPr>
            <p14:xfrm>
              <a:off x="7279341" y="2815684"/>
              <a:ext cx="3944471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07335" y="2671684"/>
                <a:ext cx="408812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14:cNvPr>
              <p14:cNvContentPartPr/>
              <p14:nvPr/>
            </p14:nvContentPartPr>
            <p14:xfrm>
              <a:off x="3650818" y="4041744"/>
              <a:ext cx="4883582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78821" y="3897744"/>
                <a:ext cx="502721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14:cNvPr>
              <p14:cNvContentPartPr/>
              <p14:nvPr/>
            </p14:nvContentPartPr>
            <p14:xfrm>
              <a:off x="8814623" y="4075197"/>
              <a:ext cx="2749848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42571" y="3931197"/>
                <a:ext cx="289359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14:cNvPr>
              <p14:cNvContentPartPr/>
              <p14:nvPr/>
            </p14:nvContentPartPr>
            <p14:xfrm>
              <a:off x="3962400" y="5175632"/>
              <a:ext cx="213360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890404" y="5031632"/>
                <a:ext cx="227723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19EAFD26-BDBE-9A5F-BB8E-112236696274}"/>
                  </a:ext>
                </a:extLst>
              </p14:cNvPr>
              <p14:cNvContentPartPr/>
              <p14:nvPr/>
            </p14:nvContentPartPr>
            <p14:xfrm>
              <a:off x="9143999" y="4535786"/>
              <a:ext cx="2271393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19EAFD26-BDBE-9A5F-BB8E-11223669627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71960" y="4391786"/>
                <a:ext cx="2415111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isiter la Casa Batlló en 2026 : billets, tarifs et secrets du chef-d'œuvre  de Gaudí - La souris globe-trotteuse">
            <a:extLst>
              <a:ext uri="{FF2B5EF4-FFF2-40B4-BE49-F238E27FC236}">
                <a16:creationId xmlns:a16="http://schemas.microsoft.com/office/drawing/2014/main" id="{5E4E4BD5-85D3-8392-94E6-3243C92AD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344" y="0"/>
            <a:ext cx="9105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FEBA6A-40AB-CB3E-1641-E2F3FB12F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50" y="1020942"/>
            <a:ext cx="11288700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356846"/>
            <a:ext cx="12192000" cy="19389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3000" dirty="0">
                <a:highlight>
                  <a:srgbClr val="808080"/>
                </a:highlight>
              </a:rPr>
              <a:t>Ce</a:t>
            </a:r>
            <a:r>
              <a:rPr lang="fr-FR" sz="3000" dirty="0"/>
              <a:t> bâtiment surprend toujours les visiteurs :</a:t>
            </a:r>
            <a:r>
              <a:rPr lang="fr-FR" sz="3000" dirty="0">
                <a:highlight>
                  <a:srgbClr val="808080"/>
                </a:highlight>
              </a:rPr>
              <a:t> c’est </a:t>
            </a:r>
            <a:r>
              <a:rPr lang="fr-FR" sz="3000" dirty="0"/>
              <a:t>une œuvre unique qui ne ressemble </a:t>
            </a:r>
            <a:r>
              <a:rPr lang="fr-FR" sz="3000" dirty="0">
                <a:highlight>
                  <a:srgbClr val="808080"/>
                </a:highlight>
              </a:rPr>
              <a:t>à </a:t>
            </a:r>
            <a:r>
              <a:rPr lang="fr-FR" sz="3000" dirty="0"/>
              <a:t>aucune autre. Beaucoup </a:t>
            </a:r>
            <a:r>
              <a:rPr lang="fr-FR" sz="3000" dirty="0">
                <a:highlight>
                  <a:srgbClr val="808080"/>
                </a:highlight>
              </a:rPr>
              <a:t>se</a:t>
            </a:r>
            <a:r>
              <a:rPr lang="fr-FR" sz="3000" dirty="0"/>
              <a:t> demandent </a:t>
            </a:r>
            <a:r>
              <a:rPr lang="fr-FR" sz="3000" dirty="0">
                <a:highlight>
                  <a:srgbClr val="808080"/>
                </a:highlight>
              </a:rPr>
              <a:t>où</a:t>
            </a:r>
            <a:r>
              <a:rPr lang="fr-FR" sz="3000" dirty="0"/>
              <a:t> </a:t>
            </a:r>
            <a:r>
              <a:rPr lang="fr-FR" sz="3000" i="1" dirty="0"/>
              <a:t>Gaudí</a:t>
            </a:r>
            <a:r>
              <a:rPr lang="fr-FR" sz="3000" dirty="0"/>
              <a:t> </a:t>
            </a:r>
            <a:r>
              <a:rPr lang="fr-FR" sz="3000" dirty="0">
                <a:highlight>
                  <a:srgbClr val="808080"/>
                </a:highlight>
              </a:rPr>
              <a:t>a</a:t>
            </a:r>
            <a:r>
              <a:rPr lang="fr-FR" sz="3000" dirty="0"/>
              <a:t> trouvé </a:t>
            </a:r>
            <a:r>
              <a:rPr lang="fr-FR" sz="3000" dirty="0">
                <a:highlight>
                  <a:srgbClr val="808080"/>
                </a:highlight>
              </a:rPr>
              <a:t>ces</a:t>
            </a:r>
            <a:r>
              <a:rPr lang="fr-FR" sz="3000" dirty="0"/>
              <a:t> idées pour réussir </a:t>
            </a:r>
            <a:r>
              <a:rPr lang="fr-FR" sz="3000" dirty="0">
                <a:highlight>
                  <a:srgbClr val="808080"/>
                </a:highlight>
              </a:rPr>
              <a:t>à</a:t>
            </a:r>
            <a:r>
              <a:rPr lang="fr-FR" sz="3000" dirty="0"/>
              <a:t> transformer une maison classique en chef-d’œuvre ! </a:t>
            </a:r>
            <a:r>
              <a:rPr lang="fr-FR" sz="2800" dirty="0"/>
              <a:t>(135 mots)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42C6BB-B213-B005-802D-246202DD2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1"/>
            <a:ext cx="13899827" cy="435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2951</TotalTime>
  <Words>605</Words>
  <Application>Microsoft Office PowerPoint</Application>
  <PresentationFormat>Grand écran</PresentationFormat>
  <Paragraphs>158</Paragraphs>
  <Slides>34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3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n°13</vt:lpstr>
      <vt:lpstr>Œuvre n°13</vt:lpstr>
      <vt:lpstr>Présentation PowerPoint</vt:lpstr>
      <vt:lpstr>Présentation PowerPoint</vt:lpstr>
      <vt:lpstr>Présentation PowerPoint</vt:lpstr>
      <vt:lpstr>Présentation PowerPoint</vt:lpstr>
      <vt:lpstr>ORTHOGRAPHE Écrire g, gu ou ge</vt:lpstr>
      <vt:lpstr>OBSERVER</vt:lpstr>
      <vt:lpstr>OBSERVER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VÉRIFIER SA COMPRÉHENSION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153</cp:revision>
  <cp:lastPrinted>2026-02-13T15:47:01Z</cp:lastPrinted>
  <dcterms:created xsi:type="dcterms:W3CDTF">2024-07-09T16:42:49Z</dcterms:created>
  <dcterms:modified xsi:type="dcterms:W3CDTF">2026-03-17T13:40:40Z</dcterms:modified>
</cp:coreProperties>
</file>