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9" r:id="rId2"/>
    <p:sldId id="258" r:id="rId3"/>
    <p:sldId id="259" r:id="rId4"/>
    <p:sldId id="257" r:id="rId5"/>
    <p:sldId id="260" r:id="rId6"/>
    <p:sldId id="262" r:id="rId7"/>
    <p:sldId id="360" r:id="rId8"/>
    <p:sldId id="256" r:id="rId9"/>
    <p:sldId id="364" r:id="rId10"/>
    <p:sldId id="365" r:id="rId11"/>
    <p:sldId id="366" r:id="rId12"/>
    <p:sldId id="371" r:id="rId13"/>
    <p:sldId id="372" r:id="rId14"/>
    <p:sldId id="261" r:id="rId15"/>
    <p:sldId id="368" r:id="rId16"/>
    <p:sldId id="373" r:id="rId17"/>
    <p:sldId id="263" r:id="rId18"/>
    <p:sldId id="369" r:id="rId19"/>
    <p:sldId id="265" r:id="rId20"/>
    <p:sldId id="370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361" r:id="rId30"/>
    <p:sldId id="362" r:id="rId31"/>
    <p:sldId id="363" r:id="rId32"/>
    <p:sldId id="264" r:id="rId33"/>
    <p:sldId id="282" r:id="rId34"/>
    <p:sldId id="266" r:id="rId35"/>
    <p:sldId id="319" r:id="rId36"/>
    <p:sldId id="345" r:id="rId37"/>
    <p:sldId id="346" r:id="rId38"/>
    <p:sldId id="285" r:id="rId39"/>
    <p:sldId id="277" r:id="rId40"/>
    <p:sldId id="278" r:id="rId41"/>
    <p:sldId id="316" r:id="rId42"/>
    <p:sldId id="279" r:id="rId43"/>
  </p:sldIdLst>
  <p:sldSz cx="12192000" cy="6858000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86680" autoAdjust="0"/>
  </p:normalViewPr>
  <p:slideViewPr>
    <p:cSldViewPr snapToGrid="0">
      <p:cViewPr varScale="1">
        <p:scale>
          <a:sx n="54" d="100"/>
          <a:sy n="54" d="100"/>
        </p:scale>
        <p:origin x="13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0,'4918'0,"-4906"0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0,'6237'0,"-6183"0,-40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1,'3607'0,"-3574"0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0,'11651'0,"88"0,-11624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0,'20058'0,"-19893"0,-121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37.25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0,'2444'0,"17"0,-2436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44.026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1,'2620'0,"-2596"0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7:09.373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0,'6864'0,"66"0,-6865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6T14:43:42.344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1,'14851'0,"-14715"0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30T20:59:13.578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0,'2198'0,"16"0,-2192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30T20:59:40.6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0,'1333'0,"10"0,-1330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DB06265-548C-4E6D-B2EB-CA3B1A822922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Gunungan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677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165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Imprimer les listes de mots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399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FR" sz="1300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772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1108758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99262" y="468736"/>
            <a:ext cx="3793473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3" smtClean="0"/>
              <a:pPr marL="11516">
                <a:spcBef>
                  <a:spcPts val="73"/>
                </a:spcBef>
              </a:pPr>
              <a:t>‹N°›</a:t>
            </a:fld>
            <a:endParaRPr lang="fr-FR" spc="-23" dirty="0"/>
          </a:p>
        </p:txBody>
      </p:sp>
    </p:spTree>
    <p:extLst>
      <p:ext uri="{BB962C8B-B14F-4D97-AF65-F5344CB8AC3E}">
        <p14:creationId xmlns:p14="http://schemas.microsoft.com/office/powerpoint/2010/main" val="280604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Qjh8z9ioEw" TargetMode="External"/><Relationship Id="rId2" Type="http://schemas.openxmlformats.org/officeDocument/2006/relationships/hyperlink" Target="https://view.genially.com/62666bafeba843001857ab97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customXml" Target="../ink/ink7.xml"/><Relationship Id="rId18" Type="http://schemas.openxmlformats.org/officeDocument/2006/relationships/customXml" Target="../ink/ink10.xml"/><Relationship Id="rId3" Type="http://schemas.openxmlformats.org/officeDocument/2006/relationships/customXml" Target="../ink/ink2.xml"/><Relationship Id="rId21" Type="http://schemas.openxmlformats.org/officeDocument/2006/relationships/image" Target="../media/image22.png"/><Relationship Id="rId7" Type="http://schemas.openxmlformats.org/officeDocument/2006/relationships/customXml" Target="../ink/ink4.xml"/><Relationship Id="rId12" Type="http://schemas.openxmlformats.org/officeDocument/2006/relationships/image" Target="../media/image180.png"/><Relationship Id="rId17" Type="http://schemas.openxmlformats.org/officeDocument/2006/relationships/image" Target="../media/image20.png"/><Relationship Id="rId2" Type="http://schemas.openxmlformats.org/officeDocument/2006/relationships/image" Target="../media/image18.png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customXml" Target="../ink/ink6.xml"/><Relationship Id="rId24" Type="http://schemas.openxmlformats.org/officeDocument/2006/relationships/image" Target="../media/image24.png"/><Relationship Id="rId5" Type="http://schemas.openxmlformats.org/officeDocument/2006/relationships/customXml" Target="../ink/ink3.xml"/><Relationship Id="rId15" Type="http://schemas.openxmlformats.org/officeDocument/2006/relationships/image" Target="../media/image19.png"/><Relationship Id="rId23" Type="http://schemas.openxmlformats.org/officeDocument/2006/relationships/image" Target="../media/image23.png"/><Relationship Id="rId10" Type="http://schemas.openxmlformats.org/officeDocument/2006/relationships/image" Target="../media/image170.png"/><Relationship Id="rId19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customXml" Target="../ink/ink5.xml"/><Relationship Id="rId14" Type="http://schemas.openxmlformats.org/officeDocument/2006/relationships/customXml" Target="../ink/ink8.xml"/><Relationship Id="rId22" Type="http://schemas.openxmlformats.org/officeDocument/2006/relationships/customXml" Target="../ink/ink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15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2" y="210311"/>
            <a:ext cx="4394321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15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ce quotient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346755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C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B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G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Y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F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04182" y="3264797"/>
            <a:ext cx="1165860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r>
              <a:rPr lang="fr-FR" sz="2400" dirty="0"/>
              <a:t>1. Je suis un pays d’Europe.</a:t>
            </a:r>
          </a:p>
          <a:p>
            <a:r>
              <a:rPr lang="fr-FR" sz="2400" dirty="0"/>
              <a:t>2. Ma capitale est une grande ville très connue pour une tour en fer.</a:t>
            </a:r>
          </a:p>
          <a:p>
            <a:r>
              <a:rPr lang="fr-FR" sz="2400" dirty="0"/>
              <a:t>3.On parle surtout une langue qui s’appelle le français chez moi.</a:t>
            </a:r>
          </a:p>
          <a:p>
            <a:r>
              <a:rPr lang="fr-FR" sz="2400" dirty="0"/>
              <a:t>4. Je suis célèbre pour ma cuisine : baguette, fromage et croissants.</a:t>
            </a:r>
          </a:p>
          <a:p>
            <a:r>
              <a:rPr lang="fr-FR" sz="2400" dirty="0"/>
              <a:t>5. Mon drapeau a trois couleurs : bleu, blanc et rouge.</a:t>
            </a:r>
          </a:p>
          <a:p>
            <a:endParaRPr lang="fr-FR" sz="2400" spc="100" dirty="0">
              <a:solidFill>
                <a:srgbClr val="7B7B7B"/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823130" y="2553260"/>
            <a:ext cx="192713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Cinéma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2222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186 305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4B364D-34AA-5219-9E31-3251A0AEC4AA}"/>
              </a:ext>
            </a:extLst>
          </p:cNvPr>
          <p:cNvSpPr txBox="1"/>
          <p:nvPr/>
        </p:nvSpPr>
        <p:spPr>
          <a:xfrm>
            <a:off x="9351333" y="3560939"/>
            <a:ext cx="189507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France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A92BE4-30AA-BFBA-4061-89876E52CD02}"/>
              </a:ext>
            </a:extLst>
          </p:cNvPr>
          <p:cNvSpPr txBox="1"/>
          <p:nvPr/>
        </p:nvSpPr>
        <p:spPr>
          <a:xfrm>
            <a:off x="3102205" y="1326642"/>
            <a:ext cx="2537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/>
              <a:t>558  915 ÷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15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188259" y="910434"/>
            <a:ext cx="1256851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5400" dirty="0">
                <a:latin typeface="Calibri"/>
                <a:cs typeface="Calibri"/>
              </a:rPr>
              <a:t>Il</a:t>
            </a:r>
            <a:r>
              <a:rPr sz="5400" spc="-105" dirty="0">
                <a:latin typeface="Calibri"/>
                <a:cs typeface="Calibri"/>
              </a:rPr>
              <a:t> </a:t>
            </a:r>
            <a:r>
              <a:rPr sz="5400" spc="-30" dirty="0">
                <a:latin typeface="Calibri"/>
                <a:cs typeface="Calibri"/>
              </a:rPr>
              <a:t>s</a:t>
            </a:r>
            <a:r>
              <a:rPr lang="fr-FR" sz="5400" spc="-30" dirty="0">
                <a:latin typeface="Calibri"/>
                <a:cs typeface="Calibri"/>
              </a:rPr>
              <a:t>'</a:t>
            </a:r>
            <a:r>
              <a:rPr sz="5400" spc="-30" dirty="0">
                <a:latin typeface="Calibri"/>
                <a:cs typeface="Calibri"/>
              </a:rPr>
              <a:t>agit</a:t>
            </a:r>
            <a:r>
              <a:rPr sz="5400" spc="-100" dirty="0">
                <a:latin typeface="Calibri"/>
                <a:cs typeface="Calibri"/>
              </a:rPr>
              <a:t> </a:t>
            </a:r>
            <a:r>
              <a:rPr sz="5400" dirty="0">
                <a:latin typeface="Calibri"/>
                <a:cs typeface="Calibri"/>
              </a:rPr>
              <a:t>d</a:t>
            </a:r>
            <a:r>
              <a:rPr lang="fr-FR" sz="5400" dirty="0">
                <a:latin typeface="Calibri"/>
                <a:cs typeface="Calibri"/>
              </a:rPr>
              <a:t>u </a:t>
            </a:r>
            <a:r>
              <a:rPr lang="fr-FR" sz="5400" dirty="0">
                <a:solidFill>
                  <a:srgbClr val="FF0000"/>
                </a:solidFill>
                <a:latin typeface="Calibri"/>
                <a:cs typeface="Calibri"/>
              </a:rPr>
              <a:t>Cinématographe en France</a:t>
            </a:r>
            <a:endParaRPr sz="54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4E46A2-E7E6-A8AA-2510-EFE295C4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98" y="2031332"/>
            <a:ext cx="6700094" cy="37419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BACB38-8EA7-3822-EAAA-6137C0901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804" y="1754255"/>
            <a:ext cx="5311196" cy="44440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A784ACD-226C-4B56-54A6-C034FFCCF82A}"/>
              </a:ext>
            </a:extLst>
          </p:cNvPr>
          <p:cNvSpPr txBox="1"/>
          <p:nvPr/>
        </p:nvSpPr>
        <p:spPr>
          <a:xfrm>
            <a:off x="3048000" y="32488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https://view.genially.com/62666bafeba843001857ab97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F00B71-524A-F62F-9CCC-A09792C95AF5}"/>
              </a:ext>
            </a:extLst>
          </p:cNvPr>
          <p:cNvSpPr txBox="1"/>
          <p:nvPr/>
        </p:nvSpPr>
        <p:spPr>
          <a:xfrm>
            <a:off x="6347012" y="3765177"/>
            <a:ext cx="3979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Ne pas montrer toutes les vidéos !!! :o </a:t>
            </a:r>
          </a:p>
        </p:txBody>
      </p:sp>
      <p:sp>
        <p:nvSpPr>
          <p:cNvPr id="7" name="ZoneTexte 6">
            <a:hlinkClick r:id="rId3"/>
            <a:extLst>
              <a:ext uri="{FF2B5EF4-FFF2-40B4-BE49-F238E27FC236}">
                <a16:creationId xmlns:a16="http://schemas.microsoft.com/office/drawing/2014/main" id="{E425E1E6-418E-895B-DD6F-F26D7F89DC35}"/>
              </a:ext>
            </a:extLst>
          </p:cNvPr>
          <p:cNvSpPr txBox="1"/>
          <p:nvPr/>
        </p:nvSpPr>
        <p:spPr>
          <a:xfrm>
            <a:off x="2671482" y="513140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L’arrivée d’un train en gare de la Ciotat:  https://www.youtube.com/watch?v=BQjh8z9ioEw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3ACEAC-77E6-02EE-F057-7C094B8A6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571" y="-1"/>
            <a:ext cx="6429275" cy="666974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626551" y="3320640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90551" y="3248640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14C15-0D0F-BC80-AB95-3855B4A80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49761F2-8CD4-DC8E-50D5-AE7F1D14A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BE7AFA-EFF9-AA9F-3B26-1F02761B6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5B0E47B-34FD-B770-7E04-DE83DEA6E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CA60F00-521D-EFFB-C32E-0D103CDC6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CF3CEBF4-0EC9-8A8D-B443-2F4245EC85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77A1B4C-C8F6-C8F1-79F0-A1B14F5A4B8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2F2CB1-5B3B-B936-E9E7-5728362E3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1DED15A-9DD9-0136-AFF3-42C901922DC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D21486C1-9A9F-7536-F904-2823B9B3B9C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DCA3C70-B709-28F5-2AC9-00EE329D85E8}"/>
              </a:ext>
            </a:extLst>
          </p:cNvPr>
          <p:cNvSpPr txBox="1"/>
          <p:nvPr/>
        </p:nvSpPr>
        <p:spPr>
          <a:xfrm>
            <a:off x="0" y="862168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AF00945-49F1-0AA6-44FB-E6918210B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044" y="0"/>
            <a:ext cx="72189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81315" y="2826079"/>
            <a:ext cx="6829209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172" dirty="0">
                <a:latin typeface="Tahoma"/>
                <a:cs typeface="Tahoma"/>
              </a:rPr>
              <a:t>Accorder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le</a:t>
            </a:r>
            <a:r>
              <a:rPr sz="3627" b="1" spc="-145" dirty="0">
                <a:latin typeface="Tahoma"/>
                <a:cs typeface="Tahoma"/>
              </a:rPr>
              <a:t> </a:t>
            </a:r>
            <a:r>
              <a:rPr sz="3627" b="1" spc="-185" dirty="0">
                <a:latin typeface="Tahoma"/>
                <a:cs typeface="Tahoma"/>
              </a:rPr>
              <a:t>verbe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40" dirty="0">
                <a:latin typeface="Tahoma"/>
                <a:cs typeface="Tahoma"/>
              </a:rPr>
              <a:t>à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199" dirty="0">
                <a:latin typeface="Tahoma"/>
                <a:cs typeface="Tahoma"/>
              </a:rPr>
              <a:t>son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27" dirty="0">
                <a:latin typeface="Tahoma"/>
                <a:cs typeface="Tahoma"/>
              </a:rPr>
              <a:t>sujet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435" dirty="0">
                <a:latin typeface="Tahoma"/>
                <a:cs typeface="Tahoma"/>
              </a:rPr>
              <a:t>(2)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28910" y="1151213"/>
            <a:ext cx="9535557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1111329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076780" y="2623527"/>
            <a:ext cx="9535557" cy="1488310"/>
          </a:xfrm>
          <a:prstGeom prst="rect">
            <a:avLst/>
          </a:prstGeom>
        </p:spPr>
        <p:txBody>
          <a:bodyPr vert="horz" wrap="square" lIns="0" tIns="264876" rIns="0" bIns="0" rtlCol="0">
            <a:spAutoFit/>
          </a:bodyPr>
          <a:lstStyle/>
          <a:p>
            <a:pPr marL="572363" marR="794629" indent="0" algn="ctr">
              <a:lnSpc>
                <a:spcPct val="100000"/>
              </a:lnSpc>
              <a:spcBef>
                <a:spcPts val="91"/>
              </a:spcBef>
              <a:buNone/>
            </a:pPr>
            <a:r>
              <a:rPr dirty="0"/>
              <a:t>Dans</a:t>
            </a:r>
            <a:r>
              <a:rPr spc="-18" dirty="0"/>
              <a:t> </a:t>
            </a:r>
            <a:r>
              <a:rPr spc="109" dirty="0"/>
              <a:t>la</a:t>
            </a:r>
            <a:r>
              <a:rPr spc="-18" dirty="0"/>
              <a:t> </a:t>
            </a:r>
            <a:r>
              <a:rPr spc="113" dirty="0"/>
              <a:t>salle</a:t>
            </a:r>
            <a:r>
              <a:rPr spc="-14" dirty="0"/>
              <a:t> </a:t>
            </a:r>
            <a:r>
              <a:rPr dirty="0"/>
              <a:t>obscure,</a:t>
            </a:r>
            <a:r>
              <a:rPr spc="-18" dirty="0"/>
              <a:t> </a:t>
            </a:r>
            <a:r>
              <a:rPr spc="36" dirty="0"/>
              <a:t>s’assoient </a:t>
            </a:r>
            <a:r>
              <a:rPr spc="122" dirty="0"/>
              <a:t>les</a:t>
            </a:r>
            <a:r>
              <a:rPr spc="-100" dirty="0"/>
              <a:t> </a:t>
            </a:r>
            <a:r>
              <a:rPr spc="-9" dirty="0"/>
              <a:t>spectateurs.</a:t>
            </a:r>
          </a:p>
          <a:p>
            <a:pPr marL="0" indent="0" algn="ctr">
              <a:lnSpc>
                <a:spcPct val="100000"/>
              </a:lnSpc>
              <a:spcBef>
                <a:spcPts val="2825"/>
              </a:spcBef>
              <a:buNone/>
            </a:pPr>
            <a:r>
              <a:rPr spc="59" dirty="0"/>
              <a:t>Ce</a:t>
            </a:r>
            <a:r>
              <a:rPr spc="-127" dirty="0"/>
              <a:t> </a:t>
            </a:r>
            <a:r>
              <a:rPr spc="-18" dirty="0"/>
              <a:t>nouveau</a:t>
            </a:r>
            <a:r>
              <a:rPr spc="-122" dirty="0"/>
              <a:t> </a:t>
            </a:r>
            <a:r>
              <a:rPr spc="100" dirty="0"/>
              <a:t>film</a:t>
            </a:r>
            <a:r>
              <a:rPr spc="-122" dirty="0"/>
              <a:t> </a:t>
            </a:r>
            <a:r>
              <a:rPr spc="122" dirty="0"/>
              <a:t>les</a:t>
            </a:r>
            <a:r>
              <a:rPr spc="-122" dirty="0"/>
              <a:t> </a:t>
            </a:r>
            <a:r>
              <a:rPr spc="54" dirty="0"/>
              <a:t>intéresse</a:t>
            </a:r>
            <a:r>
              <a:rPr spc="-122" dirty="0"/>
              <a:t> </a:t>
            </a:r>
            <a:r>
              <a:rPr spc="-9" dirty="0"/>
              <a:t>beaucoup.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2741" y="765452"/>
            <a:ext cx="9535557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1111329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265255" y="2009542"/>
            <a:ext cx="9535557" cy="16820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66029" marR="787719" indent="0" algn="ctr">
              <a:lnSpc>
                <a:spcPct val="145800"/>
              </a:lnSpc>
              <a:spcBef>
                <a:spcPts val="91"/>
              </a:spcBef>
              <a:buNone/>
            </a:pPr>
            <a:r>
              <a:rPr dirty="0"/>
              <a:t>Dans</a:t>
            </a:r>
            <a:r>
              <a:rPr spc="-18" dirty="0"/>
              <a:t> </a:t>
            </a:r>
            <a:r>
              <a:rPr spc="109" dirty="0"/>
              <a:t>la</a:t>
            </a:r>
            <a:r>
              <a:rPr spc="-18" dirty="0"/>
              <a:t> </a:t>
            </a:r>
            <a:r>
              <a:rPr spc="113" dirty="0"/>
              <a:t>salle</a:t>
            </a:r>
            <a:r>
              <a:rPr spc="-14" dirty="0"/>
              <a:t> </a:t>
            </a:r>
            <a:r>
              <a:rPr dirty="0"/>
              <a:t>obscure,</a:t>
            </a:r>
            <a:r>
              <a:rPr spc="-18" dirty="0"/>
              <a:t> </a:t>
            </a:r>
            <a:r>
              <a:rPr spc="-9" dirty="0"/>
              <a:t>s’assoi</a:t>
            </a:r>
            <a:r>
              <a:rPr b="1" spc="-9" dirty="0">
                <a:solidFill>
                  <a:srgbClr val="F9AE04"/>
                </a:solidFill>
                <a:latin typeface="Tahoma"/>
                <a:cs typeface="Tahoma"/>
              </a:rPr>
              <a:t>ent </a:t>
            </a:r>
            <a:r>
              <a:rPr u="sng" spc="122" dirty="0"/>
              <a:t>les</a:t>
            </a:r>
            <a:r>
              <a:rPr u="sng" spc="-100" dirty="0"/>
              <a:t> </a:t>
            </a:r>
            <a:r>
              <a:rPr u="sng" spc="-9" dirty="0"/>
              <a:t>spectateurs</a:t>
            </a:r>
            <a:r>
              <a:rPr spc="-9" dirty="0"/>
              <a:t>.</a:t>
            </a:r>
          </a:p>
          <a:p>
            <a:pPr>
              <a:lnSpc>
                <a:spcPct val="100000"/>
              </a:lnSpc>
              <a:spcBef>
                <a:spcPts val="444"/>
              </a:spcBef>
            </a:pPr>
            <a:endParaRPr spc="-9" dirty="0"/>
          </a:p>
          <a:p>
            <a:pPr marL="0" indent="0" algn="ctr">
              <a:lnSpc>
                <a:spcPct val="100000"/>
              </a:lnSpc>
              <a:buNone/>
            </a:pPr>
            <a:r>
              <a:rPr u="sng" spc="63" dirty="0">
                <a:uFill>
                  <a:solidFill>
                    <a:srgbClr val="000000"/>
                  </a:solidFill>
                </a:uFill>
              </a:rPr>
              <a:t>Ce</a:t>
            </a:r>
            <a:r>
              <a:rPr u="sng" spc="-59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spc="-18" dirty="0">
                <a:uFill>
                  <a:solidFill>
                    <a:srgbClr val="000000"/>
                  </a:solidFill>
                </a:uFill>
              </a:rPr>
              <a:t>nouveau</a:t>
            </a:r>
            <a:r>
              <a:rPr u="sng" spc="-59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spc="100" dirty="0">
                <a:uFill>
                  <a:solidFill>
                    <a:srgbClr val="000000"/>
                  </a:solidFill>
                </a:uFill>
              </a:rPr>
              <a:t>film</a:t>
            </a:r>
            <a:r>
              <a:rPr spc="-59" dirty="0"/>
              <a:t> </a:t>
            </a:r>
            <a:r>
              <a:rPr spc="122" dirty="0"/>
              <a:t>les</a:t>
            </a:r>
            <a:r>
              <a:rPr spc="-54" dirty="0"/>
              <a:t> </a:t>
            </a:r>
            <a:r>
              <a:rPr dirty="0"/>
              <a:t>intéress</a:t>
            </a:r>
            <a:r>
              <a:rPr b="1" dirty="0">
                <a:solidFill>
                  <a:srgbClr val="F9AE04"/>
                </a:solidFill>
                <a:latin typeface="Tahoma"/>
                <a:cs typeface="Tahoma"/>
              </a:rPr>
              <a:t>e</a:t>
            </a:r>
            <a:r>
              <a:rPr b="1" spc="1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pc="-9" dirty="0"/>
              <a:t>beaucoup.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10</a:t>
            </a:fld>
            <a:endParaRPr spc="-23" dirty="0"/>
          </a:p>
        </p:txBody>
      </p:sp>
      <p:pic>
        <p:nvPicPr>
          <p:cNvPr id="1028" name="Picture 4" descr="courbe La Flèche icône png, courbe La Flèche icône transparent png 22129656  PNG">
            <a:extLst>
              <a:ext uri="{FF2B5EF4-FFF2-40B4-BE49-F238E27FC236}">
                <a16:creationId xmlns:a16="http://schemas.microsoft.com/office/drawing/2014/main" id="{22BF8A6C-2F21-2F6E-CDB4-F80C68D5D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09052">
            <a:off x="4485075" y="2530539"/>
            <a:ext cx="2613232" cy="261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ourbe La Flèche icône png, courbe La Flèche icône transparent png 22129656  PNG">
            <a:extLst>
              <a:ext uri="{FF2B5EF4-FFF2-40B4-BE49-F238E27FC236}">
                <a16:creationId xmlns:a16="http://schemas.microsoft.com/office/drawing/2014/main" id="{4C993CBF-358C-DFB4-646A-9330B8985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09052" flipH="1" flipV="1">
            <a:off x="6319085" y="718274"/>
            <a:ext cx="2600435" cy="260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11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46840" y="1357157"/>
            <a:ext cx="4446901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774475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COMPRENDRE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328221" y="2674585"/>
            <a:ext cx="9535557" cy="1508829"/>
          </a:xfrm>
          <a:prstGeom prst="rect">
            <a:avLst/>
          </a:prstGeom>
        </p:spPr>
        <p:txBody>
          <a:bodyPr vert="horz" wrap="square" lIns="0" tIns="264877" rIns="0" bIns="0" rtlCol="0">
            <a:spAutoFit/>
          </a:bodyPr>
          <a:lstStyle/>
          <a:p>
            <a:pPr marL="415740" indent="0" algn="ctr">
              <a:lnSpc>
                <a:spcPct val="100000"/>
              </a:lnSpc>
              <a:spcBef>
                <a:spcPts val="2086"/>
              </a:spcBef>
              <a:buNone/>
            </a:pPr>
            <a:r>
              <a:rPr sz="3200" dirty="0"/>
              <a:t>Dans</a:t>
            </a:r>
            <a:r>
              <a:rPr sz="3200" spc="-91" dirty="0"/>
              <a:t> </a:t>
            </a:r>
            <a:r>
              <a:rPr sz="3200" spc="95" dirty="0"/>
              <a:t>le</a:t>
            </a:r>
            <a:r>
              <a:rPr sz="3200" spc="-91" dirty="0"/>
              <a:t> </a:t>
            </a:r>
            <a:r>
              <a:rPr sz="3200" spc="100" dirty="0"/>
              <a:t>film</a:t>
            </a:r>
            <a:r>
              <a:rPr sz="3200" spc="-86" dirty="0"/>
              <a:t> </a:t>
            </a:r>
            <a:r>
              <a:rPr sz="3200" i="1" dirty="0">
                <a:latin typeface="Trebuchet MS"/>
                <a:cs typeface="Trebuchet MS"/>
              </a:rPr>
              <a:t>Le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spc="-127" dirty="0">
                <a:latin typeface="Trebuchet MS"/>
                <a:cs typeface="Trebuchet MS"/>
              </a:rPr>
              <a:t>voyage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dans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spc="-190" dirty="0">
                <a:latin typeface="Trebuchet MS"/>
                <a:cs typeface="Trebuchet MS"/>
              </a:rPr>
              <a:t>la</a:t>
            </a:r>
            <a:r>
              <a:rPr sz="3200" i="1" spc="-109" dirty="0">
                <a:latin typeface="Trebuchet MS"/>
                <a:cs typeface="Trebuchet MS"/>
              </a:rPr>
              <a:t> </a:t>
            </a:r>
            <a:r>
              <a:rPr sz="3200" i="1" spc="-18" dirty="0">
                <a:latin typeface="Trebuchet MS"/>
                <a:cs typeface="Trebuchet MS"/>
              </a:rPr>
              <a:t>lune</a:t>
            </a:r>
          </a:p>
          <a:p>
            <a:pPr marL="259694" indent="0" algn="ctr">
              <a:lnSpc>
                <a:spcPct val="100000"/>
              </a:lnSpc>
              <a:spcBef>
                <a:spcPts val="1995"/>
              </a:spcBef>
              <a:buNone/>
            </a:pPr>
            <a:r>
              <a:rPr sz="3200" spc="-73" dirty="0"/>
              <a:t>jou…</a:t>
            </a:r>
            <a:r>
              <a:rPr sz="3200" spc="-95" dirty="0"/>
              <a:t> </a:t>
            </a:r>
            <a:r>
              <a:rPr sz="3200" dirty="0"/>
              <a:t>Georges</a:t>
            </a:r>
            <a:r>
              <a:rPr sz="3200" spc="-91" dirty="0"/>
              <a:t> </a:t>
            </a:r>
            <a:r>
              <a:rPr sz="3200" spc="77" dirty="0"/>
              <a:t>Méliès,</a:t>
            </a:r>
            <a:r>
              <a:rPr sz="3200" spc="-95" dirty="0"/>
              <a:t> </a:t>
            </a:r>
            <a:r>
              <a:rPr sz="3200" spc="95" dirty="0"/>
              <a:t>le</a:t>
            </a:r>
            <a:r>
              <a:rPr sz="3200" spc="-91" dirty="0"/>
              <a:t> </a:t>
            </a:r>
            <a:r>
              <a:rPr sz="3200" spc="-9" dirty="0"/>
              <a:t>réalisateur.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54FCE-698A-8B77-428E-06EEA1ABA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9507D0B4-CE13-5846-482A-A25E50B693C4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80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12</a:t>
            </a:fld>
            <a:endParaRPr spc="-23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5ADF1C7-17D0-2707-A47D-B8261E55E4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46840" y="1357157"/>
            <a:ext cx="4446901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774475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COMPRENDRE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6A0EB80C-90D2-91AF-FBC1-6E78DA3906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28221" y="2674585"/>
            <a:ext cx="9535557" cy="1508829"/>
          </a:xfrm>
          <a:prstGeom prst="rect">
            <a:avLst/>
          </a:prstGeom>
        </p:spPr>
        <p:txBody>
          <a:bodyPr vert="horz" wrap="square" lIns="0" tIns="264877" rIns="0" bIns="0" rtlCol="0">
            <a:spAutoFit/>
          </a:bodyPr>
          <a:lstStyle/>
          <a:p>
            <a:pPr marL="415740" indent="0" algn="ctr">
              <a:lnSpc>
                <a:spcPct val="100000"/>
              </a:lnSpc>
              <a:spcBef>
                <a:spcPts val="2086"/>
              </a:spcBef>
              <a:buNone/>
            </a:pPr>
            <a:r>
              <a:rPr sz="3200" dirty="0"/>
              <a:t>Dans</a:t>
            </a:r>
            <a:r>
              <a:rPr sz="3200" spc="-91" dirty="0"/>
              <a:t> </a:t>
            </a:r>
            <a:r>
              <a:rPr sz="3200" spc="95" dirty="0"/>
              <a:t>le</a:t>
            </a:r>
            <a:r>
              <a:rPr sz="3200" spc="-91" dirty="0"/>
              <a:t> </a:t>
            </a:r>
            <a:r>
              <a:rPr sz="3200" spc="100" dirty="0"/>
              <a:t>film</a:t>
            </a:r>
            <a:r>
              <a:rPr sz="3200" spc="-86" dirty="0"/>
              <a:t> </a:t>
            </a:r>
            <a:r>
              <a:rPr sz="3200" i="1" dirty="0">
                <a:latin typeface="Trebuchet MS"/>
                <a:cs typeface="Trebuchet MS"/>
              </a:rPr>
              <a:t>Le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spc="-127" dirty="0">
                <a:latin typeface="Trebuchet MS"/>
                <a:cs typeface="Trebuchet MS"/>
              </a:rPr>
              <a:t>voyage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dans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spc="-190" dirty="0">
                <a:latin typeface="Trebuchet MS"/>
                <a:cs typeface="Trebuchet MS"/>
              </a:rPr>
              <a:t>la</a:t>
            </a:r>
            <a:r>
              <a:rPr sz="3200" i="1" spc="-109" dirty="0">
                <a:latin typeface="Trebuchet MS"/>
                <a:cs typeface="Trebuchet MS"/>
              </a:rPr>
              <a:t> </a:t>
            </a:r>
            <a:r>
              <a:rPr sz="3200" i="1" spc="-18" dirty="0">
                <a:latin typeface="Trebuchet MS"/>
                <a:cs typeface="Trebuchet MS"/>
              </a:rPr>
              <a:t>lune</a:t>
            </a:r>
          </a:p>
          <a:p>
            <a:pPr marL="259694" indent="0" algn="ctr">
              <a:lnSpc>
                <a:spcPct val="100000"/>
              </a:lnSpc>
              <a:spcBef>
                <a:spcPts val="1995"/>
              </a:spcBef>
              <a:buNone/>
            </a:pPr>
            <a:r>
              <a:rPr sz="3200" spc="-73" dirty="0"/>
              <a:t>jou…</a:t>
            </a:r>
            <a:r>
              <a:rPr sz="3200" spc="-95" dirty="0"/>
              <a:t> </a:t>
            </a:r>
            <a:r>
              <a:rPr sz="3200" u="sng" dirty="0"/>
              <a:t>Georges</a:t>
            </a:r>
            <a:r>
              <a:rPr sz="3200" u="sng" spc="-91" dirty="0"/>
              <a:t> </a:t>
            </a:r>
            <a:r>
              <a:rPr sz="3200" u="sng" spc="77" dirty="0"/>
              <a:t>Méliès</a:t>
            </a:r>
            <a:r>
              <a:rPr sz="3200" spc="77" dirty="0"/>
              <a:t>,</a:t>
            </a:r>
            <a:r>
              <a:rPr sz="3200" spc="-95" dirty="0"/>
              <a:t> </a:t>
            </a:r>
            <a:r>
              <a:rPr sz="3200" spc="95" dirty="0"/>
              <a:t>le</a:t>
            </a:r>
            <a:r>
              <a:rPr sz="3200" spc="-91" dirty="0"/>
              <a:t> </a:t>
            </a:r>
            <a:r>
              <a:rPr sz="3200" spc="-9" dirty="0"/>
              <a:t>réalisateur.</a:t>
            </a:r>
          </a:p>
        </p:txBody>
      </p:sp>
    </p:spTree>
    <p:extLst>
      <p:ext uri="{BB962C8B-B14F-4D97-AF65-F5344CB8AC3E}">
        <p14:creationId xmlns:p14="http://schemas.microsoft.com/office/powerpoint/2010/main" val="4039250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AC902-6F28-46DC-AD68-76BF2AACA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>
            <a:extLst>
              <a:ext uri="{FF2B5EF4-FFF2-40B4-BE49-F238E27FC236}">
                <a16:creationId xmlns:a16="http://schemas.microsoft.com/office/drawing/2014/main" id="{CC6201E0-9155-61A4-4AD8-CAEFD2C7B0C0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80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13</a:t>
            </a:fld>
            <a:endParaRPr spc="-23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4D22E6E-03D5-C886-BB8D-2A23E6EF57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46840" y="1357157"/>
            <a:ext cx="4446901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774475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COMPRENDRE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5961345-1ADE-F7CB-43D4-B5E068A36B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28221" y="2674585"/>
            <a:ext cx="9535557" cy="1508829"/>
          </a:xfrm>
          <a:prstGeom prst="rect">
            <a:avLst/>
          </a:prstGeom>
        </p:spPr>
        <p:txBody>
          <a:bodyPr vert="horz" wrap="square" lIns="0" tIns="264877" rIns="0" bIns="0" rtlCol="0">
            <a:spAutoFit/>
          </a:bodyPr>
          <a:lstStyle/>
          <a:p>
            <a:pPr marL="415740" indent="0" algn="ctr">
              <a:lnSpc>
                <a:spcPct val="100000"/>
              </a:lnSpc>
              <a:spcBef>
                <a:spcPts val="2086"/>
              </a:spcBef>
              <a:buNone/>
            </a:pPr>
            <a:r>
              <a:rPr sz="3200" dirty="0"/>
              <a:t>Dans</a:t>
            </a:r>
            <a:r>
              <a:rPr sz="3200" spc="-91" dirty="0"/>
              <a:t> </a:t>
            </a:r>
            <a:r>
              <a:rPr sz="3200" spc="95" dirty="0"/>
              <a:t>le</a:t>
            </a:r>
            <a:r>
              <a:rPr sz="3200" spc="-91" dirty="0"/>
              <a:t> </a:t>
            </a:r>
            <a:r>
              <a:rPr sz="3200" spc="100" dirty="0"/>
              <a:t>film</a:t>
            </a:r>
            <a:r>
              <a:rPr sz="3200" spc="-86" dirty="0"/>
              <a:t> </a:t>
            </a:r>
            <a:r>
              <a:rPr sz="3200" i="1" dirty="0">
                <a:latin typeface="Trebuchet MS"/>
                <a:cs typeface="Trebuchet MS"/>
              </a:rPr>
              <a:t>Le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spc="-127" dirty="0">
                <a:latin typeface="Trebuchet MS"/>
                <a:cs typeface="Trebuchet MS"/>
              </a:rPr>
              <a:t>voyage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dans</a:t>
            </a:r>
            <a:r>
              <a:rPr sz="3200" i="1" spc="-103" dirty="0">
                <a:latin typeface="Trebuchet MS"/>
                <a:cs typeface="Trebuchet MS"/>
              </a:rPr>
              <a:t> </a:t>
            </a:r>
            <a:r>
              <a:rPr sz="3200" i="1" spc="-190" dirty="0">
                <a:latin typeface="Trebuchet MS"/>
                <a:cs typeface="Trebuchet MS"/>
              </a:rPr>
              <a:t>la</a:t>
            </a:r>
            <a:r>
              <a:rPr sz="3200" i="1" spc="-109" dirty="0">
                <a:latin typeface="Trebuchet MS"/>
                <a:cs typeface="Trebuchet MS"/>
              </a:rPr>
              <a:t> </a:t>
            </a:r>
            <a:r>
              <a:rPr sz="3200" i="1" spc="-18" dirty="0">
                <a:latin typeface="Trebuchet MS"/>
                <a:cs typeface="Trebuchet MS"/>
              </a:rPr>
              <a:t>lune</a:t>
            </a:r>
          </a:p>
          <a:p>
            <a:pPr marL="259694" indent="0" algn="ctr">
              <a:lnSpc>
                <a:spcPct val="100000"/>
              </a:lnSpc>
              <a:spcBef>
                <a:spcPts val="1995"/>
              </a:spcBef>
              <a:buNone/>
            </a:pPr>
            <a:r>
              <a:rPr sz="3200" spc="-73" dirty="0"/>
              <a:t>jo</a:t>
            </a:r>
            <a:r>
              <a:rPr lang="fr-FR" sz="3200" spc="-73" dirty="0" err="1"/>
              <a:t>u</a:t>
            </a:r>
            <a:r>
              <a:rPr lang="fr-FR" sz="3200" spc="-73" dirty="0" err="1">
                <a:solidFill>
                  <a:srgbClr val="FFC000"/>
                </a:solidFill>
              </a:rPr>
              <a:t>e</a:t>
            </a:r>
            <a:r>
              <a:rPr sz="3200" spc="-95" dirty="0"/>
              <a:t> </a:t>
            </a:r>
            <a:r>
              <a:rPr sz="3200" u="sng" dirty="0"/>
              <a:t>Georges</a:t>
            </a:r>
            <a:r>
              <a:rPr sz="3200" u="sng" spc="-91" dirty="0"/>
              <a:t> </a:t>
            </a:r>
            <a:r>
              <a:rPr sz="3200" u="sng" spc="77" dirty="0"/>
              <a:t>Méliès</a:t>
            </a:r>
            <a:r>
              <a:rPr sz="3200" spc="77" dirty="0"/>
              <a:t>,</a:t>
            </a:r>
            <a:r>
              <a:rPr sz="3200" spc="-95" dirty="0"/>
              <a:t> </a:t>
            </a:r>
            <a:r>
              <a:rPr sz="3200" spc="95" dirty="0"/>
              <a:t>le</a:t>
            </a:r>
            <a:r>
              <a:rPr sz="3200" spc="-91" dirty="0"/>
              <a:t> </a:t>
            </a:r>
            <a:r>
              <a:rPr sz="3200" spc="-9" dirty="0"/>
              <a:t>réalisateur.</a:t>
            </a:r>
          </a:p>
        </p:txBody>
      </p:sp>
      <p:pic>
        <p:nvPicPr>
          <p:cNvPr id="2" name="Picture 4" descr="courbe La Flèche icône png, courbe La Flèche icône transparent png 22129656  PNG">
            <a:extLst>
              <a:ext uri="{FF2B5EF4-FFF2-40B4-BE49-F238E27FC236}">
                <a16:creationId xmlns:a16="http://schemas.microsoft.com/office/drawing/2014/main" id="{D355FE22-B5E7-EF5D-2934-9EF800D62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08296" flipV="1">
            <a:off x="3667008" y="3371699"/>
            <a:ext cx="1589457" cy="206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477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4176962" y="1482508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12668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46425" y="3002020"/>
            <a:ext cx="869716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effets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spéciaux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?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public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63" dirty="0">
                <a:latin typeface="Tahoma"/>
                <a:cs typeface="Tahoma"/>
              </a:rPr>
              <a:t>ador…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5503" y="355091"/>
            <a:ext cx="3439925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5547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44916" y="2891256"/>
            <a:ext cx="850656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effets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spéciaux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?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u="sng" spc="131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Le</a:t>
            </a:r>
            <a:r>
              <a:rPr sz="3627" u="sng" spc="-5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5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public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 err="1">
                <a:latin typeface="Tahoma"/>
                <a:cs typeface="Tahoma"/>
              </a:rPr>
              <a:t>ador</a:t>
            </a:r>
            <a:r>
              <a:rPr lang="fr-FR" sz="3627" spc="-9" dirty="0">
                <a:latin typeface="Tahoma"/>
                <a:cs typeface="Tahoma"/>
              </a:rPr>
              <a:t>..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97014-F1A0-14B2-FE15-4DF7FB94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48A9A94D-CDF7-5E6F-D5E7-9B71329D01C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055503" y="355091"/>
            <a:ext cx="3439925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5547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F88C8AA-1F97-6351-4827-B7AA9F153982}"/>
              </a:ext>
            </a:extLst>
          </p:cNvPr>
          <p:cNvSpPr txBox="1"/>
          <p:nvPr/>
        </p:nvSpPr>
        <p:spPr>
          <a:xfrm>
            <a:off x="1844916" y="2891256"/>
            <a:ext cx="850656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effets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spéciaux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?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u="sng" spc="131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Le</a:t>
            </a:r>
            <a:r>
              <a:rPr sz="3627" u="sng" spc="-5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5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public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 err="1">
                <a:latin typeface="Tahoma"/>
                <a:cs typeface="Tahoma"/>
              </a:rPr>
              <a:t>ador</a:t>
            </a:r>
            <a:r>
              <a:rPr lang="fr-FR" sz="3627" spc="-9" dirty="0">
                <a:solidFill>
                  <a:srgbClr val="FFC000"/>
                </a:solidFill>
                <a:latin typeface="Tahoma"/>
                <a:cs typeface="Tahoma"/>
              </a:rPr>
              <a:t>e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 dirty="0">
              <a:latin typeface="Tahoma"/>
              <a:cs typeface="Tahoma"/>
            </a:endParaRPr>
          </a:p>
        </p:txBody>
      </p:sp>
      <p:pic>
        <p:nvPicPr>
          <p:cNvPr id="2" name="Picture 4" descr="courbe La Flèche icône png, courbe La Flèche icône transparent png 22129656  PNG">
            <a:extLst>
              <a:ext uri="{FF2B5EF4-FFF2-40B4-BE49-F238E27FC236}">
                <a16:creationId xmlns:a16="http://schemas.microsoft.com/office/drawing/2014/main" id="{CE921202-F319-5E7B-95E0-640A0FE76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09052">
            <a:off x="7188813" y="2405033"/>
            <a:ext cx="2613232" cy="261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441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80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17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5684" y="400029"/>
            <a:ext cx="9535557" cy="1439204"/>
          </a:xfrm>
          <a:prstGeom prst="rect">
            <a:avLst/>
          </a:prstGeom>
        </p:spPr>
        <p:txBody>
          <a:bodyPr vert="horz" wrap="square" lIns="0" tIns="46065" rIns="0" bIns="0" rtlCol="0" anchor="ctr">
            <a:spAutoFit/>
          </a:bodyPr>
          <a:lstStyle/>
          <a:p>
            <a:pPr marL="1152" algn="ctr">
              <a:lnSpc>
                <a:spcPct val="100000"/>
              </a:lnSpc>
              <a:spcBef>
                <a:spcPts val="363"/>
              </a:spcBef>
            </a:pPr>
            <a:r>
              <a:rPr spc="-299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VÉRIFIER</a:t>
            </a:r>
          </a:p>
          <a:p>
            <a:pPr marL="1152" algn="ctr">
              <a:lnSpc>
                <a:spcPct val="100000"/>
              </a:lnSpc>
              <a:spcBef>
                <a:spcPts val="272"/>
              </a:spcBef>
            </a:pPr>
            <a:r>
              <a:rPr spc="-27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SA</a:t>
            </a:r>
            <a:r>
              <a:rPr spc="-317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spc="-38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04969" y="2376639"/>
            <a:ext cx="7983150" cy="34693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376" marR="413437" indent="-394435">
              <a:spcBef>
                <a:spcPts val="91"/>
              </a:spcBef>
              <a:buChar char="•"/>
              <a:tabLst>
                <a:tab pos="406527" algn="l"/>
              </a:tabLst>
            </a:pPr>
            <a:r>
              <a:rPr sz="3627" dirty="0">
                <a:latin typeface="Tahoma"/>
                <a:cs typeface="Tahoma"/>
              </a:rPr>
              <a:t>Avec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accorde-</a:t>
            </a:r>
            <a:r>
              <a:rPr sz="3627" spc="122" dirty="0">
                <a:latin typeface="Tahoma"/>
                <a:cs typeface="Tahoma"/>
              </a:rPr>
              <a:t>t-</a:t>
            </a:r>
            <a:r>
              <a:rPr sz="3627" spc="113" dirty="0">
                <a:latin typeface="Tahoma"/>
                <a:cs typeface="Tahoma"/>
              </a:rPr>
              <a:t>on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le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verbe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 	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122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quelle </a:t>
            </a:r>
            <a:r>
              <a:rPr sz="3627" dirty="0">
                <a:latin typeface="Tahoma"/>
                <a:cs typeface="Tahoma"/>
              </a:rPr>
              <a:t>façon</a:t>
            </a:r>
            <a:r>
              <a:rPr sz="3627" spc="122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335702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spc="163" dirty="0">
                <a:latin typeface="Tahoma"/>
                <a:cs typeface="Tahoma"/>
              </a:rPr>
              <a:t>Le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sujet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185" dirty="0">
                <a:latin typeface="Tahoma"/>
                <a:cs typeface="Tahoma"/>
              </a:rPr>
              <a:t>est-</a:t>
            </a:r>
            <a:r>
              <a:rPr sz="3627" spc="141" dirty="0">
                <a:latin typeface="Tahoma"/>
                <a:cs typeface="Tahoma"/>
              </a:rPr>
              <a:t>il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toujours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positionné 	</a:t>
            </a:r>
            <a:r>
              <a:rPr sz="3627" dirty="0">
                <a:latin typeface="Tahoma"/>
                <a:cs typeface="Tahoma"/>
              </a:rPr>
              <a:t>avant</a:t>
            </a:r>
            <a:r>
              <a:rPr sz="3627" spc="82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le</a:t>
            </a:r>
            <a:r>
              <a:rPr sz="3627" spc="82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verbe</a:t>
            </a:r>
            <a:r>
              <a:rPr sz="3627" spc="82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dirty="0">
                <a:latin typeface="Tahoma"/>
                <a:cs typeface="Tahoma"/>
              </a:rPr>
              <a:t>À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faut-</a:t>
            </a:r>
            <a:r>
              <a:rPr sz="3627" spc="91" dirty="0">
                <a:latin typeface="Tahoma"/>
                <a:cs typeface="Tahoma"/>
              </a:rPr>
              <a:t>il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136" dirty="0">
                <a:latin typeface="Tahoma"/>
                <a:cs typeface="Tahoma"/>
              </a:rPr>
              <a:t>aussi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faire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attention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4375147" y="1016416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03246" y="2422210"/>
            <a:ext cx="9115766" cy="153319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85221" marR="4607" indent="-74281">
              <a:lnSpc>
                <a:spcPct val="145800"/>
              </a:lnSpc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frères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Lumière,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28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décembre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41" dirty="0">
                <a:latin typeface="Tahoma"/>
                <a:cs typeface="Tahoma"/>
              </a:rPr>
              <a:t>1815, </a:t>
            </a:r>
            <a:r>
              <a:rPr sz="3627" dirty="0">
                <a:latin typeface="Tahoma"/>
                <a:cs typeface="Tahoma"/>
              </a:rPr>
              <a:t>organis…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lang="fr-FR" sz="3627" spc="-91" dirty="0">
                <a:latin typeface="Tahoma"/>
                <a:cs typeface="Tahoma"/>
              </a:rPr>
              <a:t> 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première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projection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salle.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723E2A-E25A-647E-6CDB-8E75F8E8FED7}"/>
              </a:ext>
            </a:extLst>
          </p:cNvPr>
          <p:cNvSpPr txBox="1"/>
          <p:nvPr/>
        </p:nvSpPr>
        <p:spPr>
          <a:xfrm>
            <a:off x="3316941" y="3309078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FFC000"/>
                </a:solidFill>
              </a:rPr>
              <a:t>ent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4159033" y="1141849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64708" y="3002020"/>
            <a:ext cx="8610867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De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l’usine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Lumière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sort…</a:t>
            </a:r>
            <a:r>
              <a:rPr lang="fr-FR" sz="3627" dirty="0">
                <a:latin typeface="Tahoma"/>
                <a:cs typeface="Tahoma"/>
              </a:rPr>
              <a:t>  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ouvriers.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AE3057-1439-25E6-537F-B2315D8D6FCB}"/>
              </a:ext>
            </a:extLst>
          </p:cNvPr>
          <p:cNvSpPr txBox="1"/>
          <p:nvPr/>
        </p:nvSpPr>
        <p:spPr>
          <a:xfrm>
            <a:off x="6865113" y="2925484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FFC000"/>
                </a:solidFill>
              </a:rPr>
              <a:t>ent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80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20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77898" y="1274156"/>
            <a:ext cx="9535557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831481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384651" y="2480232"/>
            <a:ext cx="9535557" cy="1398543"/>
          </a:xfrm>
          <a:prstGeom prst="rect">
            <a:avLst/>
          </a:prstGeom>
        </p:spPr>
        <p:txBody>
          <a:bodyPr vert="horz" wrap="square" lIns="0" tIns="264877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2086"/>
              </a:spcBef>
              <a:buNone/>
            </a:pPr>
            <a:r>
              <a:rPr spc="127" dirty="0"/>
              <a:t>Le</a:t>
            </a:r>
            <a:r>
              <a:rPr spc="-82" dirty="0"/>
              <a:t> </a:t>
            </a:r>
            <a:r>
              <a:rPr spc="100" dirty="0"/>
              <a:t>film</a:t>
            </a:r>
            <a:r>
              <a:rPr spc="-82" dirty="0"/>
              <a:t> </a:t>
            </a:r>
            <a:r>
              <a:rPr dirty="0"/>
              <a:t>suivant</a:t>
            </a:r>
            <a:r>
              <a:rPr spc="-82" dirty="0"/>
              <a:t> </a:t>
            </a:r>
            <a:r>
              <a:rPr spc="-9" dirty="0" err="1"/>
              <a:t>s’appell</a:t>
            </a:r>
            <a:r>
              <a:rPr spc="-9" dirty="0"/>
              <a:t>…</a:t>
            </a:r>
            <a:r>
              <a:rPr lang="fr-FR" spc="-9" dirty="0"/>
              <a:t>    </a:t>
            </a:r>
            <a:r>
              <a:rPr i="1" spc="-653" dirty="0">
                <a:latin typeface="Trebuchet MS"/>
                <a:cs typeface="Trebuchet MS"/>
              </a:rPr>
              <a:t>L</a:t>
            </a:r>
            <a:r>
              <a:rPr lang="fr-FR" i="1" spc="-467" dirty="0">
                <a:latin typeface="Trebuchet MS"/>
                <a:cs typeface="Trebuchet MS"/>
              </a:rPr>
              <a:t>'</a:t>
            </a:r>
            <a:r>
              <a:rPr lang="fr-FR" i="1" spc="-141" dirty="0">
                <a:latin typeface="Trebuchet MS"/>
                <a:cs typeface="Trebuchet MS"/>
              </a:rPr>
              <a:t>a</a:t>
            </a:r>
            <a:r>
              <a:rPr i="1" spc="-141" dirty="0" err="1">
                <a:latin typeface="Trebuchet MS"/>
                <a:cs typeface="Trebuchet MS"/>
              </a:rPr>
              <a:t>rri</a:t>
            </a:r>
            <a:r>
              <a:rPr i="1" spc="-109" dirty="0" err="1">
                <a:latin typeface="Trebuchet MS"/>
                <a:cs typeface="Trebuchet MS"/>
              </a:rPr>
              <a:t>v</a:t>
            </a:r>
            <a:r>
              <a:rPr i="1" spc="-141" dirty="0" err="1">
                <a:latin typeface="Trebuchet MS"/>
                <a:cs typeface="Trebuchet MS"/>
              </a:rPr>
              <a:t>ée</a:t>
            </a:r>
            <a:r>
              <a:rPr i="1" spc="-113" dirty="0">
                <a:latin typeface="Trebuchet MS"/>
                <a:cs typeface="Trebuchet MS"/>
              </a:rPr>
              <a:t> </a:t>
            </a:r>
            <a:r>
              <a:rPr i="1" spc="-185" dirty="0">
                <a:latin typeface="Trebuchet MS"/>
                <a:cs typeface="Trebuchet MS"/>
              </a:rPr>
              <a:t>d’un</a:t>
            </a:r>
            <a:r>
              <a:rPr i="1" spc="-113" dirty="0">
                <a:latin typeface="Trebuchet MS"/>
                <a:cs typeface="Trebuchet MS"/>
              </a:rPr>
              <a:t> </a:t>
            </a:r>
            <a:r>
              <a:rPr i="1" spc="-168" dirty="0">
                <a:latin typeface="Trebuchet MS"/>
                <a:cs typeface="Trebuchet MS"/>
              </a:rPr>
              <a:t>train</a:t>
            </a:r>
            <a:r>
              <a:rPr i="1" spc="-113" dirty="0">
                <a:latin typeface="Trebuchet MS"/>
                <a:cs typeface="Trebuchet MS"/>
              </a:rPr>
              <a:t> </a:t>
            </a:r>
            <a:r>
              <a:rPr i="1" dirty="0" err="1">
                <a:latin typeface="Trebuchet MS"/>
                <a:cs typeface="Trebuchet MS"/>
              </a:rPr>
              <a:t>en</a:t>
            </a:r>
            <a:r>
              <a:rPr i="1" spc="-208" dirty="0">
                <a:latin typeface="Trebuchet MS"/>
                <a:cs typeface="Trebuchet MS"/>
              </a:rPr>
              <a:t> </a:t>
            </a:r>
            <a:endParaRPr lang="fr-FR" i="1" spc="-208" dirty="0">
              <a:latin typeface="Trebuchet MS"/>
              <a:cs typeface="Trebuchet MS"/>
            </a:endParaRPr>
          </a:p>
          <a:p>
            <a:pPr marL="0" indent="0" algn="ctr">
              <a:lnSpc>
                <a:spcPct val="100000"/>
              </a:lnSpc>
              <a:spcBef>
                <a:spcPts val="2086"/>
              </a:spcBef>
              <a:buNone/>
            </a:pPr>
            <a:r>
              <a:rPr i="1" spc="-50" dirty="0" err="1">
                <a:latin typeface="Trebuchet MS"/>
                <a:cs typeface="Trebuchet MS"/>
              </a:rPr>
              <a:t>gare</a:t>
            </a:r>
            <a:r>
              <a:rPr i="1" spc="-136" dirty="0">
                <a:latin typeface="Trebuchet MS"/>
                <a:cs typeface="Trebuchet MS"/>
              </a:rPr>
              <a:t> </a:t>
            </a:r>
            <a:r>
              <a:rPr i="1" spc="-127" dirty="0">
                <a:latin typeface="Trebuchet MS"/>
                <a:cs typeface="Trebuchet MS"/>
              </a:rPr>
              <a:t>de</a:t>
            </a:r>
            <a:r>
              <a:rPr i="1" spc="-136" dirty="0">
                <a:latin typeface="Trebuchet MS"/>
                <a:cs typeface="Trebuchet MS"/>
              </a:rPr>
              <a:t> </a:t>
            </a:r>
            <a:r>
              <a:rPr i="1" dirty="0">
                <a:latin typeface="Trebuchet MS"/>
                <a:cs typeface="Trebuchet MS"/>
              </a:rPr>
              <a:t>La</a:t>
            </a:r>
            <a:r>
              <a:rPr i="1" spc="-141" dirty="0">
                <a:latin typeface="Trebuchet MS"/>
                <a:cs typeface="Trebuchet MS"/>
              </a:rPr>
              <a:t> </a:t>
            </a:r>
            <a:r>
              <a:rPr i="1" spc="-127" dirty="0">
                <a:latin typeface="Trebuchet MS"/>
                <a:cs typeface="Trebuchet MS"/>
              </a:rPr>
              <a:t>Ciotat</a:t>
            </a:r>
            <a:r>
              <a:rPr spc="-127" dirty="0"/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5DFB6C-0F9B-A60F-586E-C69640A717BC}"/>
              </a:ext>
            </a:extLst>
          </p:cNvPr>
          <p:cNvSpPr txBox="1"/>
          <p:nvPr/>
        </p:nvSpPr>
        <p:spPr>
          <a:xfrm>
            <a:off x="4981333" y="2592957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C000"/>
                </a:solidFill>
              </a:rPr>
              <a:t>e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5503" y="299167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49662" y="2422211"/>
            <a:ext cx="7490825" cy="153319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231295" marR="4607" indent="-2220354">
              <a:lnSpc>
                <a:spcPct val="145800"/>
              </a:lnSpc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spectateurs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effrayés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32" dirty="0">
                <a:latin typeface="Tahoma"/>
                <a:cs typeface="Tahoma"/>
              </a:rPr>
              <a:t>train </a:t>
            </a:r>
            <a:r>
              <a:rPr sz="3627" spc="-9" dirty="0">
                <a:latin typeface="Tahoma"/>
                <a:cs typeface="Tahoma"/>
              </a:rPr>
              <a:t>quitt…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lang="fr-FR" sz="3627" spc="-177" dirty="0">
                <a:latin typeface="Tahoma"/>
                <a:cs typeface="Tahoma"/>
              </a:rPr>
              <a:t> 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72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salle.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C90BA1-128F-493B-B94A-09EB709C1F2C}"/>
              </a:ext>
            </a:extLst>
          </p:cNvPr>
          <p:cNvSpPr txBox="1"/>
          <p:nvPr/>
        </p:nvSpPr>
        <p:spPr>
          <a:xfrm>
            <a:off x="5413757" y="3309079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FFC000"/>
                </a:solidFill>
              </a:rPr>
              <a:t>ent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3925950" y="1306321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12804" y="3002020"/>
            <a:ext cx="796472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mouvement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sur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l’écran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effrai…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69178D-DAE6-7CB8-B884-2152380F9C12}"/>
              </a:ext>
            </a:extLst>
          </p:cNvPr>
          <p:cNvSpPr txBox="1"/>
          <p:nvPr/>
        </p:nvSpPr>
        <p:spPr>
          <a:xfrm>
            <a:off x="9341223" y="2925484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C000"/>
                </a:solidFill>
              </a:rPr>
              <a:t>e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4051456" y="1159778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54160" y="3002020"/>
            <a:ext cx="856005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De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partout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arriv…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lang="fr-FR" sz="3627" spc="-113" dirty="0">
                <a:latin typeface="Tahoma"/>
                <a:cs typeface="Tahoma"/>
              </a:rPr>
              <a:t>  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passants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curieux.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012CC73-8762-1236-46FF-B6DDD2E832B7}"/>
              </a:ext>
            </a:extLst>
          </p:cNvPr>
          <p:cNvSpPr txBox="1"/>
          <p:nvPr/>
        </p:nvSpPr>
        <p:spPr>
          <a:xfrm>
            <a:off x="5181601" y="2925484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FFC000"/>
                </a:solidFill>
              </a:rPr>
              <a:t>ent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5503" y="299167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13489" y="2387673"/>
            <a:ext cx="5963177" cy="153319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018622" marR="4607" indent="-1007682">
              <a:lnSpc>
                <a:spcPct val="145800"/>
              </a:lnSpc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Voici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caméra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fabriqu…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frères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Lumière.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C7D8BC-FADF-DA5A-E065-0BD7EA25177D}"/>
              </a:ext>
            </a:extLst>
          </p:cNvPr>
          <p:cNvSpPr txBox="1"/>
          <p:nvPr/>
        </p:nvSpPr>
        <p:spPr>
          <a:xfrm>
            <a:off x="8619467" y="2507942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FFC000"/>
                </a:solidFill>
              </a:rPr>
              <a:t>ent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5503" y="299167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39370" y="2422211"/>
            <a:ext cx="8311366" cy="153319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indent="385222">
              <a:lnSpc>
                <a:spcPct val="145800"/>
              </a:lnSpc>
              <a:spcBef>
                <a:spcPts val="91"/>
              </a:spcBef>
            </a:pPr>
            <a:r>
              <a:rPr sz="3627" spc="77" dirty="0">
                <a:latin typeface="Tahoma"/>
                <a:cs typeface="Tahoma"/>
              </a:rPr>
              <a:t>Méliès,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influencé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expérience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magie,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32" dirty="0">
                <a:latin typeface="Tahoma"/>
                <a:cs typeface="Tahoma"/>
              </a:rPr>
              <a:t>invent…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effets</a:t>
            </a:r>
            <a:r>
              <a:rPr sz="3627" spc="-12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spéciaux.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5DB3CB-40A9-2000-2968-731602B66A83}"/>
              </a:ext>
            </a:extLst>
          </p:cNvPr>
          <p:cNvSpPr txBox="1"/>
          <p:nvPr/>
        </p:nvSpPr>
        <p:spPr>
          <a:xfrm>
            <a:off x="5717634" y="3309079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C000"/>
                </a:solidFill>
              </a:rPr>
              <a:t>e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5503" y="299167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84092" y="2422211"/>
            <a:ext cx="7221917" cy="153319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295211" marR="4607" indent="-2284270">
              <a:lnSpc>
                <a:spcPct val="145800"/>
              </a:lnSpc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Il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utilis…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pour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créer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scènes </a:t>
            </a:r>
            <a:r>
              <a:rPr sz="3627" spc="-9" dirty="0">
                <a:latin typeface="Tahoma"/>
                <a:cs typeface="Tahoma"/>
              </a:rPr>
              <a:t>fantastiques.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0D33E3-FD85-B602-6470-E1E4CE8EC721}"/>
              </a:ext>
            </a:extLst>
          </p:cNvPr>
          <p:cNvSpPr txBox="1"/>
          <p:nvPr/>
        </p:nvSpPr>
        <p:spPr>
          <a:xfrm>
            <a:off x="4544516" y="2542479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C000"/>
                </a:solidFill>
              </a:rPr>
              <a:t>e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spcBef>
                <a:spcPts val="80"/>
              </a:spcBef>
            </a:pPr>
            <a:fld id="{81D60167-4931-47E6-BA6A-407CBD079E47}" type="slidenum">
              <a:rPr lang="fr-FR" spc="-25" smtClean="0"/>
              <a:pPr marL="12700">
                <a:spcBef>
                  <a:spcPts val="80"/>
                </a:spcBef>
              </a:pPr>
              <a:t>27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03404" y="1135977"/>
            <a:ext cx="9535557" cy="835472"/>
          </a:xfrm>
          <a:prstGeom prst="rect">
            <a:avLst/>
          </a:prstGeom>
        </p:spPr>
        <p:txBody>
          <a:bodyPr vert="horz" wrap="square" lIns="0" tIns="156832" rIns="0" bIns="0" rtlCol="0" anchor="ctr">
            <a:spAutoFit/>
          </a:bodyPr>
          <a:lstStyle/>
          <a:p>
            <a:pPr marL="831481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6144" y="2675572"/>
            <a:ext cx="8397739" cy="17374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spectateurs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monde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entier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raffol…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444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films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réalis…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Georges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Méliès.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417531-9CA8-20D9-D1B4-DE3BDB5EE52B}"/>
              </a:ext>
            </a:extLst>
          </p:cNvPr>
          <p:cNvSpPr txBox="1"/>
          <p:nvPr/>
        </p:nvSpPr>
        <p:spPr>
          <a:xfrm>
            <a:off x="9818754" y="2621785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rgbClr val="FFC000"/>
                </a:solidFill>
              </a:rPr>
              <a:t>ent</a:t>
            </a:r>
            <a:endParaRPr lang="fr-FR" sz="2800" b="1" dirty="0">
              <a:solidFill>
                <a:srgbClr val="FFC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339554-6F0A-21C8-3BD0-9C4F1E1E3F43}"/>
              </a:ext>
            </a:extLst>
          </p:cNvPr>
          <p:cNvSpPr txBox="1"/>
          <p:nvPr/>
        </p:nvSpPr>
        <p:spPr>
          <a:xfrm>
            <a:off x="6130871" y="3766663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C000"/>
                </a:solidFill>
              </a:rPr>
              <a:t>e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5503" y="299167"/>
            <a:ext cx="3439925" cy="821232"/>
          </a:xfrm>
          <a:prstGeom prst="rect">
            <a:avLst/>
          </a:prstGeom>
        </p:spPr>
        <p:txBody>
          <a:bodyPr vert="horz" wrap="square" lIns="0" tIns="122283" rIns="0" bIns="0" rtlCol="0" anchor="ctr">
            <a:spAutoFit/>
          </a:bodyPr>
          <a:lstStyle/>
          <a:p>
            <a:pPr marL="69674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56029" y="3002020"/>
            <a:ext cx="6543783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45" dirty="0">
                <a:latin typeface="Tahoma"/>
                <a:cs typeface="Tahoma"/>
              </a:rPr>
              <a:t>Et</a:t>
            </a:r>
            <a:r>
              <a:rPr sz="3627" spc="-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toi,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Aurélie,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aim…</a:t>
            </a:r>
            <a:r>
              <a:rPr lang="fr-FR" sz="3627" dirty="0">
                <a:latin typeface="Tahoma"/>
                <a:cs typeface="Tahoma"/>
              </a:rPr>
              <a:t>  </a:t>
            </a:r>
            <a:r>
              <a:rPr sz="3627" dirty="0">
                <a:latin typeface="Tahoma"/>
                <a:cs typeface="Tahoma"/>
              </a:rPr>
              <a:t>-tu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8463D2-2419-AC68-87F3-274D6015ED20}"/>
              </a:ext>
            </a:extLst>
          </p:cNvPr>
          <p:cNvSpPr txBox="1"/>
          <p:nvPr/>
        </p:nvSpPr>
        <p:spPr>
          <a:xfrm>
            <a:off x="7581029" y="2925484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C000"/>
                </a:solidFill>
              </a:rPr>
              <a:t>es</a:t>
            </a:r>
            <a:endParaRPr lang="fr-FR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6BB2189-E660-F741-90BB-088DCF994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00" y="125507"/>
            <a:ext cx="11176241" cy="292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20AE794-0563-6773-0F04-02D41FE33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00" y="3219763"/>
            <a:ext cx="11176241" cy="333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83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828CE-933B-807C-BA5D-8EB5CB620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EDD6717-384E-7C9E-B8F5-5A1393B2A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79" y="1757083"/>
            <a:ext cx="11176241" cy="29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76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63B7B-D64D-F369-FF55-003AAA6E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7DE67A8-44F6-9E69-E9C0-47CBCEDEE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47" y="1498540"/>
            <a:ext cx="11176241" cy="333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20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rrivée d'un train en gare de la Ciotat">
            <a:extLst>
              <a:ext uri="{FF2B5EF4-FFF2-40B4-BE49-F238E27FC236}">
                <a16:creationId xmlns:a16="http://schemas.microsoft.com/office/drawing/2014/main" id="{1F4F14D8-96BB-7676-B0B6-343784D39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514729" cy="687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23aa4509 5c7f 4af8 916c c215a9567af2 aliceguyportrait">
            <a:extLst>
              <a:ext uri="{FF2B5EF4-FFF2-40B4-BE49-F238E27FC236}">
                <a16:creationId xmlns:a16="http://schemas.microsoft.com/office/drawing/2014/main" id="{9EAFF44B-970C-8FAA-5EC4-CAC96851D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3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Rectangle, jaune, dossier&#10;&#10;Description générée automatiquement">
            <a:extLst>
              <a:ext uri="{FF2B5EF4-FFF2-40B4-BE49-F238E27FC236}">
                <a16:creationId xmlns:a16="http://schemas.microsoft.com/office/drawing/2014/main" id="{E023A413-4DF1-9385-CE72-D1FB795D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687">
            <a:off x="3559743" y="3826738"/>
            <a:ext cx="1126164" cy="15138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6C5829-82B1-E53E-C2A6-DB2D79D77095}"/>
              </a:ext>
            </a:extLst>
          </p:cNvPr>
          <p:cNvSpPr txBox="1"/>
          <p:nvPr/>
        </p:nvSpPr>
        <p:spPr>
          <a:xfrm>
            <a:off x="4403558" y="553452"/>
            <a:ext cx="4050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La course aux mots</a:t>
            </a:r>
          </a:p>
        </p:txBody>
      </p:sp>
      <p:pic>
        <p:nvPicPr>
          <p:cNvPr id="4098" name="Picture 2" descr="Silencio | Wiki | ⚡.HARRY POTTER.⚡ Amino">
            <a:extLst>
              <a:ext uri="{FF2B5EF4-FFF2-40B4-BE49-F238E27FC236}">
                <a16:creationId xmlns:a16="http://schemas.microsoft.com/office/drawing/2014/main" id="{42604740-76A1-61E7-6C81-06B919B77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35" y="1929062"/>
            <a:ext cx="3681663" cy="3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E759AF-33E9-1177-6DFB-E122C17DFB07}"/>
              </a:ext>
            </a:extLst>
          </p:cNvPr>
          <p:cNvSpPr txBox="1"/>
          <p:nvPr/>
        </p:nvSpPr>
        <p:spPr>
          <a:xfrm>
            <a:off x="228469" y="1523124"/>
            <a:ext cx="370806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66FF"/>
                </a:solidFill>
              </a:rPr>
              <a:t>Rose</a:t>
            </a:r>
            <a:r>
              <a:rPr lang="fr-FR" sz="2800" dirty="0"/>
              <a:t> / </a:t>
            </a:r>
            <a:r>
              <a:rPr lang="fr-FR" sz="2800" dirty="0">
                <a:solidFill>
                  <a:srgbClr val="FFFF00"/>
                </a:solidFill>
              </a:rPr>
              <a:t>Jaune</a:t>
            </a:r>
            <a:r>
              <a:rPr lang="fr-FR" sz="2800" dirty="0"/>
              <a:t> : 18 mots 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00B050"/>
                </a:solidFill>
              </a:rPr>
              <a:t>Vert</a:t>
            </a:r>
            <a:r>
              <a:rPr lang="fr-FR" sz="2800" dirty="0"/>
              <a:t> : 33 mots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7030A0"/>
                </a:solidFill>
              </a:rPr>
              <a:t>Violet</a:t>
            </a:r>
            <a:r>
              <a:rPr lang="fr-FR" sz="2800" dirty="0"/>
              <a:t> :   46 mots</a:t>
            </a:r>
          </a:p>
        </p:txBody>
      </p:sp>
    </p:spTree>
    <p:extLst>
      <p:ext uri="{BB962C8B-B14F-4D97-AF65-F5344CB8AC3E}">
        <p14:creationId xmlns:p14="http://schemas.microsoft.com/office/powerpoint/2010/main" val="2215375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7DA1C5-7CB7-28CE-A234-31E718C15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43507"/>
              </p:ext>
            </p:extLst>
          </p:nvPr>
        </p:nvGraphicFramePr>
        <p:xfrm>
          <a:off x="203198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La France, un magicien, la possibilité projeter, réaliser, une machine, comprendre, organiser, premier, puis,  spécial,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8FBCDEC-9064-1C5B-A1D0-4D42CE4A5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695583"/>
              </p:ext>
            </p:extLst>
          </p:nvPr>
        </p:nvGraphicFramePr>
        <p:xfrm>
          <a:off x="4189184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public, offrir, utiliser, un écran, le cinématographe, sur, aussi, le voyage, la lune, futur, professionnel,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comme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E797D10-F99E-DC1F-F18F-0D9A3FA83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572010"/>
              </p:ext>
            </p:extLst>
          </p:nvPr>
        </p:nvGraphicFramePr>
        <p:xfrm>
          <a:off x="8175171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Une projection, une salle, le cinéma, inventer, permettre, un film,  une image, le trucage, un effet, multiple,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24DDAC-6C51-5714-EDF5-BDF956696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230958"/>
              </p:ext>
            </p:extLst>
          </p:nvPr>
        </p:nvGraphicFramePr>
        <p:xfrm>
          <a:off x="2031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La France, une machine, une image, organiser, premier, puis, sur, aussi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E9E0837-67DA-6F52-B319-6555BB46E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70781"/>
              </p:ext>
            </p:extLst>
          </p:nvPr>
        </p:nvGraphicFramePr>
        <p:xfrm>
          <a:off x="4189184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Le public, un écran, le cinématographe, un film,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9EACAE6-5060-8550-F9F2-B5310224F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780267"/>
              </p:ext>
            </p:extLst>
          </p:nvPr>
        </p:nvGraphicFramePr>
        <p:xfrm>
          <a:off x="82168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Une projection, une salle, inventer, permettre, projeter, réaliser,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68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A470-0643-22B2-CC3C-199DCD519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60596D-B3CE-A99A-A80D-48D8A3462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321123"/>
              </p:ext>
            </p:extLst>
          </p:nvPr>
        </p:nvGraphicFramePr>
        <p:xfrm>
          <a:off x="219527" y="32657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l’histoire, employer, la France, également, ainsi, un magicien, la possibilité, projeter, un comédien, le concert, comprendre, organiser, premier, puis,  spécial,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A1FD9C5-5B51-78D4-5764-D89FA27EB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61116"/>
              </p:ext>
            </p:extLst>
          </p:nvPr>
        </p:nvGraphicFramePr>
        <p:xfrm>
          <a:off x="4189184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public, offrir, utiliser, un écran, le cinématographe, sur, aussi, le voyage, la lune, futur, professionnel,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comme, le décor, l’extérieur, filmer, enregistrer, créer,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5F3C08B-A56F-615D-9509-73F4F63BF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208889"/>
              </p:ext>
            </p:extLst>
          </p:nvPr>
        </p:nvGraphicFramePr>
        <p:xfrm>
          <a:off x="8158842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Une projection, une salle, le cinéma, inventer, entrer, fantastique, permettre, un film,  une image, le trucage, un effet, multiple, réaliser, une machine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D672F0-DDDD-36CE-FF53-AE440187F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652528"/>
              </p:ext>
            </p:extLst>
          </p:nvPr>
        </p:nvGraphicFramePr>
        <p:xfrm>
          <a:off x="219527" y="342900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31EA47D-E963-9442-8645-6BB5BEAC867A}"/>
              </a:ext>
            </a:extLst>
          </p:cNvPr>
          <p:cNvGraphicFramePr>
            <a:graphicFrameLocks noGrp="1"/>
          </p:cNvGraphicFramePr>
          <p:nvPr/>
        </p:nvGraphicFramePr>
        <p:xfrm>
          <a:off x="4189184" y="342900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ED172F9-C58C-D5D7-6901-E18707ECFA19}"/>
              </a:ext>
            </a:extLst>
          </p:cNvPr>
          <p:cNvGraphicFramePr>
            <a:graphicFrameLocks noGrp="1"/>
          </p:cNvGraphicFramePr>
          <p:nvPr/>
        </p:nvGraphicFramePr>
        <p:xfrm>
          <a:off x="8158842" y="342900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949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2DCDD4-4E17-4CF5-DB8B-7C970EB09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753" y="0"/>
            <a:ext cx="4269247" cy="34619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921E6-0DEA-8516-26A4-402B0F0E8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707" y="3391081"/>
            <a:ext cx="8430477" cy="346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20450F0-30D6-FDE5-C412-97A86678F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59" y="1881912"/>
            <a:ext cx="12230518" cy="40851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9726706" y="2666017"/>
              <a:ext cx="1775012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54712" y="2522017"/>
                <a:ext cx="19186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5596317" y="5639603"/>
              <a:ext cx="2269968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24323" y="5495603"/>
                <a:ext cx="241359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9303163" y="4923211"/>
              <a:ext cx="131105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31147" y="4779211"/>
                <a:ext cx="145472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2150826" y="3084036"/>
              <a:ext cx="8463386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78816" y="2940036"/>
                <a:ext cx="860704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2132677" y="3484555"/>
              <a:ext cx="7297974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60662" y="3340555"/>
                <a:ext cx="7441643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14:cNvPr>
              <p14:cNvContentPartPr/>
              <p14:nvPr/>
            </p14:nvContentPartPr>
            <p14:xfrm>
              <a:off x="9143430" y="3924496"/>
              <a:ext cx="1775013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71436" y="3780496"/>
                <a:ext cx="191864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14:cNvPr>
              <p14:cNvContentPartPr/>
              <p14:nvPr/>
            </p14:nvContentPartPr>
            <p14:xfrm>
              <a:off x="10791184" y="3084213"/>
              <a:ext cx="952581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719155" y="2940213"/>
                <a:ext cx="109627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14:cNvPr>
              <p14:cNvContentPartPr/>
              <p14:nvPr/>
            </p14:nvContentPartPr>
            <p14:xfrm>
              <a:off x="4153554" y="4927740"/>
              <a:ext cx="4989876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81550" y="4783740"/>
                <a:ext cx="5133524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9EAFD26-BDBE-9A5F-BB8E-112236696274}"/>
                  </a:ext>
                </a:extLst>
              </p14:cNvPr>
              <p14:cNvContentPartPr/>
              <p14:nvPr/>
            </p14:nvContentPartPr>
            <p14:xfrm>
              <a:off x="4031952" y="4426298"/>
              <a:ext cx="5398699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9EAFD26-BDBE-9A5F-BB8E-11223669627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59912" y="4282298"/>
                <a:ext cx="554241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6FE0EAE8-5444-5AFD-A97B-4585C3B4812D}"/>
                  </a:ext>
                </a:extLst>
              </p14:cNvPr>
              <p14:cNvContentPartPr/>
              <p14:nvPr/>
            </p14:nvContentPartPr>
            <p14:xfrm>
              <a:off x="2150826" y="4444158"/>
              <a:ext cx="1596421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6FE0EAE8-5444-5AFD-A97B-4585C3B4812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78834" y="4300158"/>
                <a:ext cx="174004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A831BBC1-1C09-D533-DE6F-2A2DD1A789E2}"/>
                  </a:ext>
                </a:extLst>
              </p14:cNvPr>
              <p14:cNvContentPartPr/>
              <p14:nvPr/>
            </p14:nvContentPartPr>
            <p14:xfrm>
              <a:off x="4446494" y="5631081"/>
              <a:ext cx="968188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A831BBC1-1C09-D533-DE6F-2A2DD1A789E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74510" y="5487081"/>
                <a:ext cx="1111797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 15">
            <a:extLst>
              <a:ext uri="{FF2B5EF4-FFF2-40B4-BE49-F238E27FC236}">
                <a16:creationId xmlns:a16="http://schemas.microsoft.com/office/drawing/2014/main" id="{464BFE45-6344-FF97-E68C-B77E00F5798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19524" y="108231"/>
            <a:ext cx="6507137" cy="133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’histoire du cinéma">
            <a:extLst>
              <a:ext uri="{FF2B5EF4-FFF2-40B4-BE49-F238E27FC236}">
                <a16:creationId xmlns:a16="http://schemas.microsoft.com/office/drawing/2014/main" id="{1C4A945C-2386-5BA0-5D4C-943629692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-2"/>
            <a:ext cx="1056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1002EC7-E5C3-54AA-6460-F39C0ACFC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180" y="1432508"/>
            <a:ext cx="11497639" cy="252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410635"/>
            <a:ext cx="12192000" cy="1815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Aujourd’hui, le cinéma vit une révolution numérique grâce aux nouvelles technologies. Les décors </a:t>
            </a:r>
            <a:r>
              <a:rPr lang="fr-FR" sz="2800" dirty="0">
                <a:highlight>
                  <a:srgbClr val="808080"/>
                </a:highlight>
              </a:rPr>
              <a:t>sont</a:t>
            </a:r>
            <a:r>
              <a:rPr lang="fr-FR" sz="2800" dirty="0"/>
              <a:t> souvent entièrement créés par ordinateur. </a:t>
            </a:r>
            <a:r>
              <a:rPr lang="fr-FR" sz="2800" dirty="0">
                <a:highlight>
                  <a:srgbClr val="808080"/>
                </a:highlight>
              </a:rPr>
              <a:t>On</a:t>
            </a:r>
            <a:r>
              <a:rPr lang="fr-FR" sz="2800" dirty="0"/>
              <a:t> </a:t>
            </a:r>
            <a:r>
              <a:rPr lang="fr-FR" sz="2800" dirty="0">
                <a:highlight>
                  <a:srgbClr val="808080"/>
                </a:highlight>
              </a:rPr>
              <a:t>se </a:t>
            </a:r>
            <a:r>
              <a:rPr lang="fr-FR" sz="2800" dirty="0"/>
              <a:t>demande parfois </a:t>
            </a:r>
            <a:r>
              <a:rPr lang="fr-FR" sz="2800" dirty="0">
                <a:highlight>
                  <a:srgbClr val="808080"/>
                </a:highlight>
              </a:rPr>
              <a:t>où</a:t>
            </a:r>
            <a:r>
              <a:rPr lang="fr-FR" sz="2800" dirty="0"/>
              <a:t> s’arrête la réalité </a:t>
            </a:r>
            <a:r>
              <a:rPr lang="fr-FR" sz="2800" dirty="0">
                <a:highlight>
                  <a:srgbClr val="808080"/>
                </a:highlight>
              </a:rPr>
              <a:t>et</a:t>
            </a:r>
            <a:r>
              <a:rPr lang="fr-FR" sz="2800" dirty="0"/>
              <a:t> </a:t>
            </a:r>
            <a:r>
              <a:rPr lang="fr-FR" sz="2800" dirty="0">
                <a:highlight>
                  <a:srgbClr val="808080"/>
                </a:highlight>
              </a:rPr>
              <a:t>où</a:t>
            </a:r>
            <a:r>
              <a:rPr lang="fr-FR" sz="2800" dirty="0"/>
              <a:t> commence l’imaginaire dans </a:t>
            </a:r>
            <a:r>
              <a:rPr lang="fr-FR" sz="2800" dirty="0">
                <a:highlight>
                  <a:srgbClr val="808080"/>
                </a:highlight>
              </a:rPr>
              <a:t>ces </a:t>
            </a:r>
            <a:r>
              <a:rPr lang="fr-FR" sz="2800" dirty="0"/>
              <a:t>films. (134 mots)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D079D7-C425-EC42-B370-22523D7BD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3959435" cy="441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3190</TotalTime>
  <Words>874</Words>
  <Application>Microsoft Office PowerPoint</Application>
  <PresentationFormat>Grand écran</PresentationFormat>
  <Paragraphs>163</Paragraphs>
  <Slides>42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1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n°15</vt:lpstr>
      <vt:lpstr>Œuvre n°15</vt:lpstr>
      <vt:lpstr>Présentation PowerPoint</vt:lpstr>
      <vt:lpstr>Présentation PowerPoint</vt:lpstr>
      <vt:lpstr>Présentation PowerPoint</vt:lpstr>
      <vt:lpstr>Présentation PowerPoint</vt:lpstr>
      <vt:lpstr>ORTHOGRAPHE Accorder le verbe à son sujet (2)</vt:lpstr>
      <vt:lpstr>OBSERVER</vt:lpstr>
      <vt:lpstr>OBSERVER</vt:lpstr>
      <vt:lpstr>COMPRENDRE</vt:lpstr>
      <vt:lpstr>COMPRENDRE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173</cp:revision>
  <cp:lastPrinted>2026-02-13T15:47:01Z</cp:lastPrinted>
  <dcterms:created xsi:type="dcterms:W3CDTF">2024-07-09T16:42:49Z</dcterms:created>
  <dcterms:modified xsi:type="dcterms:W3CDTF">2026-05-01T21:14:30Z</dcterms:modified>
</cp:coreProperties>
</file>