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9" r:id="rId2"/>
    <p:sldId id="258" r:id="rId3"/>
    <p:sldId id="259" r:id="rId4"/>
    <p:sldId id="257" r:id="rId5"/>
    <p:sldId id="260" r:id="rId6"/>
    <p:sldId id="262" r:id="rId7"/>
    <p:sldId id="360" r:id="rId8"/>
    <p:sldId id="256" r:id="rId9"/>
    <p:sldId id="364" r:id="rId10"/>
    <p:sldId id="365" r:id="rId11"/>
    <p:sldId id="366" r:id="rId12"/>
    <p:sldId id="367" r:id="rId13"/>
    <p:sldId id="261" r:id="rId14"/>
    <p:sldId id="368" r:id="rId15"/>
    <p:sldId id="362" r:id="rId16"/>
    <p:sldId id="363" r:id="rId17"/>
    <p:sldId id="361" r:id="rId18"/>
    <p:sldId id="264" r:id="rId19"/>
    <p:sldId id="282" r:id="rId20"/>
    <p:sldId id="266" r:id="rId21"/>
    <p:sldId id="319" r:id="rId22"/>
    <p:sldId id="369" r:id="rId23"/>
    <p:sldId id="346" r:id="rId24"/>
    <p:sldId id="347" r:id="rId25"/>
    <p:sldId id="285" r:id="rId26"/>
    <p:sldId id="277" r:id="rId27"/>
    <p:sldId id="278" r:id="rId28"/>
    <p:sldId id="316" r:id="rId29"/>
    <p:sldId id="279" r:id="rId30"/>
  </p:sldIdLst>
  <p:sldSz cx="12192000" cy="6858000"/>
  <p:notesSz cx="6888163" cy="10020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9" autoAdjust="0"/>
    <p:restoredTop sz="87078" autoAdjust="0"/>
  </p:normalViewPr>
  <p:slideViewPr>
    <p:cSldViewPr snapToGrid="0">
      <p:cViewPr varScale="1">
        <p:scale>
          <a:sx n="55" d="100"/>
          <a:sy n="55" d="100"/>
        </p:scale>
        <p:origin x="12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0,'2602'0,"-2561"2,1 0,-1 2,55 9,-47-6,91 5,197-8,-332-4,-1 0,1 0,1 0,-2 1,1-1,0 1,-1-1,1 1,-1 0,1 0,-1 0,1 1,-2-1,1 0,1 1,-2 0,1 0,-1 0,0-1,0 2,0-1,0 1,0-2,0 2,3 4,-4-2,-1-1,-1 1,2-2,-2 2,0-1,0 0,-2 1,1-1,1 1,-3-2,1 2,1-1,-2 0,0 0,0 0,-6 5,-12 18,3-1,1 1,-12 34,20-39,-1 1,-2-1,-2-1,-1 1,-39 37,46-53,1-1,-1 1,-1-1,0-1,0 1,0-1,-1 1,-1-2,0 1,1-1,-1 1,-1-1,2-2,-2 2,0-1,0 0,0-1,-1 0,1-1,0 0,-15 0,-21-1,0-3,1 0,-90-18,132 22,-53-8,-95-5,-18-2,80 4,-1 4,-110-2,-189 10,149 1,132-2,-209-16,217 7,56 7,1-2,0-1,1-1,-1-2,-59-16,44 9,30 8,-1-1,3-1,-52-20,74 27,1-1,1 1,-2 0,1-1,1-1,-1 2,2-1,-1-1,1 1,-2 0,2 0,0-1,2 1,-2-1,1 0,1 0,-1 0,1 1,-1-1,2 0,-1 0,1 0,1 0,1-6,-1 7,1 0,-1 0,2 1,-1-1,1 0,-2 2,2-2,0 0,0 1,2 0,-2 0,0 0,1 0,1 0,-2 0,1 1,1-1,-1 0,1 2,-1-1,1 0,0 0,-1 0,11-1,12 0,0-1,0 1,34 1,-52 1,586 3,-147 0,646-3,-1069 0,-1 1,0 0,2 2,-2 0,0-1,0 3,-1-1,1 1,-1 1,-2 0,1 1,0 0,30 15,30 10,-43-21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0,'11154'0,"-11128"0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0,'7502'0,"-7438"0,-47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1,'8092'0,"-8018"0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0,'8445'0,"63"0,-8424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8T14:23:29.411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0,'15180'0,"-15056"0,-90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6:44.026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1,'17610'0,"-17449"0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9T13:37:09.373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0,'3123'0,"29"0,-3122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6T14:43:42.344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1,'2997'0,"-2970"0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30T20:59:13.578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0,'3085'0,"23"0,-3078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30T20:59:40.6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0,'4440'0,"32"0,-4428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DB06265-548C-4E6D-B2EB-CA3B1A822922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Qu%C3%A9bec" TargetMode="External"/><Relationship Id="rId3" Type="http://schemas.openxmlformats.org/officeDocument/2006/relationships/hyperlink" Target="https://fr.wikipedia.org/wiki/Villages_nordiques_du_Qu%C3%A9bec" TargetMode="External"/><Relationship Id="rId7" Type="http://schemas.openxmlformats.org/officeDocument/2006/relationships/hyperlink" Target="https://fr.wikipedia.org/wiki/Nord-du-Qu%C3%A9bec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r.wikipedia.org/wiki/R%C3%A9gion_administrative" TargetMode="External"/><Relationship Id="rId11" Type="http://schemas.openxmlformats.org/officeDocument/2006/relationships/hyperlink" Target="https://fr.wikipedia.org/wiki/Inuits" TargetMode="External"/><Relationship Id="rId5" Type="http://schemas.openxmlformats.org/officeDocument/2006/relationships/hyperlink" Target="https://fr.wikipedia.org/wiki/Administration_r%C3%A9gionale_Kativik" TargetMode="External"/><Relationship Id="rId10" Type="http://schemas.openxmlformats.org/officeDocument/2006/relationships/hyperlink" Target="https://fr.wikipedia.org/wiki/Akulivik_(terre_r%C3%A9serv%C3%A9e_inuite)" TargetMode="External"/><Relationship Id="rId4" Type="http://schemas.openxmlformats.org/officeDocument/2006/relationships/hyperlink" Target="https://fr.wikipedia.org/wiki/Nunavik" TargetMode="External"/><Relationship Id="rId9" Type="http://schemas.openxmlformats.org/officeDocument/2006/relationships/hyperlink" Target="https://fr.wikipedia.org/wiki/Akulivik#cite_note-1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09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1677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Construction d'un igloo (</a:t>
            </a:r>
            <a:r>
              <a:rPr lang="fr-FR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Illuvigaq</a:t>
            </a:r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au Labrador, 1874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593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 Inuit en face de leur tente en peau (</a:t>
            </a:r>
            <a:r>
              <a:rPr lang="fr-FR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Tupiq</a:t>
            </a:r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à </a:t>
            </a:r>
            <a:r>
              <a:rPr lang="fr-FR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Okak</a:t>
            </a:r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au Labrador, 1896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165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Akulivik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est un 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Villages nordiques du Québec"/>
              </a:rPr>
              <a:t>village nordique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du 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Nunavik"/>
              </a:rPr>
              <a:t>Nunavik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de l'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Administration régionale Kativik"/>
              </a:rPr>
              <a:t>administration régionale Kativik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situé dans la 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 tooltip="Région administrative"/>
              </a:rPr>
              <a:t>région administrative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du 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 tooltip="Nord-du-Québec"/>
              </a:rPr>
              <a:t>Nord-du-Québec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au 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 tooltip="Québec"/>
              </a:rPr>
              <a:t>Québec</a:t>
            </a:r>
            <a:r>
              <a:rPr lang="fr-FR" sz="1200" b="0" i="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[1]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 tooltip="Akulivik (terre réservée inuite)"/>
              </a:rPr>
              <a:t>Akulivik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est également le nom d'une terre réservée 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 tooltip="Inuits"/>
              </a:rPr>
              <a:t>inuite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772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45" smtClean="0"/>
              <a:pPr marL="34549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179173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7_9F_tYRk&amp;source_ve_path=MjM4NTE&amp;embeds_widget_referrer=https%3A%2F%2Fview.genially.com%2F61ba2906aaa7300debc6ef5b&amp;embeds_referring_euri=https%3A%2F%2Fcdn.embedly.com%2F&amp;embeds_referring_origin=https%3A%2F%2Fcdn.embedly.com" TargetMode="External"/><Relationship Id="rId2" Type="http://schemas.openxmlformats.org/officeDocument/2006/relationships/hyperlink" Target="https://view.genially.com/66b0e3cc5d1833456e51930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customXml" Target="../ink/ink7.xml"/><Relationship Id="rId18" Type="http://schemas.openxmlformats.org/officeDocument/2006/relationships/image" Target="../media/image22.png"/><Relationship Id="rId3" Type="http://schemas.openxmlformats.org/officeDocument/2006/relationships/customXml" Target="../ink/ink2.xml"/><Relationship Id="rId21" Type="http://schemas.openxmlformats.org/officeDocument/2006/relationships/customXml" Target="../ink/ink11.xml"/><Relationship Id="rId7" Type="http://schemas.openxmlformats.org/officeDocument/2006/relationships/customXml" Target="../ink/ink4.xml"/><Relationship Id="rId12" Type="http://schemas.openxmlformats.org/officeDocument/2006/relationships/image" Target="../media/image19.png"/><Relationship Id="rId17" Type="http://schemas.openxmlformats.org/officeDocument/2006/relationships/customXml" Target="../ink/ink9.xml"/><Relationship Id="rId2" Type="http://schemas.openxmlformats.org/officeDocument/2006/relationships/image" Target="../media/image17.png"/><Relationship Id="rId16" Type="http://schemas.openxmlformats.org/officeDocument/2006/relationships/image" Target="../media/image21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23" Type="http://schemas.openxmlformats.org/officeDocument/2006/relationships/image" Target="../media/image25.png"/><Relationship Id="rId10" Type="http://schemas.openxmlformats.org/officeDocument/2006/relationships/image" Target="../media/image18.png"/><Relationship Id="rId19" Type="http://schemas.openxmlformats.org/officeDocument/2006/relationships/customXml" Target="../ink/ink10.xml"/><Relationship Id="rId4" Type="http://schemas.openxmlformats.org/officeDocument/2006/relationships/image" Target="../media/image150.png"/><Relationship Id="rId9" Type="http://schemas.openxmlformats.org/officeDocument/2006/relationships/customXml" Target="../ink/ink5.xml"/><Relationship Id="rId14" Type="http://schemas.openxmlformats.org/officeDocument/2006/relationships/image" Target="../media/image20.png"/><Relationship Id="rId22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17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2" y="210311"/>
            <a:ext cx="4394321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17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ce quotient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991941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O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P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B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C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A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H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T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U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304182" y="3264797"/>
            <a:ext cx="11658600" cy="3244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pPr marL="342900" indent="-342900">
              <a:buAutoNum type="arabicPeriod"/>
            </a:pPr>
            <a:r>
              <a:rPr lang="fr-FR" sz="2400" dirty="0"/>
              <a:t>Je suis un immense pays où l’hiver est souvent très froid.</a:t>
            </a:r>
          </a:p>
          <a:p>
            <a:pPr marL="342900" indent="-342900">
              <a:buAutoNum type="arabicPeriod"/>
            </a:pPr>
            <a:r>
              <a:rPr lang="fr-FR" sz="2400" dirty="0"/>
              <a:t>Chez moi, on peut voir des forêts, des lacs et parfois des aurores boréales.</a:t>
            </a:r>
          </a:p>
          <a:p>
            <a:pPr marL="342900" indent="-342900">
              <a:buAutoNum type="arabicPeriod"/>
            </a:pPr>
            <a:r>
              <a:rPr lang="fr-FR" sz="2400" dirty="0"/>
              <a:t>Mon symbole le plus connu est une feuille rouge.</a:t>
            </a:r>
          </a:p>
          <a:p>
            <a:pPr marL="342900" indent="-342900">
              <a:buAutoNum type="arabicPeriod"/>
            </a:pPr>
            <a:r>
              <a:rPr lang="fr-FR" sz="2400" dirty="0"/>
              <a:t>On y parle surtout anglais et français.</a:t>
            </a:r>
          </a:p>
          <a:p>
            <a:pPr marL="342900" indent="-342900">
              <a:buAutoNum type="arabicPeriod"/>
            </a:pPr>
            <a:r>
              <a:rPr lang="fr-FR" sz="2400" dirty="0"/>
              <a:t>Ma spécialité sucrée est le sirop d’érable.</a:t>
            </a:r>
            <a:endParaRPr lang="fr-FR" altLang="fr-FR" sz="2400" dirty="0"/>
          </a:p>
          <a:p>
            <a:endParaRPr lang="fr-FR" sz="2400" spc="100" dirty="0">
              <a:solidFill>
                <a:srgbClr val="7B7B7B"/>
              </a:solidFill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pc="100" dirty="0">
              <a:solidFill>
                <a:srgbClr val="7B7B7B"/>
              </a:solidFill>
              <a:latin typeface="Arial" panose="020B0604020202020204" pitchFamily="34" charset="0"/>
              <a:ea typeface="123Marker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823130" y="2553260"/>
            <a:ext cx="247375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Chouette</a:t>
            </a: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851626" y="1845374"/>
            <a:ext cx="31213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cs typeface="Calibri"/>
              </a:rPr>
              <a:t>46 093 773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04B364D-34AA-5219-9E31-3251A0AEC4AA}"/>
              </a:ext>
            </a:extLst>
          </p:cNvPr>
          <p:cNvSpPr txBox="1"/>
          <p:nvPr/>
        </p:nvSpPr>
        <p:spPr>
          <a:xfrm>
            <a:off x="9351333" y="3560939"/>
            <a:ext cx="193033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Canada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4A92BE4-30AA-BFBA-4061-89876E52CD02}"/>
              </a:ext>
            </a:extLst>
          </p:cNvPr>
          <p:cNvSpPr txBox="1"/>
          <p:nvPr/>
        </p:nvSpPr>
        <p:spPr>
          <a:xfrm>
            <a:off x="3102205" y="1326642"/>
            <a:ext cx="3183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322 656 411÷7 </a:t>
            </a:r>
            <a:endParaRPr lang="fr-F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pc="-25" dirty="0">
                <a:solidFill>
                  <a:srgbClr val="006FC0"/>
                </a:solidFill>
                <a:latin typeface="Calibri"/>
                <a:cs typeface="Calibri"/>
              </a:rPr>
              <a:t>17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-188259" y="910434"/>
            <a:ext cx="1256851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5400" dirty="0">
                <a:latin typeface="Calibri"/>
                <a:cs typeface="Calibri"/>
              </a:rPr>
              <a:t>Il</a:t>
            </a:r>
            <a:r>
              <a:rPr sz="5400" spc="-105" dirty="0">
                <a:latin typeface="Calibri"/>
                <a:cs typeface="Calibri"/>
              </a:rPr>
              <a:t> </a:t>
            </a:r>
            <a:r>
              <a:rPr sz="5400" spc="-30" dirty="0">
                <a:latin typeface="Calibri"/>
                <a:cs typeface="Calibri"/>
              </a:rPr>
              <a:t>s</a:t>
            </a:r>
            <a:r>
              <a:rPr lang="fr-FR" sz="5400" spc="-30" dirty="0">
                <a:latin typeface="Calibri"/>
                <a:cs typeface="Calibri"/>
              </a:rPr>
              <a:t>'</a:t>
            </a:r>
            <a:r>
              <a:rPr sz="5400" spc="-30" dirty="0">
                <a:latin typeface="Calibri"/>
                <a:cs typeface="Calibri"/>
              </a:rPr>
              <a:t>agit</a:t>
            </a:r>
            <a:r>
              <a:rPr sz="5400" spc="-100" dirty="0">
                <a:latin typeface="Calibri"/>
                <a:cs typeface="Calibri"/>
              </a:rPr>
              <a:t> </a:t>
            </a:r>
            <a:r>
              <a:rPr sz="5400" dirty="0">
                <a:latin typeface="Calibri"/>
                <a:cs typeface="Calibri"/>
              </a:rPr>
              <a:t>d</a:t>
            </a:r>
            <a:r>
              <a:rPr lang="fr-FR" sz="5400" dirty="0">
                <a:latin typeface="Calibri"/>
                <a:cs typeface="Calibri"/>
              </a:rPr>
              <a:t>e </a:t>
            </a:r>
            <a:r>
              <a:rPr lang="fr-FR" sz="5400" dirty="0">
                <a:solidFill>
                  <a:srgbClr val="FF0000"/>
                </a:solidFill>
                <a:latin typeface="Calibri"/>
                <a:cs typeface="Calibri"/>
              </a:rPr>
              <a:t>la chouette enchantée au Canada</a:t>
            </a:r>
            <a:endParaRPr sz="54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1263D5-9D8C-2D02-14A4-7937E90BC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4032"/>
            <a:ext cx="6306430" cy="35533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EA3107-7084-08F3-9CF0-6B16499C3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636" y="1803978"/>
            <a:ext cx="5081872" cy="49390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EF3842B-230D-777F-2077-2CEDE3277C5B}"/>
              </a:ext>
            </a:extLst>
          </p:cNvPr>
          <p:cNvSpPr txBox="1"/>
          <p:nvPr/>
        </p:nvSpPr>
        <p:spPr>
          <a:xfrm>
            <a:off x="3046535" y="3244334"/>
            <a:ext cx="6093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https://view.genially.com/66b0e3cc5d1833456e519304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EEE84EE-D54B-E731-1213-7C54AC19909E}"/>
              </a:ext>
            </a:extLst>
          </p:cNvPr>
          <p:cNvSpPr txBox="1"/>
          <p:nvPr/>
        </p:nvSpPr>
        <p:spPr>
          <a:xfrm>
            <a:off x="3046535" y="1039561"/>
            <a:ext cx="60930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https://www.youtube.com/watch?v=YG7_9F_tYRk&amp;source_ve_path=MjM4NTE&amp;embeds_widget_referrer=https%3A%2F%2Fview.genially.com%2F61ba2906aaa7300debc6ef5b&amp;embeds_referring_euri=https%3A%2F%2Fcdn.embedly.com%2F&amp;embeds_referring_origin=https%3A%2F%2Fcdn.embedly.com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A3EC322-55A0-0175-8BB7-CE5F25A4A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670" y="105725"/>
            <a:ext cx="6482620" cy="66465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7106027" y="3429000"/>
              <a:ext cx="1246101" cy="193431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70023" y="3356959"/>
                <a:ext cx="1317749" cy="33715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E14C15-0D0F-BC80-AB95-3855B4A80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 Inuit tent in Greenland. : r/CozyPlaces">
            <a:extLst>
              <a:ext uri="{FF2B5EF4-FFF2-40B4-BE49-F238E27FC236}">
                <a16:creationId xmlns:a16="http://schemas.microsoft.com/office/drawing/2014/main" id="{0B91E5FB-052B-F835-1520-FB9C9F00B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993" y="0"/>
            <a:ext cx="10266470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49761F2-8CD4-DC8E-50D5-AE7F1D14A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BE7AFA-EFF9-AA9F-3B26-1F02761B6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5B0E47B-34FD-B770-7E04-DE83DEA6E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4CA60F00-521D-EFFB-C32E-0D103CDC69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CF3CEBF4-0EC9-8A8D-B443-2F4245EC85A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A77A1B4C-C8F6-C8F1-79F0-A1B14F5A4B8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F2F2CB1-5B3B-B936-E9E7-5728362E38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D1DED15A-9DD9-0136-AFF3-42C901922DC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D21486C1-9A9F-7536-F904-2823B9B3B9C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BDCA3C70-B709-28F5-2AC9-00EE329D85E8}"/>
              </a:ext>
            </a:extLst>
          </p:cNvPr>
          <p:cNvSpPr txBox="1"/>
          <p:nvPr/>
        </p:nvSpPr>
        <p:spPr>
          <a:xfrm>
            <a:off x="0" y="862168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5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85384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99605" y="2826079"/>
            <a:ext cx="8192748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dirty="0">
                <a:latin typeface="Tahoma"/>
                <a:cs typeface="Tahoma"/>
              </a:rPr>
              <a:t>Le</a:t>
            </a:r>
            <a:r>
              <a:rPr sz="3627" b="1" spc="-204" dirty="0">
                <a:latin typeface="Tahoma"/>
                <a:cs typeface="Tahoma"/>
              </a:rPr>
              <a:t> </a:t>
            </a:r>
            <a:r>
              <a:rPr sz="3627" b="1" spc="-73" dirty="0">
                <a:latin typeface="Tahoma"/>
                <a:cs typeface="Tahoma"/>
              </a:rPr>
              <a:t>pluriel</a:t>
            </a:r>
            <a:r>
              <a:rPr sz="3627" b="1" spc="-118" dirty="0">
                <a:latin typeface="Tahoma"/>
                <a:cs typeface="Tahoma"/>
              </a:rPr>
              <a:t> </a:t>
            </a:r>
            <a:r>
              <a:rPr sz="3627" b="1" spc="-168" dirty="0">
                <a:latin typeface="Tahoma"/>
                <a:cs typeface="Tahoma"/>
              </a:rPr>
              <a:t>des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230" dirty="0">
                <a:latin typeface="Tahoma"/>
                <a:cs typeface="Tahoma"/>
              </a:rPr>
              <a:t>noms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208" dirty="0">
                <a:latin typeface="Tahoma"/>
                <a:cs typeface="Tahoma"/>
              </a:rPr>
              <a:t>et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168" dirty="0">
                <a:latin typeface="Tahoma"/>
                <a:cs typeface="Tahoma"/>
              </a:rPr>
              <a:t>des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b="1" spc="-204" dirty="0">
                <a:latin typeface="Tahoma"/>
                <a:cs typeface="Tahoma"/>
              </a:rPr>
              <a:t>adjectifs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435" dirty="0">
                <a:latin typeface="Tahoma"/>
                <a:cs typeface="Tahoma"/>
              </a:rPr>
              <a:t>(2)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5268123" y="7225623"/>
            <a:ext cx="168910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38100">
                <a:spcBef>
                  <a:spcPts val="80"/>
                </a:spcBef>
              </a:pPr>
              <a:t>9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332259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463939" y="2411436"/>
            <a:ext cx="2741473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un</a:t>
            </a:r>
            <a:r>
              <a:rPr sz="2720" spc="-68" dirty="0">
                <a:latin typeface="Tahoma"/>
                <a:cs typeface="Tahoma"/>
              </a:rPr>
              <a:t> </a:t>
            </a:r>
            <a:r>
              <a:rPr sz="2720" spc="50" dirty="0">
                <a:latin typeface="Tahoma"/>
                <a:cs typeface="Tahoma"/>
              </a:rPr>
              <a:t>animal</a:t>
            </a:r>
            <a:r>
              <a:rPr sz="2720" spc="-63" dirty="0">
                <a:latin typeface="Tahoma"/>
                <a:cs typeface="Tahoma"/>
              </a:rPr>
              <a:t> </a:t>
            </a:r>
            <a:r>
              <a:rPr sz="2720" spc="45" dirty="0">
                <a:latin typeface="Tahoma"/>
                <a:cs typeface="Tahoma"/>
              </a:rPr>
              <a:t>spécial</a:t>
            </a:r>
            <a:endParaRPr sz="272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0473" y="3717229"/>
            <a:ext cx="1365266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un</a:t>
            </a:r>
            <a:r>
              <a:rPr sz="2720" spc="-73" dirty="0">
                <a:latin typeface="Tahoma"/>
                <a:cs typeface="Tahoma"/>
              </a:rPr>
              <a:t> </a:t>
            </a:r>
            <a:r>
              <a:rPr sz="2720" spc="-9" dirty="0">
                <a:latin typeface="Tahoma"/>
                <a:cs typeface="Tahoma"/>
              </a:rPr>
              <a:t>détail</a:t>
            </a:r>
            <a:endParaRPr sz="272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33725" y="5023022"/>
            <a:ext cx="1471792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un</a:t>
            </a:r>
            <a:r>
              <a:rPr sz="2720" spc="-73" dirty="0">
                <a:latin typeface="Tahoma"/>
                <a:cs typeface="Tahoma"/>
              </a:rPr>
              <a:t> </a:t>
            </a:r>
            <a:r>
              <a:rPr sz="2720" spc="-9" dirty="0">
                <a:latin typeface="Tahoma"/>
                <a:cs typeface="Tahoma"/>
              </a:rPr>
              <a:t>travail</a:t>
            </a:r>
            <a:endParaRPr sz="272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52950" y="2411436"/>
            <a:ext cx="3411725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des</a:t>
            </a:r>
            <a:r>
              <a:rPr sz="2720" spc="36" dirty="0">
                <a:latin typeface="Tahoma"/>
                <a:cs typeface="Tahoma"/>
              </a:rPr>
              <a:t> </a:t>
            </a:r>
            <a:r>
              <a:rPr sz="2720" dirty="0">
                <a:latin typeface="Tahoma"/>
                <a:cs typeface="Tahoma"/>
              </a:rPr>
              <a:t>animaux</a:t>
            </a:r>
            <a:r>
              <a:rPr sz="2720" spc="41" dirty="0">
                <a:latin typeface="Tahoma"/>
                <a:cs typeface="Tahoma"/>
              </a:rPr>
              <a:t> </a:t>
            </a:r>
            <a:r>
              <a:rPr sz="2720" spc="-9" dirty="0">
                <a:latin typeface="Tahoma"/>
                <a:cs typeface="Tahoma"/>
              </a:rPr>
              <a:t>spéciaux</a:t>
            </a:r>
            <a:endParaRPr sz="272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52950" y="3717229"/>
            <a:ext cx="1691179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des</a:t>
            </a:r>
            <a:r>
              <a:rPr sz="2720" spc="50" dirty="0">
                <a:latin typeface="Tahoma"/>
                <a:cs typeface="Tahoma"/>
              </a:rPr>
              <a:t> </a:t>
            </a:r>
            <a:r>
              <a:rPr sz="2720" spc="32" dirty="0">
                <a:latin typeface="Tahoma"/>
                <a:cs typeface="Tahoma"/>
              </a:rPr>
              <a:t>détails</a:t>
            </a:r>
            <a:endParaRPr sz="272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2949" y="5023022"/>
            <a:ext cx="1797130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des</a:t>
            </a:r>
            <a:r>
              <a:rPr sz="2720" spc="50" dirty="0">
                <a:latin typeface="Tahoma"/>
                <a:cs typeface="Tahoma"/>
              </a:rPr>
              <a:t> </a:t>
            </a:r>
            <a:r>
              <a:rPr sz="2720" spc="-9" dirty="0">
                <a:latin typeface="Tahoma"/>
                <a:cs typeface="Tahoma"/>
              </a:rPr>
              <a:t>travaux</a:t>
            </a:r>
            <a:endParaRPr sz="272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47779" y="6550129"/>
            <a:ext cx="95586" cy="17904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88" spc="-45" dirty="0">
                <a:latin typeface="Tahoma"/>
                <a:cs typeface="Tahoma"/>
              </a:rPr>
              <a:t>3</a:t>
            </a:r>
            <a:endParaRPr sz="1088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332259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50460" y="2411436"/>
            <a:ext cx="2755292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un</a:t>
            </a:r>
            <a:r>
              <a:rPr sz="2720" spc="-68" dirty="0">
                <a:latin typeface="Tahoma"/>
                <a:cs typeface="Tahoma"/>
              </a:rPr>
              <a:t> </a:t>
            </a:r>
            <a:r>
              <a:rPr sz="2720" spc="50" dirty="0">
                <a:latin typeface="Tahoma"/>
                <a:cs typeface="Tahoma"/>
              </a:rPr>
              <a:t>animal</a:t>
            </a:r>
            <a:r>
              <a:rPr sz="2720" spc="-63" dirty="0">
                <a:latin typeface="Tahoma"/>
                <a:cs typeface="Tahoma"/>
              </a:rPr>
              <a:t> </a:t>
            </a:r>
            <a:r>
              <a:rPr sz="2720" spc="-9" dirty="0">
                <a:latin typeface="Tahoma"/>
                <a:cs typeface="Tahoma"/>
              </a:rPr>
              <a:t>spéci</a:t>
            </a:r>
            <a:r>
              <a:rPr sz="2720" b="1" spc="-9" dirty="0">
                <a:latin typeface="Tahoma"/>
                <a:cs typeface="Tahoma"/>
              </a:rPr>
              <a:t>al</a:t>
            </a:r>
            <a:endParaRPr sz="272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17325" y="3717229"/>
            <a:ext cx="1388299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un</a:t>
            </a:r>
            <a:r>
              <a:rPr sz="2720" spc="-73" dirty="0">
                <a:latin typeface="Tahoma"/>
                <a:cs typeface="Tahoma"/>
              </a:rPr>
              <a:t> </a:t>
            </a:r>
            <a:r>
              <a:rPr sz="2720" spc="-27" dirty="0">
                <a:latin typeface="Tahoma"/>
                <a:cs typeface="Tahoma"/>
              </a:rPr>
              <a:t>dét</a:t>
            </a:r>
            <a:r>
              <a:rPr sz="2720" b="1" spc="-27" dirty="0">
                <a:latin typeface="Tahoma"/>
                <a:cs typeface="Tahoma"/>
              </a:rPr>
              <a:t>ail</a:t>
            </a:r>
            <a:endParaRPr sz="272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0576" y="5023022"/>
            <a:ext cx="1495401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un</a:t>
            </a:r>
            <a:r>
              <a:rPr sz="2720" spc="-73" dirty="0">
                <a:latin typeface="Tahoma"/>
                <a:cs typeface="Tahoma"/>
              </a:rPr>
              <a:t> </a:t>
            </a:r>
            <a:r>
              <a:rPr sz="2720" spc="-23" dirty="0">
                <a:latin typeface="Tahoma"/>
                <a:cs typeface="Tahoma"/>
              </a:rPr>
              <a:t>trav</a:t>
            </a:r>
            <a:r>
              <a:rPr sz="2720" b="1" spc="-23" dirty="0">
                <a:latin typeface="Tahoma"/>
                <a:cs typeface="Tahoma"/>
              </a:rPr>
              <a:t>ail</a:t>
            </a:r>
            <a:endParaRPr sz="272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52949" y="2411436"/>
            <a:ext cx="3458943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des</a:t>
            </a:r>
            <a:r>
              <a:rPr sz="2720" spc="-50" dirty="0">
                <a:latin typeface="Tahoma"/>
                <a:cs typeface="Tahoma"/>
              </a:rPr>
              <a:t> anim</a:t>
            </a:r>
            <a:r>
              <a:rPr sz="2720" b="1" spc="-50" dirty="0">
                <a:latin typeface="Tahoma"/>
                <a:cs typeface="Tahoma"/>
              </a:rPr>
              <a:t>aux</a:t>
            </a:r>
            <a:r>
              <a:rPr sz="2720" b="1" dirty="0">
                <a:latin typeface="Tahoma"/>
                <a:cs typeface="Tahoma"/>
              </a:rPr>
              <a:t> </a:t>
            </a:r>
            <a:r>
              <a:rPr sz="2720" spc="-36" dirty="0">
                <a:latin typeface="Tahoma"/>
                <a:cs typeface="Tahoma"/>
              </a:rPr>
              <a:t>spéci</a:t>
            </a:r>
            <a:r>
              <a:rPr sz="2720" b="1" spc="-36" dirty="0">
                <a:latin typeface="Tahoma"/>
                <a:cs typeface="Tahoma"/>
              </a:rPr>
              <a:t>aux</a:t>
            </a:r>
            <a:endParaRPr sz="272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52949" y="3717229"/>
            <a:ext cx="1715940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des</a:t>
            </a:r>
            <a:r>
              <a:rPr sz="2720" spc="50" dirty="0">
                <a:latin typeface="Tahoma"/>
                <a:cs typeface="Tahoma"/>
              </a:rPr>
              <a:t> </a:t>
            </a:r>
            <a:r>
              <a:rPr sz="2720" spc="-32" dirty="0">
                <a:latin typeface="Tahoma"/>
                <a:cs typeface="Tahoma"/>
              </a:rPr>
              <a:t>dét</a:t>
            </a:r>
            <a:r>
              <a:rPr sz="2720" b="1" spc="-32" dirty="0">
                <a:latin typeface="Tahoma"/>
                <a:cs typeface="Tahoma"/>
              </a:rPr>
              <a:t>ails</a:t>
            </a:r>
            <a:endParaRPr sz="272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652949" y="5023022"/>
            <a:ext cx="1822466" cy="43020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720" dirty="0">
                <a:latin typeface="Tahoma"/>
                <a:cs typeface="Tahoma"/>
              </a:rPr>
              <a:t>des</a:t>
            </a:r>
            <a:r>
              <a:rPr sz="2720" spc="50" dirty="0">
                <a:latin typeface="Tahoma"/>
                <a:cs typeface="Tahoma"/>
              </a:rPr>
              <a:t> </a:t>
            </a:r>
            <a:r>
              <a:rPr sz="2720" spc="-82" dirty="0">
                <a:latin typeface="Tahoma"/>
                <a:cs typeface="Tahoma"/>
              </a:rPr>
              <a:t>trav</a:t>
            </a:r>
            <a:r>
              <a:rPr sz="2720" b="1" spc="-82" dirty="0">
                <a:latin typeface="Tahoma"/>
                <a:cs typeface="Tahoma"/>
              </a:rPr>
              <a:t>aux</a:t>
            </a:r>
            <a:endParaRPr sz="272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562539" y="1794158"/>
            <a:ext cx="9066264" cy="351669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 algn="ctr">
              <a:lnSpc>
                <a:spcPct val="135400"/>
              </a:lnSpc>
              <a:spcBef>
                <a:spcPts val="91"/>
              </a:spcBef>
            </a:pPr>
            <a:r>
              <a:rPr sz="3627" spc="-416" dirty="0">
                <a:latin typeface="Tahoma"/>
                <a:cs typeface="Tahoma"/>
              </a:rPr>
              <a:t>L</a:t>
            </a:r>
            <a:r>
              <a:rPr sz="3627" spc="59" dirty="0">
                <a:latin typeface="Tahoma"/>
                <a:cs typeface="Tahoma"/>
              </a:rPr>
              <a:t>’ani</a:t>
            </a:r>
            <a:r>
              <a:rPr sz="3627" spc="54" dirty="0">
                <a:latin typeface="Tahoma"/>
                <a:cs typeface="Tahoma"/>
              </a:rPr>
              <a:t>m</a:t>
            </a:r>
            <a:r>
              <a:rPr sz="3627" b="1" spc="59" dirty="0">
                <a:latin typeface="Tahoma"/>
                <a:cs typeface="Tahoma"/>
              </a:rPr>
              <a:t>al</a:t>
            </a:r>
            <a:r>
              <a:rPr sz="3627" b="1" spc="4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sujet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princip</a:t>
            </a:r>
            <a:r>
              <a:rPr sz="3627" b="1" dirty="0">
                <a:latin typeface="Tahoma"/>
                <a:cs typeface="Tahoma"/>
              </a:rPr>
              <a:t>al</a:t>
            </a:r>
            <a:r>
              <a:rPr sz="3627" b="1" spc="45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estampes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Kenojuak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Ashevak.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9"/>
              </a:spcBef>
            </a:pPr>
            <a:endParaRPr sz="3627">
              <a:latin typeface="Tahoma"/>
              <a:cs typeface="Tahoma"/>
            </a:endParaRPr>
          </a:p>
          <a:p>
            <a:pPr marL="1797704" marR="1791370" algn="ctr">
              <a:lnSpc>
                <a:spcPct val="135400"/>
              </a:lnSpc>
            </a:pPr>
            <a:r>
              <a:rPr sz="3627" spc="122" dirty="0">
                <a:latin typeface="Tahoma"/>
                <a:cs typeface="Tahoma"/>
              </a:rPr>
              <a:t>Leurs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plumes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déploient </a:t>
            </a:r>
            <a:r>
              <a:rPr sz="3627" spc="45" dirty="0">
                <a:latin typeface="Tahoma"/>
                <a:cs typeface="Tahoma"/>
              </a:rPr>
              <a:t>comme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un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évent</a:t>
            </a:r>
            <a:r>
              <a:rPr sz="3627" b="1" spc="-9" dirty="0">
                <a:latin typeface="Tahoma"/>
                <a:cs typeface="Tahoma"/>
              </a:rPr>
              <a:t>ail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2995405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2058064" y="1794158"/>
            <a:ext cx="8074705" cy="351669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 algn="ctr">
              <a:lnSpc>
                <a:spcPct val="135400"/>
              </a:lnSpc>
              <a:spcBef>
                <a:spcPts val="91"/>
              </a:spcBef>
            </a:pPr>
            <a:r>
              <a:rPr sz="3627" spc="141" dirty="0">
                <a:latin typeface="Tahoma"/>
                <a:cs typeface="Tahoma"/>
              </a:rPr>
              <a:t>Les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-63" dirty="0">
                <a:latin typeface="Tahoma"/>
                <a:cs typeface="Tahoma"/>
              </a:rPr>
              <a:t>anim</a:t>
            </a:r>
            <a:r>
              <a:rPr sz="3627" b="1" spc="-63" dirty="0">
                <a:latin typeface="Tahoma"/>
                <a:cs typeface="Tahoma"/>
              </a:rPr>
              <a:t>aux</a:t>
            </a:r>
            <a:r>
              <a:rPr sz="3627" b="1" spc="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sont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122" dirty="0">
                <a:latin typeface="Tahoma"/>
                <a:cs typeface="Tahoma"/>
              </a:rPr>
              <a:t>les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sujets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-18" dirty="0">
                <a:latin typeface="Tahoma"/>
                <a:cs typeface="Tahoma"/>
              </a:rPr>
              <a:t>princip</a:t>
            </a:r>
            <a:r>
              <a:rPr sz="3627" b="1" spc="-18" dirty="0">
                <a:latin typeface="Tahoma"/>
                <a:cs typeface="Tahoma"/>
              </a:rPr>
              <a:t>aux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estampes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Kenojuak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Ashevak.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9"/>
              </a:spcBef>
            </a:pPr>
            <a:endParaRPr sz="3627">
              <a:latin typeface="Tahoma"/>
              <a:cs typeface="Tahoma"/>
            </a:endParaRPr>
          </a:p>
          <a:p>
            <a:pPr marL="1302500" marR="1296166" algn="ctr">
              <a:lnSpc>
                <a:spcPct val="135400"/>
              </a:lnSpc>
            </a:pPr>
            <a:r>
              <a:rPr sz="3627" spc="122" dirty="0">
                <a:latin typeface="Tahoma"/>
                <a:cs typeface="Tahoma"/>
              </a:rPr>
              <a:t>Leurs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plumes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déploient </a:t>
            </a:r>
            <a:r>
              <a:rPr sz="3627" spc="45" dirty="0">
                <a:latin typeface="Tahoma"/>
                <a:cs typeface="Tahoma"/>
              </a:rPr>
              <a:t>comme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évent</a:t>
            </a:r>
            <a:r>
              <a:rPr sz="3627" b="1" spc="-9" dirty="0">
                <a:latin typeface="Tahoma"/>
                <a:cs typeface="Tahoma"/>
              </a:rPr>
              <a:t>ails</a:t>
            </a:r>
            <a:r>
              <a:rPr sz="3627" spc="-9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07687" y="587738"/>
            <a:ext cx="953555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2995405">
              <a:lnSpc>
                <a:spcPct val="100000"/>
              </a:lnSpc>
              <a:spcBef>
                <a:spcPts val="91"/>
              </a:spcBef>
            </a:pPr>
            <a:r>
              <a:rPr spc="-394" dirty="0"/>
              <a:t>COMPRENDRE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68123" y="7225623"/>
            <a:ext cx="168910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38100">
                <a:spcBef>
                  <a:spcPts val="80"/>
                </a:spcBef>
              </a:pPr>
              <a:t>13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30439" y="132805"/>
            <a:ext cx="5149792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444122" y="2010343"/>
            <a:ext cx="11618924" cy="440962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268331" marR="1254132" indent="-257391">
              <a:lnSpc>
                <a:spcPct val="109000"/>
              </a:lnSpc>
              <a:spcBef>
                <a:spcPts val="91"/>
              </a:spcBef>
              <a:tabLst>
                <a:tab pos="268331" algn="l"/>
              </a:tabLst>
            </a:pPr>
            <a:r>
              <a:rPr spc="59" dirty="0"/>
              <a:t>Quelle</a:t>
            </a:r>
            <a:r>
              <a:rPr spc="45" dirty="0"/>
              <a:t> </a:t>
            </a:r>
            <a:r>
              <a:rPr spc="54" dirty="0"/>
              <a:t>est</a:t>
            </a:r>
            <a:r>
              <a:rPr spc="45" dirty="0"/>
              <a:t> </a:t>
            </a:r>
            <a:r>
              <a:rPr spc="91" dirty="0"/>
              <a:t>la</a:t>
            </a:r>
            <a:r>
              <a:rPr spc="50" dirty="0"/>
              <a:t> </a:t>
            </a:r>
            <a:r>
              <a:rPr spc="59" dirty="0"/>
              <a:t>marque</a:t>
            </a:r>
            <a:r>
              <a:rPr spc="45" dirty="0"/>
              <a:t> </a:t>
            </a:r>
            <a:r>
              <a:rPr dirty="0"/>
              <a:t>du</a:t>
            </a:r>
            <a:r>
              <a:rPr spc="50" dirty="0"/>
              <a:t> </a:t>
            </a:r>
            <a:r>
              <a:rPr spc="100" dirty="0"/>
              <a:t>pluriel</a:t>
            </a:r>
            <a:r>
              <a:rPr spc="45" dirty="0"/>
              <a:t> </a:t>
            </a:r>
            <a:r>
              <a:rPr spc="63" dirty="0"/>
              <a:t>des</a:t>
            </a:r>
            <a:r>
              <a:rPr spc="50" dirty="0"/>
              <a:t> </a:t>
            </a:r>
            <a:r>
              <a:rPr spc="73" dirty="0"/>
              <a:t>noms</a:t>
            </a:r>
            <a:r>
              <a:rPr spc="45" dirty="0"/>
              <a:t> </a:t>
            </a:r>
            <a:r>
              <a:rPr dirty="0"/>
              <a:t>et</a:t>
            </a:r>
            <a:r>
              <a:rPr spc="45" dirty="0"/>
              <a:t> </a:t>
            </a:r>
            <a:r>
              <a:rPr spc="36" dirty="0"/>
              <a:t>adjectifs </a:t>
            </a:r>
            <a:r>
              <a:rPr dirty="0"/>
              <a:t>en</a:t>
            </a:r>
            <a:r>
              <a:rPr spc="54" dirty="0"/>
              <a:t> </a:t>
            </a:r>
            <a:r>
              <a:rPr spc="73" dirty="0"/>
              <a:t>général</a:t>
            </a:r>
            <a:r>
              <a:rPr spc="54" dirty="0"/>
              <a:t> </a:t>
            </a:r>
            <a:r>
              <a:rPr spc="-45" dirty="0"/>
              <a:t>?</a:t>
            </a:r>
          </a:p>
          <a:p>
            <a:pPr marL="268331" marR="1254132" indent="-257391">
              <a:lnSpc>
                <a:spcPct val="109000"/>
              </a:lnSpc>
              <a:spcBef>
                <a:spcPts val="1283"/>
              </a:spcBef>
              <a:tabLst>
                <a:tab pos="268331" algn="l"/>
              </a:tabLst>
            </a:pPr>
            <a:r>
              <a:rPr spc="59" dirty="0"/>
              <a:t>Quelle</a:t>
            </a:r>
            <a:r>
              <a:rPr spc="45" dirty="0"/>
              <a:t> </a:t>
            </a:r>
            <a:r>
              <a:rPr spc="54" dirty="0"/>
              <a:t>est</a:t>
            </a:r>
            <a:r>
              <a:rPr spc="45" dirty="0"/>
              <a:t> </a:t>
            </a:r>
            <a:r>
              <a:rPr spc="91" dirty="0"/>
              <a:t>la</a:t>
            </a:r>
            <a:r>
              <a:rPr spc="50" dirty="0"/>
              <a:t> </a:t>
            </a:r>
            <a:r>
              <a:rPr spc="59" dirty="0"/>
              <a:t>marque</a:t>
            </a:r>
            <a:r>
              <a:rPr spc="45" dirty="0"/>
              <a:t> </a:t>
            </a:r>
            <a:r>
              <a:rPr dirty="0"/>
              <a:t>du</a:t>
            </a:r>
            <a:r>
              <a:rPr spc="50" dirty="0"/>
              <a:t> </a:t>
            </a:r>
            <a:r>
              <a:rPr spc="100" dirty="0"/>
              <a:t>pluriel</a:t>
            </a:r>
            <a:r>
              <a:rPr spc="45" dirty="0"/>
              <a:t> </a:t>
            </a:r>
            <a:r>
              <a:rPr spc="63" dirty="0"/>
              <a:t>des</a:t>
            </a:r>
            <a:r>
              <a:rPr spc="50" dirty="0"/>
              <a:t> </a:t>
            </a:r>
            <a:r>
              <a:rPr spc="73" dirty="0"/>
              <a:t>noms</a:t>
            </a:r>
            <a:r>
              <a:rPr spc="45" dirty="0"/>
              <a:t> </a:t>
            </a:r>
            <a:r>
              <a:rPr dirty="0"/>
              <a:t>et</a:t>
            </a:r>
            <a:r>
              <a:rPr spc="45" dirty="0"/>
              <a:t> </a:t>
            </a:r>
            <a:r>
              <a:rPr spc="36" dirty="0"/>
              <a:t>adjectifs </a:t>
            </a:r>
            <a:r>
              <a:rPr dirty="0"/>
              <a:t>en</a:t>
            </a:r>
            <a:r>
              <a:rPr spc="-100" dirty="0"/>
              <a:t> </a:t>
            </a:r>
            <a:r>
              <a:rPr b="1" spc="-59" dirty="0">
                <a:latin typeface="Tahoma"/>
                <a:cs typeface="Tahoma"/>
              </a:rPr>
              <a:t>eau</a:t>
            </a:r>
            <a:r>
              <a:rPr spc="-59" dirty="0"/>
              <a:t>,</a:t>
            </a:r>
            <a:r>
              <a:rPr spc="-95" dirty="0"/>
              <a:t> </a:t>
            </a:r>
            <a:r>
              <a:rPr b="1" spc="-54" dirty="0">
                <a:latin typeface="Tahoma"/>
                <a:cs typeface="Tahoma"/>
              </a:rPr>
              <a:t>au</a:t>
            </a:r>
            <a:r>
              <a:rPr spc="-54" dirty="0"/>
              <a:t>,</a:t>
            </a:r>
            <a:r>
              <a:rPr spc="-100" dirty="0"/>
              <a:t> </a:t>
            </a:r>
            <a:r>
              <a:rPr b="1" dirty="0">
                <a:latin typeface="Tahoma"/>
                <a:cs typeface="Tahoma"/>
              </a:rPr>
              <a:t>eu</a:t>
            </a:r>
            <a:r>
              <a:rPr b="1" spc="-50" dirty="0">
                <a:latin typeface="Tahoma"/>
                <a:cs typeface="Tahoma"/>
              </a:rPr>
              <a:t> </a:t>
            </a:r>
            <a:r>
              <a:rPr spc="-45" dirty="0"/>
              <a:t>?</a:t>
            </a:r>
          </a:p>
          <a:p>
            <a:pPr marL="268331" marR="1037048" indent="-257391">
              <a:lnSpc>
                <a:spcPct val="109000"/>
              </a:lnSpc>
              <a:spcBef>
                <a:spcPts val="1283"/>
              </a:spcBef>
              <a:tabLst>
                <a:tab pos="268331" algn="l"/>
              </a:tabLst>
            </a:pPr>
            <a:r>
              <a:rPr spc="63" dirty="0"/>
              <a:t>Comment</a:t>
            </a:r>
            <a:r>
              <a:rPr spc="50" dirty="0"/>
              <a:t> </a:t>
            </a:r>
            <a:r>
              <a:rPr spc="77" dirty="0"/>
              <a:t>marque-</a:t>
            </a:r>
            <a:r>
              <a:rPr spc="59" dirty="0"/>
              <a:t>t-</a:t>
            </a:r>
            <a:r>
              <a:rPr spc="45" dirty="0"/>
              <a:t>on</a:t>
            </a:r>
            <a:r>
              <a:rPr spc="50" dirty="0"/>
              <a:t> </a:t>
            </a:r>
            <a:r>
              <a:rPr spc="91" dirty="0"/>
              <a:t>le</a:t>
            </a:r>
            <a:r>
              <a:rPr spc="50" dirty="0"/>
              <a:t> </a:t>
            </a:r>
            <a:r>
              <a:rPr spc="100" dirty="0"/>
              <a:t>pluriel</a:t>
            </a:r>
            <a:r>
              <a:rPr spc="50" dirty="0"/>
              <a:t> </a:t>
            </a:r>
            <a:r>
              <a:rPr spc="63" dirty="0"/>
              <a:t>des</a:t>
            </a:r>
            <a:r>
              <a:rPr spc="50" dirty="0"/>
              <a:t> </a:t>
            </a:r>
            <a:r>
              <a:rPr spc="73" dirty="0"/>
              <a:t>noms</a:t>
            </a:r>
            <a:r>
              <a:rPr spc="50" dirty="0"/>
              <a:t> </a:t>
            </a:r>
            <a:r>
              <a:rPr dirty="0"/>
              <a:t>et</a:t>
            </a:r>
            <a:r>
              <a:rPr spc="50" dirty="0"/>
              <a:t> </a:t>
            </a:r>
            <a:r>
              <a:rPr spc="36" dirty="0"/>
              <a:t>adjectifs </a:t>
            </a:r>
            <a:r>
              <a:rPr dirty="0"/>
              <a:t>en</a:t>
            </a:r>
            <a:r>
              <a:rPr spc="-36" dirty="0"/>
              <a:t> </a:t>
            </a:r>
            <a:r>
              <a:rPr b="1" dirty="0">
                <a:latin typeface="Tahoma"/>
                <a:cs typeface="Tahoma"/>
              </a:rPr>
              <a:t>s</a:t>
            </a:r>
            <a:r>
              <a:rPr dirty="0"/>
              <a:t>,</a:t>
            </a:r>
            <a:r>
              <a:rPr spc="-36" dirty="0"/>
              <a:t> </a:t>
            </a:r>
            <a:r>
              <a:rPr b="1" dirty="0">
                <a:latin typeface="Tahoma"/>
                <a:cs typeface="Tahoma"/>
              </a:rPr>
              <a:t>x</a:t>
            </a:r>
            <a:r>
              <a:rPr b="1" spc="14" dirty="0">
                <a:latin typeface="Tahoma"/>
                <a:cs typeface="Tahoma"/>
              </a:rPr>
              <a:t> </a:t>
            </a:r>
            <a:r>
              <a:rPr dirty="0"/>
              <a:t>ou</a:t>
            </a:r>
            <a:r>
              <a:rPr spc="-36" dirty="0"/>
              <a:t> </a:t>
            </a:r>
            <a:r>
              <a:rPr b="1" dirty="0">
                <a:latin typeface="Tahoma"/>
                <a:cs typeface="Tahoma"/>
              </a:rPr>
              <a:t>z</a:t>
            </a:r>
            <a:r>
              <a:rPr b="1" spc="14" dirty="0">
                <a:latin typeface="Tahoma"/>
                <a:cs typeface="Tahoma"/>
              </a:rPr>
              <a:t> </a:t>
            </a:r>
            <a:r>
              <a:rPr spc="-45" dirty="0"/>
              <a:t>?</a:t>
            </a:r>
          </a:p>
          <a:p>
            <a:pPr marL="268331" indent="-256815">
              <a:lnSpc>
                <a:spcPct val="100000"/>
              </a:lnSpc>
              <a:spcBef>
                <a:spcPts val="1542"/>
              </a:spcBef>
              <a:tabLst>
                <a:tab pos="268331" algn="l"/>
              </a:tabLst>
            </a:pPr>
            <a:r>
              <a:rPr spc="63" dirty="0"/>
              <a:t>Comment</a:t>
            </a:r>
            <a:r>
              <a:rPr spc="45" dirty="0"/>
              <a:t> </a:t>
            </a:r>
            <a:r>
              <a:rPr spc="77" dirty="0"/>
              <a:t>marque-</a:t>
            </a:r>
            <a:r>
              <a:rPr spc="59" dirty="0"/>
              <a:t>t-</a:t>
            </a:r>
            <a:r>
              <a:rPr spc="45" dirty="0"/>
              <a:t>on </a:t>
            </a:r>
            <a:r>
              <a:rPr spc="91" dirty="0"/>
              <a:t>le</a:t>
            </a:r>
            <a:r>
              <a:rPr spc="45" dirty="0"/>
              <a:t> </a:t>
            </a:r>
            <a:r>
              <a:rPr spc="100" dirty="0"/>
              <a:t>pluriel</a:t>
            </a:r>
            <a:r>
              <a:rPr spc="45" dirty="0"/>
              <a:t> </a:t>
            </a:r>
            <a:r>
              <a:rPr spc="63" dirty="0"/>
              <a:t>des</a:t>
            </a:r>
            <a:r>
              <a:rPr spc="45" dirty="0"/>
              <a:t> </a:t>
            </a:r>
            <a:r>
              <a:rPr spc="73" dirty="0"/>
              <a:t>noms</a:t>
            </a:r>
            <a:r>
              <a:rPr spc="45" dirty="0"/>
              <a:t> </a:t>
            </a:r>
            <a:r>
              <a:rPr dirty="0"/>
              <a:t>et</a:t>
            </a:r>
            <a:r>
              <a:rPr spc="45" dirty="0"/>
              <a:t> adjectifs </a:t>
            </a:r>
            <a:r>
              <a:rPr dirty="0"/>
              <a:t>en</a:t>
            </a:r>
            <a:r>
              <a:rPr spc="50" dirty="0"/>
              <a:t> </a:t>
            </a:r>
            <a:r>
              <a:rPr b="1" dirty="0">
                <a:latin typeface="Tahoma"/>
                <a:cs typeface="Tahoma"/>
              </a:rPr>
              <a:t>al</a:t>
            </a:r>
            <a:r>
              <a:rPr b="1" spc="45" dirty="0">
                <a:latin typeface="Tahoma"/>
                <a:cs typeface="Tahoma"/>
              </a:rPr>
              <a:t> </a:t>
            </a:r>
            <a:r>
              <a:rPr spc="-45" dirty="0"/>
              <a:t>?</a:t>
            </a:r>
          </a:p>
          <a:p>
            <a:pPr marL="268331" indent="-256815">
              <a:lnSpc>
                <a:spcPct val="100000"/>
              </a:lnSpc>
              <a:spcBef>
                <a:spcPts val="1537"/>
              </a:spcBef>
              <a:tabLst>
                <a:tab pos="268331" algn="l"/>
              </a:tabLst>
            </a:pPr>
            <a:r>
              <a:rPr spc="63" dirty="0"/>
              <a:t>Comment</a:t>
            </a:r>
            <a:r>
              <a:rPr spc="32" dirty="0"/>
              <a:t> </a:t>
            </a:r>
            <a:r>
              <a:rPr spc="77" dirty="0"/>
              <a:t>marque-</a:t>
            </a:r>
            <a:r>
              <a:rPr spc="59" dirty="0"/>
              <a:t>t-</a:t>
            </a:r>
            <a:r>
              <a:rPr spc="45" dirty="0"/>
              <a:t>on</a:t>
            </a:r>
            <a:r>
              <a:rPr spc="36" dirty="0"/>
              <a:t> </a:t>
            </a:r>
            <a:r>
              <a:rPr spc="91" dirty="0"/>
              <a:t>le</a:t>
            </a:r>
            <a:r>
              <a:rPr spc="32" dirty="0"/>
              <a:t> </a:t>
            </a:r>
            <a:r>
              <a:rPr spc="100" dirty="0"/>
              <a:t>pluriel</a:t>
            </a:r>
            <a:r>
              <a:rPr spc="36" dirty="0"/>
              <a:t> </a:t>
            </a:r>
            <a:r>
              <a:rPr spc="63" dirty="0"/>
              <a:t>des</a:t>
            </a:r>
            <a:r>
              <a:rPr spc="32" dirty="0"/>
              <a:t> </a:t>
            </a:r>
            <a:r>
              <a:rPr spc="73" dirty="0"/>
              <a:t>noms</a:t>
            </a:r>
            <a:r>
              <a:rPr spc="36" dirty="0"/>
              <a:t> </a:t>
            </a:r>
            <a:r>
              <a:rPr dirty="0"/>
              <a:t>en</a:t>
            </a:r>
            <a:r>
              <a:rPr spc="41" dirty="0"/>
              <a:t> </a:t>
            </a:r>
            <a:r>
              <a:rPr b="1" dirty="0">
                <a:latin typeface="Tahoma"/>
                <a:cs typeface="Tahoma"/>
              </a:rPr>
              <a:t>ail</a:t>
            </a:r>
            <a:r>
              <a:rPr b="1" spc="32" dirty="0">
                <a:latin typeface="Tahoma"/>
                <a:cs typeface="Tahoma"/>
              </a:rPr>
              <a:t> </a:t>
            </a:r>
            <a:r>
              <a:rPr spc="-45" dirty="0"/>
              <a:t>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68123" y="7225623"/>
            <a:ext cx="168910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34549">
              <a:spcBef>
                <a:spcPts val="73"/>
              </a:spcBef>
            </a:pPr>
            <a:fld id="{81D60167-4931-47E6-BA6A-407CBD079E47}" type="slidenum">
              <a:rPr lang="fr-FR" spc="-50" smtClean="0"/>
              <a:pPr marL="38100">
                <a:spcBef>
                  <a:spcPts val="80"/>
                </a:spcBef>
              </a:pPr>
              <a:t>14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03821" y="145044"/>
            <a:ext cx="9535557" cy="1063198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052411">
              <a:lnSpc>
                <a:spcPts val="5151"/>
              </a:lnSpc>
              <a:spcBef>
                <a:spcPts val="91"/>
              </a:spcBef>
            </a:pPr>
            <a:r>
              <a:rPr lang="fr-FR" spc="-345" dirty="0"/>
              <a:t>S</a:t>
            </a:r>
            <a:r>
              <a:rPr spc="-345" dirty="0"/>
              <a:t>’ENTRAINER</a:t>
            </a:r>
          </a:p>
          <a:p>
            <a:pPr marL="11516" algn="ctr">
              <a:lnSpc>
                <a:spcPts val="2973"/>
              </a:lnSpc>
            </a:pPr>
            <a:r>
              <a:rPr sz="2720" spc="91" dirty="0">
                <a:solidFill>
                  <a:srgbClr val="000000"/>
                </a:solidFill>
                <a:latin typeface="Tahoma"/>
                <a:cs typeface="Tahoma"/>
              </a:rPr>
              <a:t>Mets</a:t>
            </a:r>
            <a:r>
              <a:rPr sz="2720" spc="5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720" spc="86" dirty="0">
                <a:solidFill>
                  <a:srgbClr val="000000"/>
                </a:solidFill>
                <a:latin typeface="Tahoma"/>
                <a:cs typeface="Tahoma"/>
              </a:rPr>
              <a:t>ces</a:t>
            </a:r>
            <a:r>
              <a:rPr sz="2720" spc="59" dirty="0">
                <a:solidFill>
                  <a:srgbClr val="000000"/>
                </a:solidFill>
                <a:latin typeface="Tahoma"/>
                <a:cs typeface="Tahoma"/>
              </a:rPr>
              <a:t> groupes </a:t>
            </a:r>
            <a:r>
              <a:rPr sz="2720" spc="45" dirty="0">
                <a:solidFill>
                  <a:srgbClr val="000000"/>
                </a:solidFill>
                <a:latin typeface="Tahoma"/>
                <a:cs typeface="Tahoma"/>
              </a:rPr>
              <a:t>nominaux</a:t>
            </a:r>
            <a:r>
              <a:rPr sz="2720" spc="5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720" dirty="0">
                <a:solidFill>
                  <a:srgbClr val="000000"/>
                </a:solidFill>
                <a:latin typeface="Tahoma"/>
                <a:cs typeface="Tahoma"/>
              </a:rPr>
              <a:t>au</a:t>
            </a:r>
            <a:r>
              <a:rPr sz="2720" spc="59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720" spc="103" dirty="0">
                <a:solidFill>
                  <a:srgbClr val="000000"/>
                </a:solidFill>
                <a:latin typeface="Tahoma"/>
                <a:cs typeface="Tahoma"/>
              </a:rPr>
              <a:t>pluriel.</a:t>
            </a:r>
            <a:endParaRPr sz="2720" dirty="0"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053190"/>
              </p:ext>
            </p:extLst>
          </p:nvPr>
        </p:nvGraphicFramePr>
        <p:xfrm>
          <a:off x="1244456" y="1354014"/>
          <a:ext cx="9703088" cy="53589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0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0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0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06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06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0425">
                <a:tc>
                  <a:txBody>
                    <a:bodyPr/>
                    <a:lstStyle/>
                    <a:p>
                      <a:pPr marL="107950" marR="86931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1.</a:t>
                      </a:r>
                      <a:r>
                        <a:rPr sz="1600" spc="-3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le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sujet principal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4770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2.</a:t>
                      </a:r>
                      <a:r>
                        <a:rPr sz="1600" spc="-7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cheval persan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6484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3.</a:t>
                      </a:r>
                      <a:r>
                        <a:rPr sz="1600" spc="-7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ce</a:t>
                      </a:r>
                      <a:r>
                        <a:rPr sz="16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dessin original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24828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4.</a:t>
                      </a:r>
                      <a:r>
                        <a:rPr sz="1600" spc="-7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travailleur social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5.</a:t>
                      </a:r>
                      <a:r>
                        <a:rPr sz="1600" spc="2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l’ancien</a:t>
                      </a:r>
                      <a:r>
                        <a:rPr sz="1600" spc="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35" dirty="0">
                          <a:latin typeface="Tahoma"/>
                          <a:cs typeface="Tahoma"/>
                        </a:rPr>
                        <a:t>rail</a:t>
                      </a:r>
                      <a:endParaRPr sz="1600" dirty="0">
                        <a:latin typeface="Tahoma"/>
                        <a:cs typeface="Tahoma"/>
                      </a:endParaRPr>
                    </a:p>
                  </a:txBody>
                  <a:tcPr marL="0" marR="0" marT="414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425">
                <a:tc>
                  <a:txBody>
                    <a:bodyPr/>
                    <a:lstStyle/>
                    <a:p>
                      <a:pPr marL="107950" marR="72199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6.</a:t>
                      </a:r>
                      <a:r>
                        <a:rPr sz="1600" spc="-7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héros national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7.</a:t>
                      </a:r>
                      <a:r>
                        <a:rPr sz="1600" spc="-3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ce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bel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éventail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4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3563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8.</a:t>
                      </a:r>
                      <a:r>
                        <a:rPr sz="1600" spc="-7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village provençal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600" spc="-3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9.</a:t>
                      </a:r>
                      <a:r>
                        <a:rPr sz="1600" spc="-3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25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besoin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vital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4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53975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10.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travail difficile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0425">
                <a:tc>
                  <a:txBody>
                    <a:bodyPr/>
                    <a:lstStyle/>
                    <a:p>
                      <a:pPr marL="107950" marR="59182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11.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métal précieux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4216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12.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paradis tropical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3754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13.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ce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détail important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48133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14.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animal sauvage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44767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15.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végétal 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fané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889">
                <a:tc>
                  <a:txBody>
                    <a:bodyPr/>
                    <a:lstStyle/>
                    <a:p>
                      <a:pPr marL="107950" marR="51435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16.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portail fermé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208279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17.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16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peinture orientale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50673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18.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timbre postal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18097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19.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16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estampe spéciale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51879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20.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dessin spécial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5889">
                <a:tc>
                  <a:txBody>
                    <a:bodyPr/>
                    <a:lstStyle/>
                    <a:p>
                      <a:pPr marL="107950" marR="56642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21.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prix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international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44450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22.</a:t>
                      </a:r>
                      <a:r>
                        <a:rPr sz="1600" spc="-7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une</a:t>
                      </a:r>
                      <a:r>
                        <a:rPr sz="1600" spc="-7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pierre verticale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458470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23.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conseil municipal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11112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24.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gouvernail cassé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48196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25.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hôpital public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5889">
                <a:tc>
                  <a:txBody>
                    <a:bodyPr/>
                    <a:lstStyle/>
                    <a:p>
                      <a:pPr marL="107950" marR="68516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26.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idéal perdu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208279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27.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problème central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28.</a:t>
                      </a:r>
                      <a:r>
                        <a:rPr sz="1600" spc="-30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ami</a:t>
                      </a:r>
                      <a:r>
                        <a:rPr sz="1600" spc="-3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20" dirty="0">
                          <a:latin typeface="Tahoma"/>
                          <a:cs typeface="Tahoma"/>
                        </a:rPr>
                        <a:t>loyal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4145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60134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29.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vitrail coloré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 marR="518795">
                        <a:lnSpc>
                          <a:spcPct val="100000"/>
                        </a:lnSpc>
                        <a:spcBef>
                          <a:spcPts val="1350"/>
                        </a:spcBef>
                      </a:pPr>
                      <a:r>
                        <a:rPr sz="1600" spc="-4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30.</a:t>
                      </a:r>
                      <a:r>
                        <a:rPr sz="1600" spc="-65" dirty="0">
                          <a:solidFill>
                            <a:srgbClr val="4BA8C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dirty="0">
                          <a:latin typeface="Tahoma"/>
                          <a:cs typeface="Tahoma"/>
                        </a:rPr>
                        <a:t>un</a:t>
                      </a:r>
                      <a:r>
                        <a:rPr sz="1600" spc="-60" dirty="0">
                          <a:latin typeface="Tahoma"/>
                          <a:cs typeface="Tahoma"/>
                        </a:rPr>
                        <a:t> </a:t>
                      </a:r>
                      <a:r>
                        <a:rPr sz="1600" spc="-10" dirty="0">
                          <a:latin typeface="Tahoma"/>
                          <a:cs typeface="Tahoma"/>
                        </a:rPr>
                        <a:t>artiste régional</a:t>
                      </a:r>
                      <a:endParaRPr sz="1600" dirty="0">
                        <a:latin typeface="Tahoma"/>
                        <a:cs typeface="Tahoma"/>
                      </a:endParaRPr>
                    </a:p>
                  </a:txBody>
                  <a:tcPr marL="0" marR="0" marT="155471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7F418-002B-43B7-F884-B1E8DF34E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7199022-0AB3-9AA5-AE2A-547BCA9FD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25" y="1667768"/>
            <a:ext cx="10440857" cy="292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1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323FA-9CA0-841B-9B3C-18B7801C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4ACF07-0C12-321E-F582-7E5140E41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31" y="1065815"/>
            <a:ext cx="10402752" cy="36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16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4431258-2081-250B-7253-A385FFC4A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33" y="243415"/>
            <a:ext cx="10440857" cy="292458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3AA95BD-48FC-9AAB-8AD3-70B72F8E0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33" y="3167998"/>
            <a:ext cx="10402752" cy="36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524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nstruction d'un igloo (Illuvigaq) au Labrador, 1874">
            <a:extLst>
              <a:ext uri="{FF2B5EF4-FFF2-40B4-BE49-F238E27FC236}">
                <a16:creationId xmlns:a16="http://schemas.microsoft.com/office/drawing/2014/main" id="{74CBA464-1137-1ABC-E588-2FAADF7EF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08" y="-2"/>
            <a:ext cx="10601742" cy="731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es Inuit en face de leur tente en peau (Tupiq), à Okak au Labrador, 1896">
            <a:extLst>
              <a:ext uri="{FF2B5EF4-FFF2-40B4-BE49-F238E27FC236}">
                <a16:creationId xmlns:a16="http://schemas.microsoft.com/office/drawing/2014/main" id="{B9A918A8-80AF-AA8A-0AB4-F749A9DB3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006" y="-2"/>
            <a:ext cx="10443658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Rectangle, jaune, dossier&#10;&#10;Description générée automatiquement">
            <a:extLst>
              <a:ext uri="{FF2B5EF4-FFF2-40B4-BE49-F238E27FC236}">
                <a16:creationId xmlns:a16="http://schemas.microsoft.com/office/drawing/2014/main" id="{E023A413-4DF1-9385-CE72-D1FB795D9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4687">
            <a:off x="3559743" y="3826738"/>
            <a:ext cx="1126164" cy="15138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6C5829-82B1-E53E-C2A6-DB2D79D77095}"/>
              </a:ext>
            </a:extLst>
          </p:cNvPr>
          <p:cNvSpPr txBox="1"/>
          <p:nvPr/>
        </p:nvSpPr>
        <p:spPr>
          <a:xfrm>
            <a:off x="4403558" y="553452"/>
            <a:ext cx="4050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La course aux mots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E759AF-33E9-1177-6DFB-E122C17DFB07}"/>
              </a:ext>
            </a:extLst>
          </p:cNvPr>
          <p:cNvSpPr txBox="1"/>
          <p:nvPr/>
        </p:nvSpPr>
        <p:spPr>
          <a:xfrm>
            <a:off x="228469" y="1523124"/>
            <a:ext cx="378180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66FF"/>
                </a:solidFill>
              </a:rPr>
              <a:t>Rose</a:t>
            </a:r>
            <a:r>
              <a:rPr lang="fr-FR" sz="2800" dirty="0"/>
              <a:t> / </a:t>
            </a:r>
            <a:r>
              <a:rPr lang="fr-FR" sz="2800" dirty="0">
                <a:solidFill>
                  <a:srgbClr val="FFFF00"/>
                </a:solidFill>
              </a:rPr>
              <a:t>Jaune</a:t>
            </a:r>
            <a:r>
              <a:rPr lang="fr-FR" sz="2800" dirty="0"/>
              <a:t> :  19 mots 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00B050"/>
                </a:solidFill>
              </a:rPr>
              <a:t>Vert</a:t>
            </a:r>
            <a:r>
              <a:rPr lang="fr-FR" sz="2800" dirty="0"/>
              <a:t> : 34  mots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7030A0"/>
                </a:solidFill>
              </a:rPr>
              <a:t>Violet</a:t>
            </a:r>
            <a:r>
              <a:rPr lang="fr-FR" sz="2800" dirty="0"/>
              <a:t> :  48  mots</a:t>
            </a:r>
          </a:p>
        </p:txBody>
      </p:sp>
      <p:pic>
        <p:nvPicPr>
          <p:cNvPr id="3076" name="Picture 4" descr="Dark Vador GIFs - Find &amp; Share on GIPHY">
            <a:extLst>
              <a:ext uri="{FF2B5EF4-FFF2-40B4-BE49-F238E27FC236}">
                <a16:creationId xmlns:a16="http://schemas.microsoft.com/office/drawing/2014/main" id="{38F6AA9B-3635-6F6D-6769-529CA34D4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553" y="1826360"/>
            <a:ext cx="5246076" cy="262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375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56E79-579A-DC3A-3A44-66BD7964D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Rectangle, jaune, dossier&#10;&#10;Description générée automatiquement">
            <a:extLst>
              <a:ext uri="{FF2B5EF4-FFF2-40B4-BE49-F238E27FC236}">
                <a16:creationId xmlns:a16="http://schemas.microsoft.com/office/drawing/2014/main" id="{06FDB572-0CE6-480B-6AF3-CD3C2216D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4687">
            <a:off x="3559743" y="3826738"/>
            <a:ext cx="1126164" cy="15138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784EEFE-33A2-F2F9-2594-85F9010E77BA}"/>
              </a:ext>
            </a:extLst>
          </p:cNvPr>
          <p:cNvSpPr txBox="1"/>
          <p:nvPr/>
        </p:nvSpPr>
        <p:spPr>
          <a:xfrm>
            <a:off x="4403558" y="553452"/>
            <a:ext cx="4050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La course aux mots</a:t>
            </a:r>
          </a:p>
        </p:txBody>
      </p:sp>
      <p:pic>
        <p:nvPicPr>
          <p:cNvPr id="4098" name="Picture 2" descr="Silencio | Wiki | ⚡.HARRY POTTER.⚡ Amino">
            <a:extLst>
              <a:ext uri="{FF2B5EF4-FFF2-40B4-BE49-F238E27FC236}">
                <a16:creationId xmlns:a16="http://schemas.microsoft.com/office/drawing/2014/main" id="{AEB4B717-F463-6396-2A08-01412D4C7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835" y="1929062"/>
            <a:ext cx="3681663" cy="368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4493728-C8E6-FF9E-7383-815ACDA5A667}"/>
              </a:ext>
            </a:extLst>
          </p:cNvPr>
          <p:cNvSpPr txBox="1"/>
          <p:nvPr/>
        </p:nvSpPr>
        <p:spPr>
          <a:xfrm>
            <a:off x="228469" y="1523124"/>
            <a:ext cx="378180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66FF"/>
                </a:solidFill>
              </a:rPr>
              <a:t>Rose</a:t>
            </a:r>
            <a:r>
              <a:rPr lang="fr-FR" sz="2800" dirty="0"/>
              <a:t> / </a:t>
            </a:r>
            <a:r>
              <a:rPr lang="fr-FR" sz="2800" dirty="0">
                <a:solidFill>
                  <a:srgbClr val="FFFF00"/>
                </a:solidFill>
              </a:rPr>
              <a:t>Jaune</a:t>
            </a:r>
            <a:r>
              <a:rPr lang="fr-FR" sz="2800" dirty="0"/>
              <a:t> :  19 mots 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00B050"/>
                </a:solidFill>
              </a:rPr>
              <a:t>Vert</a:t>
            </a:r>
            <a:r>
              <a:rPr lang="fr-FR" sz="2800" dirty="0"/>
              <a:t> : 34  mots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7030A0"/>
                </a:solidFill>
              </a:rPr>
              <a:t>Violet</a:t>
            </a:r>
            <a:r>
              <a:rPr lang="fr-FR" sz="2800" dirty="0"/>
              <a:t> :  48  mots</a:t>
            </a:r>
          </a:p>
        </p:txBody>
      </p:sp>
    </p:spTree>
    <p:extLst>
      <p:ext uri="{BB962C8B-B14F-4D97-AF65-F5344CB8AC3E}">
        <p14:creationId xmlns:p14="http://schemas.microsoft.com/office/powerpoint/2010/main" val="4132524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7DA1C5-7CB7-28CE-A234-31E718C151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885021"/>
              </p:ext>
            </p:extLst>
          </p:nvPr>
        </p:nvGraphicFramePr>
        <p:xfrm>
          <a:off x="203198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Une estampe, la feuille, le papier, réaliser, appliquer, original, imprimé, sur, ensuite, puis,, un éventail,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8FBCDEC-9064-1C5B-A1D0-4D42CE4A5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650895"/>
              </p:ext>
            </p:extLst>
          </p:nvPr>
        </p:nvGraphicFramePr>
        <p:xfrm>
          <a:off x="4189184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Canada, la pierre, le détail, la peinture, un support, un artiste, un animal, un végétal, s’étirer, comme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7E797D10-F99E-DC1F-F18F-0D9A3FA83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668324"/>
              </p:ext>
            </p:extLst>
          </p:nvPr>
        </p:nvGraphicFramePr>
        <p:xfrm>
          <a:off x="8175171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parfois, avec, mélanger, décorer, principal, spécial, enfin, le sujet, un dessin, le membre, différent, mais, plutôt, </a:t>
                      </a:r>
                    </a:p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24DDAC-6C51-5714-EDF5-BDF956696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296651"/>
              </p:ext>
            </p:extLst>
          </p:nvPr>
        </p:nvGraphicFramePr>
        <p:xfrm>
          <a:off x="203198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Le Canada, un artiste, un animal, un végétal, s’étirer, comme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E9E0837-67DA-6F52-B319-6555BB46E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766706"/>
              </p:ext>
            </p:extLst>
          </p:nvPr>
        </p:nvGraphicFramePr>
        <p:xfrm>
          <a:off x="4189184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le sujet, un dessin, le membre, un éventail, parfois, avec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9EACAE6-5060-8550-F9F2-B5310224F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614574"/>
              </p:ext>
            </p:extLst>
          </p:nvPr>
        </p:nvGraphicFramePr>
        <p:xfrm>
          <a:off x="8216898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mélanger, décorer, principal, spécial, différent, mais, plutôt,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768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3A470-0643-22B2-CC3C-199DCD519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460596D-B3CE-A99A-A80D-48D8A3462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568372"/>
              </p:ext>
            </p:extLst>
          </p:nvPr>
        </p:nvGraphicFramePr>
        <p:xfrm>
          <a:off x="219527" y="326570"/>
          <a:ext cx="3797302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97302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Une estampe, régional, international, nombreux, reproduit, la feuille, le papier, réaliser, appliquer, original, imprimé, sur, ensuite, puis, un éventail, la peintre,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A1FD9C5-5B51-78D4-5764-D89FA27EB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132187"/>
              </p:ext>
            </p:extLst>
          </p:nvPr>
        </p:nvGraphicFramePr>
        <p:xfrm>
          <a:off x="4189184" y="32657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Canada, le timbre, le vitrail,  la pierre, le détail, la peinture, un support, un artiste, un animal, un végétal, s’étirer, comme,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 travail, des travaux, recevoir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5F3C08B-A56F-615D-9509-73F4F63BF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481812"/>
              </p:ext>
            </p:extLst>
          </p:nvPr>
        </p:nvGraphicFramePr>
        <p:xfrm>
          <a:off x="8158842" y="32657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la pièce, la monnaie, parfois, avec, mélanger, décorer, principal, spécial, enfin, le sujet, un dessin, le membre, différent, mais, plutôt, une église, le prix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ED672F0-DDDD-36CE-FF53-AE440187F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334251"/>
              </p:ext>
            </p:extLst>
          </p:nvPr>
        </p:nvGraphicFramePr>
        <p:xfrm>
          <a:off x="219527" y="3429000"/>
          <a:ext cx="3797302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97302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31EA47D-E963-9442-8645-6BB5BEAC867A}"/>
              </a:ext>
            </a:extLst>
          </p:cNvPr>
          <p:cNvGraphicFramePr>
            <a:graphicFrameLocks noGrp="1"/>
          </p:cNvGraphicFramePr>
          <p:nvPr/>
        </p:nvGraphicFramePr>
        <p:xfrm>
          <a:off x="4189184" y="342900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ED172F9-C58C-D5D7-6901-E18707ECFA19}"/>
              </a:ext>
            </a:extLst>
          </p:cNvPr>
          <p:cNvGraphicFramePr>
            <a:graphicFrameLocks noGrp="1"/>
          </p:cNvGraphicFramePr>
          <p:nvPr/>
        </p:nvGraphicFramePr>
        <p:xfrm>
          <a:off x="8158842" y="342900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949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F7CA986-563E-AE8E-31B0-729417260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272" y="3279564"/>
            <a:ext cx="7254464" cy="35784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507CEF9-280B-F906-D415-D0386C55A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476" y="1"/>
            <a:ext cx="507605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3CB143C9-6676-8AFC-C04A-63CF38420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757" y="2209113"/>
            <a:ext cx="12316757" cy="396236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2070492" y="3411055"/>
              <a:ext cx="4025507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98486" y="3267055"/>
                <a:ext cx="416915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2070492" y="5042282"/>
              <a:ext cx="2730108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98495" y="4898282"/>
                <a:ext cx="287374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8506395" y="4628591"/>
              <a:ext cx="294119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34369" y="4484591"/>
                <a:ext cx="3084882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5471481" y="2921252"/>
              <a:ext cx="6134365" cy="360"/>
            </p14:xfrm>
          </p:contentPart>
        </mc:Choice>
        <mc:Fallback xmlns=""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99473" y="2777252"/>
                <a:ext cx="6278021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14:cNvPr>
              <p14:cNvContentPartPr/>
              <p14:nvPr/>
            </p14:nvContentPartPr>
            <p14:xfrm>
              <a:off x="6490447" y="3377589"/>
              <a:ext cx="5522962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418435" y="3233589"/>
                <a:ext cx="5666626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14:cNvPr>
              <p14:cNvContentPartPr/>
              <p14:nvPr/>
            </p14:nvContentPartPr>
            <p14:xfrm>
              <a:off x="2085663" y="3808771"/>
              <a:ext cx="6402242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D4388EAC-EF36-2F94-0AFB-7ECE3F0D34F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013614" y="3664771"/>
                <a:ext cx="654597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14:cNvPr>
              <p14:cNvContentPartPr/>
              <p14:nvPr/>
            </p14:nvContentPartPr>
            <p14:xfrm>
              <a:off x="6046003" y="4660933"/>
              <a:ext cx="2269968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C0AA7840-9E9F-1608-DA86-95E1F2E8337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974009" y="4516933"/>
                <a:ext cx="2413596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19EAFD26-BDBE-9A5F-BB8E-112236696274}"/>
                  </a:ext>
                </a:extLst>
              </p14:cNvPr>
              <p14:cNvContentPartPr/>
              <p14:nvPr/>
            </p14:nvContentPartPr>
            <p14:xfrm>
              <a:off x="8538663" y="4287943"/>
              <a:ext cx="1089431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19EAFD26-BDBE-9A5F-BB8E-11223669627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466635" y="4143943"/>
                <a:ext cx="123312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6FE0EAE8-5444-5AFD-A97B-4585C3B4812D}"/>
                  </a:ext>
                </a:extLst>
              </p14:cNvPr>
              <p14:cNvContentPartPr/>
              <p14:nvPr/>
            </p14:nvContentPartPr>
            <p14:xfrm>
              <a:off x="6060657" y="4230421"/>
              <a:ext cx="2240661" cy="3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6FE0EAE8-5444-5AFD-A97B-4585C3B4812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988656" y="4086421"/>
                <a:ext cx="2384302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A831BBC1-1C09-D533-DE6F-2A2DD1A789E2}"/>
                  </a:ext>
                </a:extLst>
              </p14:cNvPr>
              <p14:cNvContentPartPr/>
              <p14:nvPr/>
            </p14:nvContentPartPr>
            <p14:xfrm>
              <a:off x="7062516" y="5704452"/>
              <a:ext cx="3224484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A831BBC1-1C09-D533-DE6F-2A2DD1A789E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990517" y="5560452"/>
                <a:ext cx="3368122" cy="288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585C3F72-0B48-0018-1611-8A73BCA3261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00101" y="0"/>
            <a:ext cx="4991797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kulivik">
            <a:extLst>
              <a:ext uri="{FF2B5EF4-FFF2-40B4-BE49-F238E27FC236}">
                <a16:creationId xmlns:a16="http://schemas.microsoft.com/office/drawing/2014/main" id="{04E2AF30-F37A-E289-D956-66B83FF2C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641" y="105507"/>
            <a:ext cx="9405513" cy="672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3D2E926-46F0-9A09-0A9B-BF5BB2D89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55" y="1227078"/>
            <a:ext cx="11164858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55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0" y="4431323"/>
            <a:ext cx="12192000" cy="181588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dirty="0">
                <a:highlight>
                  <a:srgbClr val="808080"/>
                </a:highlight>
              </a:rPr>
              <a:t>Ces</a:t>
            </a:r>
            <a:r>
              <a:rPr lang="fr-FR" sz="2800" dirty="0"/>
              <a:t> œuvres racontent la vie des Inuits et </a:t>
            </a:r>
            <a:r>
              <a:rPr lang="fr-FR" sz="2800" dirty="0">
                <a:highlight>
                  <a:srgbClr val="808080"/>
                </a:highlight>
              </a:rPr>
              <a:t>leurs</a:t>
            </a:r>
            <a:r>
              <a:rPr lang="fr-FR" sz="2800" dirty="0"/>
              <a:t> traditions. </a:t>
            </a:r>
            <a:r>
              <a:rPr lang="fr-FR" sz="2800" b="1" dirty="0">
                <a:highlight>
                  <a:srgbClr val="808080"/>
                </a:highlight>
              </a:rPr>
              <a:t>Ce</a:t>
            </a:r>
            <a:r>
              <a:rPr lang="fr-FR" sz="2800" dirty="0"/>
              <a:t> travail demande du temps, mais elle ne </a:t>
            </a:r>
            <a:r>
              <a:rPr lang="fr-FR" sz="2800" b="1" dirty="0">
                <a:highlight>
                  <a:srgbClr val="808080"/>
                </a:highlight>
              </a:rPr>
              <a:t>se</a:t>
            </a:r>
            <a:r>
              <a:rPr lang="fr-FR" sz="2800" dirty="0"/>
              <a:t> décourage jamais. Aujourd’hui encore, de nombreux artistes s’inspirent de </a:t>
            </a:r>
            <a:r>
              <a:rPr lang="fr-FR" sz="2800" dirty="0">
                <a:highlight>
                  <a:srgbClr val="808080"/>
                </a:highlight>
              </a:rPr>
              <a:t>ses</a:t>
            </a:r>
            <a:r>
              <a:rPr lang="fr-FR" sz="2800" dirty="0"/>
              <a:t> estampes pour créer de nouveaux dessins.</a:t>
            </a:r>
          </a:p>
          <a:p>
            <a:r>
              <a:rPr lang="fr-FR" sz="2800" dirty="0"/>
              <a:t>( 134 mots)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41CF7F-5623-7A23-83F2-FE863A181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919860" cy="443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3535</TotalTime>
  <Words>988</Words>
  <Application>Microsoft Office PowerPoint</Application>
  <PresentationFormat>Grand écran</PresentationFormat>
  <Paragraphs>165</Paragraphs>
  <Slides>29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9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Times New Roman</vt:lpstr>
      <vt:lpstr>Trebuchet MS</vt:lpstr>
      <vt:lpstr>Thème Office</vt:lpstr>
      <vt:lpstr>Présentation PowerPoint</vt:lpstr>
      <vt:lpstr>Œuvre n°17</vt:lpstr>
      <vt:lpstr>Œuvre n°17</vt:lpstr>
      <vt:lpstr>Présentation PowerPoint</vt:lpstr>
      <vt:lpstr>Présentation PowerPoint</vt:lpstr>
      <vt:lpstr>Présentation PowerPoint</vt:lpstr>
      <vt:lpstr>Présentation PowerPoint</vt:lpstr>
      <vt:lpstr>ORTHOGRAPHE Le pluriel des noms et des adjectifs (2)</vt:lpstr>
      <vt:lpstr>OBSERVER</vt:lpstr>
      <vt:lpstr>OBSERVER</vt:lpstr>
      <vt:lpstr>COMPRENDRE</vt:lpstr>
      <vt:lpstr>COMPRENDRE</vt:lpstr>
      <vt:lpstr>VÉRIFIER SA COMPRÉHENSION</vt:lpstr>
      <vt:lpstr>S’ENTRAINER Mets ces groupes nominaux au pluriel.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198</cp:revision>
  <cp:lastPrinted>2026-02-13T15:47:01Z</cp:lastPrinted>
  <dcterms:created xsi:type="dcterms:W3CDTF">2024-07-09T16:42:49Z</dcterms:created>
  <dcterms:modified xsi:type="dcterms:W3CDTF">2026-06-05T12:24:19Z</dcterms:modified>
</cp:coreProperties>
</file>