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99" r:id="rId2"/>
    <p:sldId id="258" r:id="rId3"/>
    <p:sldId id="259" r:id="rId4"/>
    <p:sldId id="257" r:id="rId5"/>
    <p:sldId id="260" r:id="rId6"/>
    <p:sldId id="262" r:id="rId7"/>
    <p:sldId id="263" r:id="rId8"/>
    <p:sldId id="256" r:id="rId9"/>
    <p:sldId id="300" r:id="rId10"/>
    <p:sldId id="301" r:id="rId11"/>
    <p:sldId id="302" r:id="rId12"/>
    <p:sldId id="303" r:id="rId13"/>
    <p:sldId id="261" r:id="rId14"/>
    <p:sldId id="304" r:id="rId15"/>
    <p:sldId id="305" r:id="rId16"/>
    <p:sldId id="306" r:id="rId17"/>
    <p:sldId id="265" r:id="rId18"/>
    <p:sldId id="307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308" r:id="rId30"/>
    <p:sldId id="309" r:id="rId31"/>
    <p:sldId id="310" r:id="rId32"/>
    <p:sldId id="280" r:id="rId33"/>
    <p:sldId id="311" r:id="rId34"/>
    <p:sldId id="312" r:id="rId35"/>
    <p:sldId id="313" r:id="rId36"/>
    <p:sldId id="283" r:id="rId37"/>
    <p:sldId id="284" r:id="rId38"/>
    <p:sldId id="264" r:id="rId39"/>
    <p:sldId id="282" r:id="rId40"/>
    <p:sldId id="266" r:id="rId41"/>
    <p:sldId id="314" r:id="rId42"/>
    <p:sldId id="285" r:id="rId43"/>
    <p:sldId id="277" r:id="rId44"/>
    <p:sldId id="278" r:id="rId45"/>
    <p:sldId id="279" r:id="rId4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3" autoAdjust="0"/>
    <p:restoredTop sz="93837" autoAdjust="0"/>
  </p:normalViewPr>
  <p:slideViewPr>
    <p:cSldViewPr snapToGrid="0">
      <p:cViewPr>
        <p:scale>
          <a:sx n="42" d="100"/>
          <a:sy n="42" d="100"/>
        </p:scale>
        <p:origin x="1746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50:00.19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0,'1727'0,"-1700"2,1 1,-1 1,37 10,-32-6,61 6,131-10,-221-4,0 0,0 0,1 0,-1 1,0-1,0 1,0 0,0 0,0 0,0 0,0 0,0 1,-1-1,1 1,0 0,-1 0,1 0,-1 0,0 0,0 1,0-1,0 1,0-1,0 1,2 5,-3-3,0 0,-1 0,1-1,-1 1,0 0,0 0,-1 0,0 0,1 0,-2-1,1 1,0 0,-1-1,0 1,0-1,-4 6,-8 20,2 0,1 0,-8 38,13-43,-1 0,-1 0,-1-1,-1 0,-26 42,31-59,0-1,0 0,-1 0,0-1,0 0,0 0,-1 0,0-1,0 0,0 0,0 0,-1-1,1-1,-1 1,0-1,0 0,0-1,0 0,0 0,0-1,-10 0,-14-2,0-2,1-1,-60-19,88 24,-36-9,-62-6,-13-2,54 5,-1 4,-73-2,-126 11,100 2,87-3,-139-18,144 8,38 7,0-1,0-2,1-1,-1-2,-39-17,29 9,20 9,0-1,1-1,-34-23,49 31,1-1,0 1,-1-1,1 0,0-1,0 1,1 0,-1-1,1 0,-1 1,1-1,0 0,1 0,-1 0,1 0,0-1,0 1,0 0,0 0,1-1,-1 1,1-1,1 1,0-7,0 7,0 1,0 0,1 0,-1 0,1 0,-1 1,1-1,0 0,0 1,1-1,-1 1,0 0,1-1,0 1,-1 0,1 1,0-1,0 0,0 1,0 0,0 0,0 0,0 0,7-1,8-1,0 0,0 1,22 1,-34 1,389 3,-98 1,429-4,-709 0,-1 1,0 0,1 2,-1 0,0 0,0 2,-1 0,1 0,-1 2,-1 0,1 1,-1 0,21 16,19 12,-28-24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4:31.435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0,'2098'0,"456"0,175 0,-2717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4:47.335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0,'11374'0,"-11349"0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5:07.229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0,'11280'0,"-11185"0,-70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5:50.005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0,'1528'0,"12"0,-1525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6:01.675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1,'19679'0,"-19503"0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0:47.160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0,'2952'0,"23"0,-2946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0:52.504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0,'3716'0,"29"0,-3708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0:58.646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0,'3715'0,"32"0,-3711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1:03.778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1,'11655'0,"-11550"0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03T13:06:43.450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0,'6271'0,"-6218"0,-39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03T13:07:16.548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0,'4578'0,"-4540"0,-28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06265-548C-4E6D-B2EB-CA3B1A822922}" type="datetimeFigureOut">
              <a:rPr lang="fr-FR" smtClean="0"/>
              <a:t>10/09/2025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EF05A-3870-4645-B0DF-48FF06E38C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5371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44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0963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D37300-AC64-F3E4-CC4D-B15B25390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DA33D6A-C50E-0828-8670-664F29C8E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9C5CBC-1A01-0DA9-20E3-BF124B93C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D367A5-3FBD-33BD-5C05-A4E179A5B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8E6F0D-F3B0-0059-8E96-097B9157E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282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14C755-B944-0D0E-FFE2-D91C4C49F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5024D9-4EF6-83F0-9B66-CC55BBD9E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B1E650-0317-8208-93EE-3355C98D1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318052-3690-01B7-05D5-7A2A6DC7A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AB115D-37B8-866A-B5EE-5E8A33907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2363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A0DA5C-D707-6B06-497A-7C79FCBB9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22D27A-5E14-F382-311D-385FE3FD4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E01A0F-9D13-A670-3D72-8B428AD8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BFC1DF-5AC5-F6DA-9398-598C7CA3E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B8CFC3-6D7E-E8C2-7284-16AE84FDA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8661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797B85-39EB-478E-14A9-DC9F1B133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1681BE-AAC7-B82E-B899-15B3842228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766A5D-E13F-C2AF-9F24-01A82A9FD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3E5B0B6-3905-B65F-B48E-24253B8F8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3A02C10-DD20-8AA2-9978-5B648A9BB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D530C9-785C-527F-C5AC-38D896794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997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0B6930-2168-B02B-2FD1-82FBA4CE5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D6E023A-B1DB-201F-7486-A5C911B7D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D6C7217-E3D9-D971-F3C0-33DB0F246E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1BDC2D-0FC7-F241-FFB9-D1393D0D91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3A1CAC-6360-7E0F-1D1E-B0717F86F3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15E56E2-B65B-C4AE-11A3-5BB494A27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10/09/2025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C8FCEAA-7C2D-3A4B-C3B7-15EC18568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F89FE43-D38A-1CF0-145E-9014B7207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480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F68A6A-E214-45C4-FBDB-D166CDB56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A2BCA3F-E9CE-6B74-1808-D3AE68940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10/09/2025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69185F-89DC-27C0-4EDE-15026EC1F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7AE4EB4-1766-B435-D42C-A0CDA5804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293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9029F7E-E215-848D-4E92-8378B4792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10/09/2025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C1E0BAF-987D-041A-E759-3934776F8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994AA0-2742-F308-A6AE-E2D35321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684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AFB093-B55E-0316-7134-D6AF841FA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F38B25-ADDF-60EC-702D-D38BBA2F3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E077F-8336-43F3-C059-59AAD9375F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5927D13-4567-912B-FCA0-AB611F79C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97E6FD-EE17-7529-D90E-818FE1A8C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41C6FA3-624F-62AE-9A6F-0365E15E3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837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ECFDB0-1E5F-38A9-A100-E1151FC9B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5FF9BED-CD35-C3D8-5162-DDA6A806C7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C9814F-FEA2-B617-B0D3-9953D10031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3B5639-79D9-F855-B7B6-0F851D17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CB7F65-B65C-2C6D-2896-FB28E1D62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496413F-E0F7-FEEB-8841-6CB879CFD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960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398FD6-441F-53D4-8BC2-354CBB751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6A5B4B7-2AD8-B6F3-391A-5D40D4C026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4C33F1-1C8B-5D2D-85EB-690B698A2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39BD09-0DDC-1DC1-7DAF-B433C3883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907F20-4E17-6581-7D65-804B121F9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3964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77BA8D2-DBDD-5B12-67D2-93D1D9C74E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0BD8C9-3D37-026B-E0DB-38E48050F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256C3C-E43B-2918-7098-2139A49CB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C3B08A-2E7A-7B80-B076-9AD8A38AF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312F53-0407-28BB-177D-C1AF3E9BA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97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34" b="0" i="0">
                <a:solidFill>
                  <a:srgbClr val="00A1D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88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47216">
              <a:spcBef>
                <a:spcPts val="73"/>
              </a:spcBef>
            </a:pPr>
            <a:fld id="{81D60167-4931-47E6-BA6A-407CBD079E47}" type="slidenum">
              <a:rPr lang="fr-FR" spc="-45" smtClean="0"/>
              <a:pPr marL="47216">
                <a:spcBef>
                  <a:spcPts val="73"/>
                </a:spcBef>
              </a:pPr>
              <a:t>‹N°›</a:t>
            </a:fld>
            <a:endParaRPr lang="fr-FR" spc="-45" dirty="0"/>
          </a:p>
        </p:txBody>
      </p:sp>
    </p:spTree>
    <p:extLst>
      <p:ext uri="{BB962C8B-B14F-4D97-AF65-F5344CB8AC3E}">
        <p14:creationId xmlns:p14="http://schemas.microsoft.com/office/powerpoint/2010/main" val="13131364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201270" y="524119"/>
            <a:ext cx="3789461" cy="6279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34" b="0" i="0">
                <a:solidFill>
                  <a:srgbClr val="00A1D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5023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27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88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47216">
              <a:spcBef>
                <a:spcPts val="73"/>
              </a:spcBef>
            </a:pPr>
            <a:fld id="{81D60167-4931-47E6-BA6A-407CBD079E47}" type="slidenum">
              <a:rPr lang="fr-FR" spc="-45" smtClean="0"/>
              <a:pPr marL="47216">
                <a:spcBef>
                  <a:spcPts val="73"/>
                </a:spcBef>
              </a:pPr>
              <a:t>‹N°›</a:t>
            </a:fld>
            <a:endParaRPr lang="fr-FR" spc="-45" dirty="0"/>
          </a:p>
        </p:txBody>
      </p:sp>
    </p:spTree>
    <p:extLst>
      <p:ext uri="{BB962C8B-B14F-4D97-AF65-F5344CB8AC3E}">
        <p14:creationId xmlns:p14="http://schemas.microsoft.com/office/powerpoint/2010/main" val="5239969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092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63FFD56-8001-E60E-B75F-D38DA253C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1C7A1D-9515-FA86-A7F5-5FBA75FB7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7D8596-353A-C4BE-F8AB-6FEB6B303D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8302B4-C354-42CE-8F20-F23C0948794B}" type="datetimeFigureOut">
              <a:rPr lang="fr-FR" smtClean="0"/>
              <a:t>10/09/2025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5F6103-D9E6-4827-D03B-345271963D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301FF8-0428-3C64-E51B-5529B5CF22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3916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view.genially.com/64dc8f2a5cb3e000171ebcb3/presentation-la-princesse-grenouille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customXml" Target="../ink/ink7.xml"/><Relationship Id="rId18" Type="http://schemas.openxmlformats.org/officeDocument/2006/relationships/customXml" Target="../ink/ink10.xml"/><Relationship Id="rId3" Type="http://schemas.openxmlformats.org/officeDocument/2006/relationships/customXml" Target="../ink/ink2.xml"/><Relationship Id="rId21" Type="http://schemas.openxmlformats.org/officeDocument/2006/relationships/image" Target="../media/image23.png"/><Relationship Id="rId7" Type="http://schemas.openxmlformats.org/officeDocument/2006/relationships/customXml" Target="../ink/ink4.xml"/><Relationship Id="rId12" Type="http://schemas.openxmlformats.org/officeDocument/2006/relationships/image" Target="../media/image19.png"/><Relationship Id="rId17" Type="http://schemas.openxmlformats.org/officeDocument/2006/relationships/customXml" Target="../ink/ink9.xml"/><Relationship Id="rId2" Type="http://schemas.openxmlformats.org/officeDocument/2006/relationships/image" Target="../media/image15.png"/><Relationship Id="rId16" Type="http://schemas.openxmlformats.org/officeDocument/2006/relationships/image" Target="../media/image21.png"/><Relationship Id="rId20" Type="http://schemas.openxmlformats.org/officeDocument/2006/relationships/customXml" Target="../ink/ink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customXml" Target="../ink/ink6.xml"/><Relationship Id="rId5" Type="http://schemas.openxmlformats.org/officeDocument/2006/relationships/customXml" Target="../ink/ink3.xml"/><Relationship Id="rId15" Type="http://schemas.openxmlformats.org/officeDocument/2006/relationships/customXml" Target="../ink/ink8.xml"/><Relationship Id="rId23" Type="http://schemas.openxmlformats.org/officeDocument/2006/relationships/image" Target="../media/image24.png"/><Relationship Id="rId10" Type="http://schemas.openxmlformats.org/officeDocument/2006/relationships/image" Target="../media/image18.png"/><Relationship Id="rId19" Type="http://schemas.openxmlformats.org/officeDocument/2006/relationships/image" Target="../media/image22.png"/><Relationship Id="rId4" Type="http://schemas.openxmlformats.org/officeDocument/2006/relationships/image" Target="../media/image150.png"/><Relationship Id="rId9" Type="http://schemas.openxmlformats.org/officeDocument/2006/relationships/customXml" Target="../ink/ink5.xml"/><Relationship Id="rId14" Type="http://schemas.openxmlformats.org/officeDocument/2006/relationships/image" Target="../media/image20.png"/><Relationship Id="rId22" Type="http://schemas.openxmlformats.org/officeDocument/2006/relationships/customXml" Target="../ink/ink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05E0EA4-0645-4A2B-2B19-EC4DC58334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28" t="3443" r="1999" b="3742"/>
          <a:stretch>
            <a:fillRect/>
          </a:stretch>
        </p:blipFill>
        <p:spPr>
          <a:xfrm>
            <a:off x="0" y="-767125"/>
            <a:ext cx="12192000" cy="76251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21C1D2A-1D8E-C0D4-5CAC-8B16410A4136}"/>
              </a:ext>
            </a:extLst>
          </p:cNvPr>
          <p:cNvSpPr txBox="1"/>
          <p:nvPr/>
        </p:nvSpPr>
        <p:spPr>
          <a:xfrm>
            <a:off x="260684" y="553453"/>
            <a:ext cx="116706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latin typeface="Algerian" panose="04020705040A02060702" pitchFamily="82" charset="0"/>
              </a:rPr>
              <a:t>Dictées et histoire des arts </a:t>
            </a:r>
          </a:p>
          <a:p>
            <a:pPr algn="ctr"/>
            <a:r>
              <a:rPr lang="fr-FR" sz="6000" b="1" dirty="0">
                <a:latin typeface="Algerian" panose="04020705040A02060702" pitchFamily="82" charset="0"/>
              </a:rPr>
              <a:t>Autour du monde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CA44C49-61E0-3429-6AE1-87AA6F760373}"/>
              </a:ext>
            </a:extLst>
          </p:cNvPr>
          <p:cNvSpPr txBox="1"/>
          <p:nvPr/>
        </p:nvSpPr>
        <p:spPr>
          <a:xfrm>
            <a:off x="4746458" y="2967334"/>
            <a:ext cx="62684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b="1" dirty="0">
                <a:latin typeface="Algerian" panose="04020705040A02060702" pitchFamily="82" charset="0"/>
              </a:rPr>
              <a:t>Dictée 2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148083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37303" y="210311"/>
            <a:ext cx="3517900" cy="688009"/>
          </a:xfrm>
          <a:prstGeom prst="rect">
            <a:avLst/>
          </a:prstGeom>
          <a:ln w="66675">
            <a:solidFill>
              <a:srgbClr val="4471C4"/>
            </a:solidFill>
          </a:ln>
        </p:spPr>
        <p:txBody>
          <a:bodyPr vert="horz" wrap="square" lIns="0" tIns="10795" rIns="0" bIns="0" rtlCol="0">
            <a:spAutoFit/>
          </a:bodyPr>
          <a:lstStyle/>
          <a:p>
            <a:pPr marL="565785">
              <a:lnSpc>
                <a:spcPct val="100000"/>
              </a:lnSpc>
              <a:spcBef>
                <a:spcPts val="85"/>
              </a:spcBef>
            </a:pPr>
            <a:r>
              <a:rPr sz="4400" spc="100" dirty="0">
                <a:solidFill>
                  <a:srgbClr val="006FC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Œuvre n°</a:t>
            </a:r>
            <a:r>
              <a:rPr lang="fr-FR" sz="4400" spc="100" dirty="0">
                <a:solidFill>
                  <a:srgbClr val="006FC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2</a:t>
            </a:r>
            <a:endParaRPr sz="4400" spc="100" dirty="0">
              <a:latin typeface="Comic Sans MS" panose="030F0702030302020204" pitchFamily="66" charset="0"/>
              <a:ea typeface="123Marker" panose="02000603000000000000" pitchFamily="2" charset="0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4530" y="898320"/>
            <a:ext cx="1147178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Calcule cette somme, puis à l’aide du résultat et du tableau, découvre un mot « indice » :</a:t>
            </a:r>
            <a:endParaRPr sz="2400" spc="100" dirty="0">
              <a:latin typeface="Comic Sans MS" panose="030F0702030302020204" pitchFamily="66" charset="0"/>
              <a:ea typeface="123Marker" panose="02000603000000000000" pitchFamily="2" charset="0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5050833"/>
              </p:ext>
            </p:extLst>
          </p:nvPr>
        </p:nvGraphicFramePr>
        <p:xfrm>
          <a:off x="5239057" y="2074004"/>
          <a:ext cx="5521660" cy="10315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2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1531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0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1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2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3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4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5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6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7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8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9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202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L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G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U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R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A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I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R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E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N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O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216534" y="3310878"/>
            <a:ext cx="11658600" cy="33368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Ensuite, lis bien toutes ces phrases et déduis-en le pays dans lequel se trouve cette </a:t>
            </a:r>
            <a:r>
              <a:rPr sz="2400" spc="100" dirty="0" err="1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œuvre</a:t>
            </a: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:</a:t>
            </a:r>
            <a:r>
              <a:rPr lang="fr-FR"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 spc="100" dirty="0">
              <a:solidFill>
                <a:schemeClr val="bg2">
                  <a:lumMod val="50000"/>
                </a:schemeClr>
              </a:solidFill>
              <a:latin typeface="Comic Sans MS" panose="030F0702030302020204" pitchFamily="66" charset="0"/>
              <a:ea typeface="123Marker" panose="02000603000000000000" pitchFamily="2" charset="0"/>
              <a:cs typeface="Arial M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sz="2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C’est le plus grand pays du monde : il couvre une énorme surface.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Il s’étend sur deux continents, l’Europe et l’Asie.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sz="2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On y écrit avec l’alphabet cyrillique.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sz="2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On pense souvent au climat très froid et à la vaste région appelée Sibérie.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sz="2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Son drapeau a trois bandes horizontales : blanc, bleu et rouge.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sz="2400" spc="100" dirty="0">
              <a:solidFill>
                <a:schemeClr val="bg2">
                  <a:lumMod val="50000"/>
                </a:schemeClr>
              </a:solidFill>
              <a:latin typeface="Comic Sans MS" panose="030F0702030302020204" pitchFamily="66" charset="0"/>
              <a:ea typeface="123Marker" panose="02000603000000000000" pitchFamily="2" charset="0"/>
              <a:cs typeface="Arial MT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227A0970-4B7D-CDA4-40F5-9A7194A35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8615550-B423-9340-5B96-E60052F975D7}"/>
              </a:ext>
            </a:extLst>
          </p:cNvPr>
          <p:cNvSpPr txBox="1"/>
          <p:nvPr/>
        </p:nvSpPr>
        <p:spPr>
          <a:xfrm>
            <a:off x="475688" y="2021818"/>
            <a:ext cx="42979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>
                <a:solidFill>
                  <a:srgbClr val="FF000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= 1 378 925 007</a:t>
            </a:r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45281B1-F114-7C87-A4B9-D39AE49BED66}"/>
              </a:ext>
            </a:extLst>
          </p:cNvPr>
          <p:cNvSpPr txBox="1"/>
          <p:nvPr/>
        </p:nvSpPr>
        <p:spPr>
          <a:xfrm>
            <a:off x="941086" y="2609271"/>
            <a:ext cx="2701381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>
                <a:solidFill>
                  <a:srgbClr val="FF000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Grenouille</a:t>
            </a:r>
          </a:p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9B990C1-83A3-4724-54B7-09956EEE5D63}"/>
              </a:ext>
            </a:extLst>
          </p:cNvPr>
          <p:cNvSpPr txBox="1"/>
          <p:nvPr/>
        </p:nvSpPr>
        <p:spPr>
          <a:xfrm>
            <a:off x="2723873" y="1357905"/>
            <a:ext cx="92235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/>
              <a:t> 512 349 876 + 423 567 891 + 443 007 240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382770" y="223126"/>
            <a:ext cx="3426460" cy="689291"/>
          </a:xfrm>
          <a:prstGeom prst="rect">
            <a:avLst/>
          </a:prstGeom>
          <a:ln w="66675">
            <a:solidFill>
              <a:srgbClr val="4471C4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L="518795">
              <a:lnSpc>
                <a:spcPct val="100000"/>
              </a:lnSpc>
              <a:spcBef>
                <a:spcPts val="95"/>
              </a:spcBef>
            </a:pPr>
            <a:r>
              <a:rPr sz="4400" dirty="0">
                <a:solidFill>
                  <a:srgbClr val="006FC0"/>
                </a:solidFill>
                <a:latin typeface="Calibri"/>
                <a:cs typeface="Calibri"/>
              </a:rPr>
              <a:t>Œuvre</a:t>
            </a:r>
            <a:r>
              <a:rPr sz="4400" spc="-1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4400" spc="-25" dirty="0">
                <a:solidFill>
                  <a:srgbClr val="006FC0"/>
                </a:solidFill>
                <a:latin typeface="Calibri"/>
                <a:cs typeface="Calibri"/>
              </a:rPr>
              <a:t>n°</a:t>
            </a:r>
            <a:r>
              <a:rPr lang="fr-FR" sz="4400" spc="-25" dirty="0">
                <a:solidFill>
                  <a:srgbClr val="006FC0"/>
                </a:solidFill>
                <a:latin typeface="Calibri"/>
                <a:cs typeface="Calibri"/>
              </a:rPr>
              <a:t>2</a:t>
            </a:r>
            <a:endParaRPr sz="4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6815" y="953534"/>
            <a:ext cx="10597242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3977640" algn="l"/>
              </a:tabLst>
            </a:pPr>
            <a:r>
              <a:rPr sz="6000" dirty="0">
                <a:latin typeface="Calibri"/>
                <a:cs typeface="Calibri"/>
              </a:rPr>
              <a:t>Il</a:t>
            </a:r>
            <a:r>
              <a:rPr sz="6000" spc="-105" dirty="0">
                <a:latin typeface="Calibri"/>
                <a:cs typeface="Calibri"/>
              </a:rPr>
              <a:t> </a:t>
            </a:r>
            <a:r>
              <a:rPr sz="6000" spc="-30" dirty="0">
                <a:latin typeface="Calibri"/>
                <a:cs typeface="Calibri"/>
              </a:rPr>
              <a:t>s’agit</a:t>
            </a:r>
            <a:r>
              <a:rPr sz="6000" spc="-100" dirty="0">
                <a:latin typeface="Calibri"/>
                <a:cs typeface="Calibri"/>
              </a:rPr>
              <a:t> </a:t>
            </a:r>
            <a:r>
              <a:rPr sz="6000" dirty="0">
                <a:latin typeface="Calibri"/>
                <a:cs typeface="Calibri"/>
              </a:rPr>
              <a:t>de</a:t>
            </a:r>
            <a:r>
              <a:rPr sz="6000" spc="-90" dirty="0">
                <a:latin typeface="Calibri"/>
                <a:cs typeface="Calibri"/>
              </a:rPr>
              <a:t> </a:t>
            </a:r>
            <a:r>
              <a:rPr sz="6000" spc="-25" dirty="0">
                <a:solidFill>
                  <a:srgbClr val="FF0000"/>
                </a:solidFill>
                <a:latin typeface="Calibri"/>
                <a:cs typeface="Calibri"/>
              </a:rPr>
              <a:t>la</a:t>
            </a:r>
            <a:r>
              <a:rPr lang="fr-FR" sz="6000" dirty="0">
                <a:solidFill>
                  <a:srgbClr val="FF0000"/>
                </a:solidFill>
                <a:latin typeface="Calibri"/>
                <a:cs typeface="Calibri"/>
              </a:rPr>
              <a:t> princesse et la grenouille</a:t>
            </a:r>
            <a:endParaRPr sz="6000" dirty="0">
              <a:latin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AD7A565-4820-14A7-D087-4EAF6E228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893" y="2854134"/>
            <a:ext cx="5872673" cy="336330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DE4C0F0-2F0D-06F7-141A-DC868CE3C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815" y="1883275"/>
            <a:ext cx="3390899" cy="474522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mment peut-on définir l'Art ? - FoffieldsHebdo.fr">
            <a:extLst>
              <a:ext uri="{FF2B5EF4-FFF2-40B4-BE49-F238E27FC236}">
                <a16:creationId xmlns:a16="http://schemas.microsoft.com/office/drawing/2014/main" id="{B59E0783-0FE9-5814-C869-5353A92274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3" r="3314"/>
          <a:stretch/>
        </p:blipFill>
        <p:spPr bwMode="auto">
          <a:xfrm>
            <a:off x="4425404" y="98332"/>
            <a:ext cx="7766596" cy="6263138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33" name="Group 1032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034" name="Group 1033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038" name="Freeform: Shape 1037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9" name="Freeform: Shape 1038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5" name="Group 1034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036" name="Freeform: Shape 1035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7" name="Freeform: Shape 1036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0527A95-28A6-725F-D006-ECFBAC0CDE07}"/>
              </a:ext>
            </a:extLst>
          </p:cNvPr>
          <p:cNvSpPr txBox="1"/>
          <p:nvPr/>
        </p:nvSpPr>
        <p:spPr>
          <a:xfrm>
            <a:off x="275303" y="2222090"/>
            <a:ext cx="3244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Comic Sans MS" panose="030F0702030302020204" pitchFamily="66" charset="0"/>
              </a:rPr>
              <a:t>HDA</a:t>
            </a:r>
          </a:p>
        </p:txBody>
      </p:sp>
    </p:spTree>
    <p:extLst>
      <p:ext uri="{BB962C8B-B14F-4D97-AF65-F5344CB8AC3E}">
        <p14:creationId xmlns:p14="http://schemas.microsoft.com/office/powerpoint/2010/main" val="460555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6A1BC5-4EEF-ED00-4777-0463D97C1979}"/>
              </a:ext>
            </a:extLst>
          </p:cNvPr>
          <p:cNvSpPr txBox="1"/>
          <p:nvPr/>
        </p:nvSpPr>
        <p:spPr>
          <a:xfrm>
            <a:off x="3049361" y="3105835"/>
            <a:ext cx="60987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2"/>
              </a:rPr>
              <a:t>https://view.genially.com/64dc8f2a5cb3e000171ebcb3/presentation-la-princesse-grenouille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541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0253B56-3078-4ABA-314A-0007A0271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311" y="0"/>
            <a:ext cx="739357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60F3E205-C1DD-7245-6AE1-3B9E3E9DE930}"/>
                  </a:ext>
                </a:extLst>
              </p14:cNvPr>
              <p14:cNvContentPartPr/>
              <p14:nvPr/>
            </p14:nvContentPartPr>
            <p14:xfrm>
              <a:off x="7494428" y="3669479"/>
              <a:ext cx="826920" cy="21672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60F3E205-C1DD-7245-6AE1-3B9E3E9DE93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58428" y="3597479"/>
                <a:ext cx="898560" cy="36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9220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43">
            <a:extLst>
              <a:ext uri="{FF2B5EF4-FFF2-40B4-BE49-F238E27FC236}">
                <a16:creationId xmlns:a16="http://schemas.microsoft.com/office/drawing/2014/main" id="{D776D29F-0A2C-4F75-8582-7C7DFCBD1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La princesse Grenouille | Genially">
            <a:extLst>
              <a:ext uri="{FF2B5EF4-FFF2-40B4-BE49-F238E27FC236}">
                <a16:creationId xmlns:a16="http://schemas.microsoft.com/office/drawing/2014/main" id="{F47367C3-3B66-EB7F-F449-D1676BD0E0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65" r="2176" b="4326"/>
          <a:stretch>
            <a:fillRect/>
          </a:stretch>
        </p:blipFill>
        <p:spPr bwMode="auto">
          <a:xfrm>
            <a:off x="6005372" y="-168442"/>
            <a:ext cx="6256966" cy="702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0527A95-28A6-725F-D006-ECFBAC0CDE07}"/>
              </a:ext>
            </a:extLst>
          </p:cNvPr>
          <p:cNvSpPr txBox="1"/>
          <p:nvPr/>
        </p:nvSpPr>
        <p:spPr>
          <a:xfrm>
            <a:off x="70338" y="1174819"/>
            <a:ext cx="5143013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Orthographe</a:t>
            </a:r>
            <a:endParaRPr lang="en-US" sz="72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C4D41903-2C9D-4F9E-AA1F-6161F8A6F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6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48" name="Freeform: Shape 1047">
            <a:extLst>
              <a:ext uri="{FF2B5EF4-FFF2-40B4-BE49-F238E27FC236}">
                <a16:creationId xmlns:a16="http://schemas.microsoft.com/office/drawing/2014/main" id="{9E4574B5-C90E-412D-BAB0-B9F483290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13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09516" y="2826079"/>
            <a:ext cx="7572590" cy="121708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algn="ctr">
              <a:lnSpc>
                <a:spcPts val="5246"/>
              </a:lnSpc>
              <a:spcBef>
                <a:spcPts val="91"/>
              </a:spcBef>
            </a:pPr>
            <a:r>
              <a:rPr b="1" spc="-449" dirty="0">
                <a:solidFill>
                  <a:srgbClr val="F9AE04"/>
                </a:solidFill>
              </a:rPr>
              <a:t>ORTHOGRAPHE</a:t>
            </a:r>
          </a:p>
          <a:p>
            <a:pPr algn="ctr">
              <a:lnSpc>
                <a:spcPts val="4158"/>
              </a:lnSpc>
            </a:pPr>
            <a:r>
              <a:rPr sz="3627" b="1" spc="-41" dirty="0">
                <a:latin typeface="Tahoma"/>
                <a:cs typeface="Tahoma"/>
              </a:rPr>
              <a:t>Les</a:t>
            </a:r>
            <a:r>
              <a:rPr sz="3627" b="1" spc="-195" dirty="0">
                <a:latin typeface="Tahoma"/>
                <a:cs typeface="Tahoma"/>
              </a:rPr>
              <a:t> </a:t>
            </a:r>
            <a:r>
              <a:rPr sz="3627" b="1" spc="-208" dirty="0">
                <a:latin typeface="Tahoma"/>
                <a:cs typeface="Tahoma"/>
              </a:rPr>
              <a:t>accords</a:t>
            </a:r>
            <a:r>
              <a:rPr sz="3627" b="1" spc="-95" dirty="0">
                <a:latin typeface="Tahoma"/>
                <a:cs typeface="Tahoma"/>
              </a:rPr>
              <a:t> </a:t>
            </a:r>
            <a:r>
              <a:rPr sz="3627" b="1" spc="-222" dirty="0">
                <a:latin typeface="Tahoma"/>
                <a:cs typeface="Tahoma"/>
              </a:rPr>
              <a:t>dans</a:t>
            </a:r>
            <a:r>
              <a:rPr sz="3627" b="1" spc="-95" dirty="0">
                <a:latin typeface="Tahoma"/>
                <a:cs typeface="Tahoma"/>
              </a:rPr>
              <a:t> </a:t>
            </a:r>
            <a:r>
              <a:rPr sz="3627" b="1" dirty="0">
                <a:latin typeface="Tahoma"/>
                <a:cs typeface="Tahoma"/>
              </a:rPr>
              <a:t>le</a:t>
            </a:r>
            <a:r>
              <a:rPr sz="3627" b="1" spc="-118" dirty="0">
                <a:latin typeface="Tahoma"/>
                <a:cs typeface="Tahoma"/>
              </a:rPr>
              <a:t> </a:t>
            </a:r>
            <a:r>
              <a:rPr sz="3627" b="1" spc="-222" dirty="0">
                <a:latin typeface="Tahoma"/>
                <a:cs typeface="Tahoma"/>
              </a:rPr>
              <a:t>groupe</a:t>
            </a:r>
            <a:r>
              <a:rPr sz="3627" b="1" spc="-95" dirty="0">
                <a:latin typeface="Tahoma"/>
                <a:cs typeface="Tahoma"/>
              </a:rPr>
              <a:t> </a:t>
            </a:r>
            <a:r>
              <a:rPr sz="3627" b="1" spc="-136" dirty="0">
                <a:latin typeface="Tahoma"/>
                <a:cs typeface="Tahoma"/>
              </a:rPr>
              <a:t>nominal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2169106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93986" y="2045676"/>
            <a:ext cx="1265649" cy="345776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72553" algn="just">
              <a:spcBef>
                <a:spcPts val="91"/>
              </a:spcBef>
            </a:pP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354" dirty="0">
                <a:latin typeface="Tahoma"/>
                <a:cs typeface="Tahoma"/>
              </a:rPr>
              <a:t> </a:t>
            </a:r>
            <a:r>
              <a:rPr sz="5441" spc="346" baseline="-6250" dirty="0">
                <a:latin typeface="Tahoma"/>
                <a:cs typeface="Tahoma"/>
              </a:rPr>
              <a:t>•</a:t>
            </a:r>
            <a:endParaRPr sz="5441" baseline="-6250">
              <a:latin typeface="Tahoma"/>
              <a:cs typeface="Tahoma"/>
            </a:endParaRPr>
          </a:p>
          <a:p>
            <a:pPr marL="34549" marR="27639" indent="244147" algn="just">
              <a:lnSpc>
                <a:spcPts val="7708"/>
              </a:lnSpc>
              <a:spcBef>
                <a:spcPts val="635"/>
              </a:spcBef>
            </a:pPr>
            <a:r>
              <a:rPr sz="3627" dirty="0">
                <a:latin typeface="Tahoma"/>
                <a:cs typeface="Tahoma"/>
              </a:rPr>
              <a:t>un</a:t>
            </a:r>
            <a:r>
              <a:rPr sz="3627" spc="390" dirty="0">
                <a:latin typeface="Tahoma"/>
                <a:cs typeface="Tahoma"/>
              </a:rPr>
              <a:t> </a:t>
            </a:r>
            <a:r>
              <a:rPr sz="5441" spc="346" baseline="-6250" dirty="0">
                <a:latin typeface="Tahoma"/>
                <a:cs typeface="Tahoma"/>
              </a:rPr>
              <a:t>• </a:t>
            </a:r>
            <a:r>
              <a:rPr sz="3627" dirty="0">
                <a:latin typeface="Tahoma"/>
                <a:cs typeface="Tahoma"/>
              </a:rPr>
              <a:t>une</a:t>
            </a:r>
            <a:r>
              <a:rPr sz="3627" spc="413" dirty="0">
                <a:latin typeface="Tahoma"/>
                <a:cs typeface="Tahoma"/>
              </a:rPr>
              <a:t> </a:t>
            </a:r>
            <a:r>
              <a:rPr sz="5441" spc="346" baseline="-6250" dirty="0">
                <a:latin typeface="Tahoma"/>
                <a:cs typeface="Tahoma"/>
              </a:rPr>
              <a:t>•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354" dirty="0">
                <a:latin typeface="Tahoma"/>
                <a:cs typeface="Tahoma"/>
              </a:rPr>
              <a:t> </a:t>
            </a:r>
            <a:r>
              <a:rPr sz="5441" spc="346" baseline="-6250" dirty="0">
                <a:latin typeface="Tahoma"/>
                <a:cs typeface="Tahoma"/>
              </a:rPr>
              <a:t>•</a:t>
            </a:r>
            <a:endParaRPr sz="5441" baseline="-62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04614" y="2045676"/>
            <a:ext cx="1838589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709984" indent="-698467">
              <a:spcBef>
                <a:spcPts val="91"/>
              </a:spcBef>
              <a:buChar char="•"/>
              <a:tabLst>
                <a:tab pos="709984" algn="l"/>
              </a:tabLst>
            </a:pPr>
            <a:r>
              <a:rPr sz="3627" spc="-9" dirty="0">
                <a:latin typeface="Tahoma"/>
                <a:cs typeface="Tahoma"/>
              </a:rPr>
              <a:t>conte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81581" y="3025021"/>
            <a:ext cx="2526116" cy="569858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523994" indent="-489445">
              <a:spcBef>
                <a:spcPts val="91"/>
              </a:spcBef>
              <a:buChar char="•"/>
              <a:tabLst>
                <a:tab pos="523994" algn="l"/>
              </a:tabLst>
            </a:pPr>
            <a:r>
              <a:rPr sz="3627" spc="41" dirty="0">
                <a:latin typeface="Tahoma"/>
                <a:cs typeface="Tahoma"/>
              </a:rPr>
              <a:t>histoire</a:t>
            </a:r>
            <a:r>
              <a:rPr sz="3627" spc="354" dirty="0">
                <a:latin typeface="Tahoma"/>
                <a:cs typeface="Tahoma"/>
              </a:rPr>
              <a:t> </a:t>
            </a:r>
            <a:r>
              <a:rPr sz="5441" spc="346" baseline="-6250" dirty="0">
                <a:latin typeface="Tahoma"/>
                <a:cs typeface="Tahoma"/>
              </a:rPr>
              <a:t>•</a:t>
            </a:r>
            <a:endParaRPr sz="5441" baseline="-625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04613" y="4004367"/>
            <a:ext cx="1953177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595972" indent="-584455">
              <a:spcBef>
                <a:spcPts val="91"/>
              </a:spcBef>
              <a:buChar char="•"/>
              <a:tabLst>
                <a:tab pos="595972" algn="l"/>
              </a:tabLst>
            </a:pPr>
            <a:r>
              <a:rPr sz="3627" spc="-9" dirty="0">
                <a:latin typeface="Tahoma"/>
                <a:cs typeface="Tahoma"/>
              </a:rPr>
              <a:t>contes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81581" y="4983711"/>
            <a:ext cx="2526116" cy="569858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409982" indent="-375433">
              <a:spcBef>
                <a:spcPts val="91"/>
              </a:spcBef>
              <a:buChar char="•"/>
              <a:tabLst>
                <a:tab pos="409982" algn="l"/>
              </a:tabLst>
            </a:pPr>
            <a:r>
              <a:rPr sz="3627" spc="54" dirty="0">
                <a:latin typeface="Tahoma"/>
                <a:cs typeface="Tahoma"/>
              </a:rPr>
              <a:t>histoires</a:t>
            </a:r>
            <a:r>
              <a:rPr sz="3627" spc="-544" dirty="0">
                <a:latin typeface="Tahoma"/>
                <a:cs typeface="Tahoma"/>
              </a:rPr>
              <a:t> </a:t>
            </a:r>
            <a:r>
              <a:rPr sz="5441" spc="346" baseline="-6250" dirty="0">
                <a:latin typeface="Tahoma"/>
                <a:cs typeface="Tahoma"/>
              </a:rPr>
              <a:t>•</a:t>
            </a:r>
            <a:endParaRPr sz="5441" baseline="-625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76029" y="2045676"/>
            <a:ext cx="2484657" cy="355234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714590" indent="-657008">
              <a:spcBef>
                <a:spcPts val="91"/>
              </a:spcBef>
              <a:buChar char="•"/>
              <a:tabLst>
                <a:tab pos="714590" algn="l"/>
              </a:tabLst>
            </a:pPr>
            <a:r>
              <a:rPr sz="3627" spc="-9" dirty="0">
                <a:latin typeface="Tahoma"/>
                <a:cs typeface="Tahoma"/>
              </a:rPr>
              <a:t>ancien</a:t>
            </a:r>
            <a:endParaRPr sz="3627">
              <a:latin typeface="Tahoma"/>
              <a:cs typeface="Tahoma"/>
            </a:endParaRPr>
          </a:p>
          <a:p>
            <a:pPr marL="348946" indent="-291364">
              <a:spcBef>
                <a:spcPts val="3355"/>
              </a:spcBef>
              <a:buChar char="•"/>
              <a:tabLst>
                <a:tab pos="348946" algn="l"/>
              </a:tabLst>
            </a:pPr>
            <a:r>
              <a:rPr sz="3627" spc="-9" dirty="0">
                <a:latin typeface="Tahoma"/>
                <a:cs typeface="Tahoma"/>
              </a:rPr>
              <a:t>anciennes</a:t>
            </a:r>
            <a:endParaRPr sz="3627">
              <a:latin typeface="Tahoma"/>
              <a:cs typeface="Tahoma"/>
            </a:endParaRPr>
          </a:p>
          <a:p>
            <a:pPr marL="462958" indent="-405376">
              <a:spcBef>
                <a:spcPts val="3359"/>
              </a:spcBef>
              <a:buChar char="•"/>
              <a:tabLst>
                <a:tab pos="462958" algn="l"/>
              </a:tabLst>
            </a:pPr>
            <a:r>
              <a:rPr sz="3627" spc="-9" dirty="0">
                <a:latin typeface="Tahoma"/>
                <a:cs typeface="Tahoma"/>
              </a:rPr>
              <a:t>ancienne</a:t>
            </a:r>
            <a:endParaRPr sz="3627">
              <a:latin typeface="Tahoma"/>
              <a:cs typeface="Tahoma"/>
            </a:endParaRPr>
          </a:p>
          <a:p>
            <a:pPr marL="714590" indent="-657008">
              <a:spcBef>
                <a:spcPts val="3359"/>
              </a:spcBef>
              <a:buChar char="•"/>
              <a:tabLst>
                <a:tab pos="714590" algn="l"/>
              </a:tabLst>
            </a:pPr>
            <a:r>
              <a:rPr sz="3627" spc="-9" dirty="0">
                <a:latin typeface="Tahoma"/>
                <a:cs typeface="Tahoma"/>
              </a:rPr>
              <a:t>ancien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16300" y="2094643"/>
            <a:ext cx="268331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230" dirty="0">
                <a:latin typeface="Tahoma"/>
                <a:cs typeface="Tahoma"/>
              </a:rPr>
              <a:t>•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16300" y="4053334"/>
            <a:ext cx="268331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230" dirty="0">
                <a:latin typeface="Tahoma"/>
                <a:cs typeface="Tahoma"/>
              </a:rPr>
              <a:t>•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2169106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658830" y="1828588"/>
            <a:ext cx="4873153" cy="4011378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un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conte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ancien</a:t>
            </a:r>
            <a:endParaRPr sz="3627" dirty="0">
              <a:latin typeface="Tahoma"/>
              <a:cs typeface="Tahoma"/>
            </a:endParaRPr>
          </a:p>
          <a:p>
            <a:pPr marL="221114" marR="214204" algn="ctr">
              <a:lnSpc>
                <a:spcPct val="206300"/>
              </a:lnSpc>
            </a:pPr>
            <a:r>
              <a:rPr sz="3627" dirty="0">
                <a:latin typeface="Tahoma"/>
                <a:cs typeface="Tahoma"/>
              </a:rPr>
              <a:t>un</a:t>
            </a:r>
            <a:r>
              <a:rPr sz="3627" b="1" dirty="0">
                <a:solidFill>
                  <a:srgbClr val="FF0000"/>
                </a:solidFill>
                <a:latin typeface="Tahoma"/>
                <a:cs typeface="Tahoma"/>
              </a:rPr>
              <a:t>e</a:t>
            </a:r>
            <a:r>
              <a:rPr sz="3627" b="1" spc="-86" dirty="0">
                <a:latin typeface="Tahoma"/>
                <a:cs typeface="Tahoma"/>
              </a:rPr>
              <a:t> </a:t>
            </a:r>
            <a:r>
              <a:rPr sz="3627" spc="41" dirty="0">
                <a:latin typeface="Tahoma"/>
                <a:cs typeface="Tahoma"/>
              </a:rPr>
              <a:t>histoire</a:t>
            </a:r>
            <a:r>
              <a:rPr sz="3627" spc="-159" dirty="0">
                <a:latin typeface="Tahoma"/>
                <a:cs typeface="Tahoma"/>
              </a:rPr>
              <a:t> </a:t>
            </a:r>
            <a:r>
              <a:rPr sz="3627" spc="-23" dirty="0">
                <a:latin typeface="Tahoma"/>
                <a:cs typeface="Tahoma"/>
              </a:rPr>
              <a:t>ancien</a:t>
            </a:r>
            <a:r>
              <a:rPr sz="3627" b="1" spc="-23" dirty="0">
                <a:solidFill>
                  <a:srgbClr val="FF0000"/>
                </a:solidFill>
                <a:latin typeface="Tahoma"/>
                <a:cs typeface="Tahoma"/>
              </a:rPr>
              <a:t>ne</a:t>
            </a:r>
            <a:r>
              <a:rPr sz="3627" b="1" spc="-23" dirty="0">
                <a:latin typeface="Tahoma"/>
                <a:cs typeface="Tahoma"/>
              </a:rPr>
              <a:t> </a:t>
            </a:r>
            <a:r>
              <a:rPr sz="3627" b="1" spc="-141" dirty="0">
                <a:solidFill>
                  <a:srgbClr val="FF0000"/>
                </a:solidFill>
                <a:latin typeface="Tahoma"/>
                <a:cs typeface="Tahoma"/>
              </a:rPr>
              <a:t>des</a:t>
            </a:r>
            <a:r>
              <a:rPr sz="3627" b="1" spc="-11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conte</a:t>
            </a:r>
            <a:r>
              <a:rPr sz="3627" b="1" dirty="0">
                <a:solidFill>
                  <a:srgbClr val="FF0000"/>
                </a:solidFill>
                <a:latin typeface="Tahoma"/>
                <a:cs typeface="Tahoma"/>
              </a:rPr>
              <a:t>s</a:t>
            </a:r>
            <a:r>
              <a:rPr sz="3627" b="1" spc="-118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ancien</a:t>
            </a:r>
            <a:r>
              <a:rPr sz="3627" b="1" spc="-9" dirty="0">
                <a:solidFill>
                  <a:srgbClr val="FF0000"/>
                </a:solidFill>
                <a:latin typeface="Tahoma"/>
                <a:cs typeface="Tahoma"/>
              </a:rPr>
              <a:t>s</a:t>
            </a:r>
            <a:endParaRPr sz="3627" dirty="0">
              <a:solidFill>
                <a:srgbClr val="FF0000"/>
              </a:solidFill>
              <a:latin typeface="Tahoma"/>
              <a:cs typeface="Tahoma"/>
            </a:endParaRPr>
          </a:p>
          <a:p>
            <a:pPr>
              <a:spcBef>
                <a:spcPts val="245"/>
              </a:spcBef>
            </a:pPr>
            <a:endParaRPr sz="3627" dirty="0">
              <a:latin typeface="Tahoma"/>
              <a:cs typeface="Tahoma"/>
            </a:endParaRPr>
          </a:p>
          <a:p>
            <a:pPr algn="ctr">
              <a:spcBef>
                <a:spcPts val="5"/>
              </a:spcBef>
            </a:pPr>
            <a:r>
              <a:rPr sz="3627" b="1" spc="-141" dirty="0">
                <a:solidFill>
                  <a:srgbClr val="FF0000"/>
                </a:solidFill>
                <a:latin typeface="Tahoma"/>
                <a:cs typeface="Tahoma"/>
              </a:rPr>
              <a:t>des</a:t>
            </a:r>
            <a:r>
              <a:rPr sz="3627" b="1" spc="7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histoire</a:t>
            </a:r>
            <a:r>
              <a:rPr sz="3627" b="1" dirty="0">
                <a:solidFill>
                  <a:srgbClr val="FF0000"/>
                </a:solidFill>
                <a:latin typeface="Tahoma"/>
                <a:cs typeface="Tahoma"/>
              </a:rPr>
              <a:t>s</a:t>
            </a:r>
            <a:r>
              <a:rPr sz="3627" b="1" spc="7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ancienne</a:t>
            </a:r>
            <a:r>
              <a:rPr sz="3627" b="1" spc="-9" dirty="0">
                <a:solidFill>
                  <a:srgbClr val="FF0000"/>
                </a:solidFill>
                <a:latin typeface="Tahoma"/>
                <a:cs typeface="Tahoma"/>
              </a:rPr>
              <a:t>s</a:t>
            </a:r>
            <a:endParaRPr sz="3627" dirty="0">
              <a:solidFill>
                <a:srgbClr val="FF000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93802" y="2740860"/>
            <a:ext cx="8202537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Trois</a:t>
            </a:r>
            <a:r>
              <a:rPr sz="3627" spc="-159" dirty="0">
                <a:latin typeface="Tahoma"/>
                <a:cs typeface="Tahoma"/>
              </a:rPr>
              <a:t> </a:t>
            </a:r>
            <a:r>
              <a:rPr sz="3627" spc="-36" dirty="0">
                <a:latin typeface="Tahoma"/>
                <a:cs typeface="Tahoma"/>
              </a:rPr>
              <a:t>jeune…</a:t>
            </a:r>
            <a:r>
              <a:rPr sz="3627" spc="-154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prince…</a:t>
            </a:r>
            <a:r>
              <a:rPr sz="3627" spc="-154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doivent</a:t>
            </a:r>
            <a:r>
              <a:rPr sz="3627" spc="-159" dirty="0">
                <a:latin typeface="Tahoma"/>
                <a:cs typeface="Tahoma"/>
              </a:rPr>
              <a:t> </a:t>
            </a:r>
            <a:r>
              <a:rPr sz="3627" spc="86" dirty="0">
                <a:latin typeface="Tahoma"/>
                <a:cs typeface="Tahoma"/>
              </a:rPr>
              <a:t>se</a:t>
            </a:r>
            <a:r>
              <a:rPr sz="3627" spc="-154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marier.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11728" y="2740860"/>
            <a:ext cx="7967027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Trois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jeune</a:t>
            </a:r>
            <a:r>
              <a:rPr sz="3627" b="1" dirty="0">
                <a:solidFill>
                  <a:srgbClr val="FF0000"/>
                </a:solidFill>
                <a:latin typeface="Tahoma"/>
                <a:cs typeface="Tahoma"/>
              </a:rPr>
              <a:t>s</a:t>
            </a:r>
            <a:r>
              <a:rPr sz="3627" b="1" spc="-4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prince</a:t>
            </a:r>
            <a:r>
              <a:rPr sz="3627" b="1" dirty="0">
                <a:solidFill>
                  <a:srgbClr val="FF0000"/>
                </a:solidFill>
                <a:latin typeface="Tahoma"/>
                <a:cs typeface="Tahoma"/>
              </a:rPr>
              <a:t>s</a:t>
            </a:r>
            <a:r>
              <a:rPr sz="3627" b="1" spc="-50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doivent</a:t>
            </a:r>
            <a:r>
              <a:rPr sz="3627" spc="-118" dirty="0">
                <a:latin typeface="Tahoma"/>
                <a:cs typeface="Tahoma"/>
              </a:rPr>
              <a:t> </a:t>
            </a:r>
            <a:r>
              <a:rPr sz="3627" spc="86" dirty="0">
                <a:latin typeface="Tahoma"/>
                <a:cs typeface="Tahoma"/>
              </a:rPr>
              <a:t>se</a:t>
            </a:r>
            <a:r>
              <a:rPr sz="3627" spc="-118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marier.</a:t>
            </a:r>
            <a:endParaRPr sz="3627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98032" y="2740860"/>
            <a:ext cx="8994287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68" dirty="0">
                <a:latin typeface="Tahoma"/>
                <a:cs typeface="Tahoma"/>
              </a:rPr>
              <a:t>Vassilissa</a:t>
            </a:r>
            <a:r>
              <a:rPr sz="3627" spc="-168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réussit</a:t>
            </a:r>
            <a:r>
              <a:rPr sz="3627" spc="-136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131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différent…</a:t>
            </a:r>
            <a:r>
              <a:rPr sz="3627" spc="-1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épreuve</a:t>
            </a:r>
            <a:r>
              <a:rPr sz="3627" spc="-131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21647" y="2740860"/>
            <a:ext cx="8747837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68" dirty="0">
                <a:latin typeface="Tahoma"/>
                <a:cs typeface="Tahoma"/>
              </a:rPr>
              <a:t>Vassilissa</a:t>
            </a:r>
            <a:r>
              <a:rPr sz="3627" spc="-136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réussit</a:t>
            </a:r>
            <a:r>
              <a:rPr sz="3627" spc="-136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13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différent</a:t>
            </a:r>
            <a:r>
              <a:rPr sz="3627" b="1" dirty="0">
                <a:solidFill>
                  <a:srgbClr val="FF0000"/>
                </a:solidFill>
                <a:latin typeface="Tahoma"/>
                <a:cs typeface="Tahoma"/>
              </a:rPr>
              <a:t>es</a:t>
            </a:r>
            <a:r>
              <a:rPr sz="3627" b="1" spc="-6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épreuve</a:t>
            </a:r>
            <a:r>
              <a:rPr sz="3627" b="1" spc="-9" dirty="0">
                <a:solidFill>
                  <a:srgbClr val="FF0000"/>
                </a:solidFill>
                <a:latin typeface="Tahoma"/>
                <a:cs typeface="Tahoma"/>
              </a:rPr>
              <a:t>s</a:t>
            </a:r>
            <a:r>
              <a:rPr sz="3627" spc="-9" dirty="0">
                <a:latin typeface="Tahoma"/>
                <a:cs typeface="Tahoma"/>
              </a:rPr>
              <a:t>.</a:t>
            </a:r>
            <a:endParaRPr sz="3627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290" dirty="0"/>
              <a:t>VÉRIFIER</a:t>
            </a:r>
            <a:r>
              <a:rPr spc="-222" dirty="0"/>
              <a:t> </a:t>
            </a:r>
            <a:r>
              <a:rPr spc="-27" dirty="0"/>
              <a:t>SA</a:t>
            </a:r>
            <a:r>
              <a:rPr spc="-295" dirty="0"/>
              <a:t> </a:t>
            </a:r>
            <a:r>
              <a:rPr spc="-381" dirty="0"/>
              <a:t>COMPRÉHENSION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45736" y="1976578"/>
            <a:ext cx="8440925" cy="3494954"/>
          </a:xfrm>
          <a:prstGeom prst="rect">
            <a:avLst/>
          </a:prstGeom>
        </p:spPr>
        <p:txBody>
          <a:bodyPr vert="horz" wrap="square" lIns="0" tIns="240116" rIns="0" bIns="0" rtlCol="0">
            <a:spAutoFit/>
          </a:bodyPr>
          <a:lstStyle/>
          <a:p>
            <a:pPr marL="357583" indent="-346067">
              <a:spcBef>
                <a:spcPts val="1891"/>
              </a:spcBef>
              <a:buSzPct val="87500"/>
              <a:buChar char="•"/>
              <a:tabLst>
                <a:tab pos="357583" algn="l"/>
              </a:tabLst>
            </a:pPr>
            <a:r>
              <a:rPr sz="3627" dirty="0">
                <a:latin typeface="Tahoma"/>
                <a:cs typeface="Tahoma"/>
              </a:rPr>
              <a:t>Quel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peut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être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genre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du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nom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  <a:p>
            <a:pPr marL="357583" indent="-346067">
              <a:spcBef>
                <a:spcPts val="1795"/>
              </a:spcBef>
              <a:buSzPct val="87500"/>
              <a:buChar char="•"/>
              <a:tabLst>
                <a:tab pos="357583" algn="l"/>
              </a:tabLst>
            </a:pPr>
            <a:r>
              <a:rPr sz="3627" dirty="0">
                <a:latin typeface="Tahoma"/>
                <a:cs typeface="Tahoma"/>
              </a:rPr>
              <a:t>Quel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peut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être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son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nombre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  <a:p>
            <a:pPr marL="357007" marR="4607" indent="-346067">
              <a:spcBef>
                <a:spcPts val="1800"/>
              </a:spcBef>
              <a:buSzPct val="87500"/>
              <a:buChar char="•"/>
              <a:tabLst>
                <a:tab pos="357007" algn="l"/>
              </a:tabLst>
            </a:pPr>
            <a:r>
              <a:rPr sz="3627" spc="95" dirty="0">
                <a:latin typeface="Tahoma"/>
                <a:cs typeface="Tahoma"/>
              </a:rPr>
              <a:t>Si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nom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est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au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86" dirty="0">
                <a:latin typeface="Tahoma"/>
                <a:cs typeface="Tahoma"/>
              </a:rPr>
              <a:t>masculin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et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au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pluriel, </a:t>
            </a:r>
            <a:r>
              <a:rPr sz="3627" spc="63" dirty="0">
                <a:latin typeface="Tahoma"/>
                <a:cs typeface="Tahoma"/>
              </a:rPr>
              <a:t>qu’est-</a:t>
            </a:r>
            <a:r>
              <a:rPr sz="3627" dirty="0">
                <a:latin typeface="Tahoma"/>
                <a:cs typeface="Tahoma"/>
              </a:rPr>
              <a:t>ce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que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63" dirty="0">
                <a:latin typeface="Tahoma"/>
                <a:cs typeface="Tahoma"/>
              </a:rPr>
              <a:t>cela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implique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-18" dirty="0">
                <a:latin typeface="Tahoma"/>
                <a:cs typeface="Tahoma"/>
              </a:rPr>
              <a:t>pour</a:t>
            </a:r>
            <a:endParaRPr sz="3627">
              <a:latin typeface="Tahoma"/>
              <a:cs typeface="Tahoma"/>
            </a:endParaRPr>
          </a:p>
          <a:p>
            <a:pPr marL="357007"/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reste</a:t>
            </a:r>
            <a:r>
              <a:rPr sz="3627" spc="-54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du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groupe</a:t>
            </a:r>
            <a:r>
              <a:rPr sz="3627" spc="-54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nominal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spc="14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889259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77128" y="2729664"/>
            <a:ext cx="6350128" cy="1981078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63" dirty="0">
                <a:latin typeface="Tahoma"/>
                <a:cs typeface="Tahoma"/>
              </a:rPr>
              <a:t>Mets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au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pluriel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: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2303"/>
              </a:spcBef>
            </a:pPr>
            <a:endParaRPr sz="3627">
              <a:latin typeface="Tahoma"/>
              <a:cs typeface="Tahoma"/>
            </a:endParaRPr>
          </a:p>
          <a:p>
            <a:pPr marL="1842041"/>
            <a:r>
              <a:rPr sz="3627" dirty="0">
                <a:latin typeface="Tahoma"/>
                <a:cs typeface="Tahoma"/>
              </a:rPr>
              <a:t>cette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petite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45" dirty="0">
                <a:latin typeface="Tahoma"/>
                <a:cs typeface="Tahoma"/>
              </a:rPr>
              <a:t>grenouille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889259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77129" y="2729664"/>
            <a:ext cx="6422681" cy="1981078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63" dirty="0">
                <a:latin typeface="Tahoma"/>
                <a:cs typeface="Tahoma"/>
              </a:rPr>
              <a:t>Mets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au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pluriel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:</a:t>
            </a:r>
            <a:endParaRPr sz="3627" dirty="0">
              <a:latin typeface="Tahoma"/>
              <a:cs typeface="Tahoma"/>
            </a:endParaRPr>
          </a:p>
          <a:p>
            <a:pPr>
              <a:spcBef>
                <a:spcPts val="2303"/>
              </a:spcBef>
            </a:pPr>
            <a:endParaRPr sz="3627" dirty="0">
              <a:latin typeface="Tahoma"/>
              <a:cs typeface="Tahoma"/>
            </a:endParaRPr>
          </a:p>
          <a:p>
            <a:pPr marL="1769489"/>
            <a:r>
              <a:rPr sz="3627" dirty="0">
                <a:solidFill>
                  <a:srgbClr val="FF0000"/>
                </a:solidFill>
                <a:latin typeface="Tahoma"/>
                <a:cs typeface="Tahoma"/>
              </a:rPr>
              <a:t>ce</a:t>
            </a:r>
            <a:r>
              <a:rPr sz="3627" b="1" dirty="0">
                <a:solidFill>
                  <a:srgbClr val="FF0000"/>
                </a:solidFill>
                <a:latin typeface="Tahoma"/>
                <a:cs typeface="Tahoma"/>
              </a:rPr>
              <a:t>s</a:t>
            </a:r>
            <a:r>
              <a:rPr sz="3627" b="1" spc="-68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petite</a:t>
            </a:r>
            <a:r>
              <a:rPr sz="3627" b="1" dirty="0">
                <a:solidFill>
                  <a:srgbClr val="FF0000"/>
                </a:solidFill>
                <a:latin typeface="Tahoma"/>
                <a:cs typeface="Tahoma"/>
              </a:rPr>
              <a:t>s</a:t>
            </a:r>
            <a:r>
              <a:rPr sz="3627" b="1" spc="-68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grenouille</a:t>
            </a:r>
            <a:r>
              <a:rPr sz="3627" b="1" spc="-9" dirty="0">
                <a:solidFill>
                  <a:srgbClr val="FF0000"/>
                </a:solidFill>
                <a:latin typeface="Tahoma"/>
                <a:cs typeface="Tahoma"/>
              </a:rPr>
              <a:t>s</a:t>
            </a:r>
            <a:endParaRPr sz="3627" dirty="0">
              <a:solidFill>
                <a:srgbClr val="FF000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889259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77129" y="2729664"/>
            <a:ext cx="5473156" cy="1981078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63" dirty="0">
                <a:latin typeface="Tahoma"/>
                <a:cs typeface="Tahoma"/>
              </a:rPr>
              <a:t>Mets</a:t>
            </a:r>
            <a:r>
              <a:rPr sz="3627" spc="-1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au</a:t>
            </a:r>
            <a:r>
              <a:rPr sz="3627" spc="-1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féminin</a:t>
            </a:r>
            <a:r>
              <a:rPr sz="3627" spc="-14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: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2303"/>
              </a:spcBef>
            </a:pPr>
            <a:endParaRPr sz="3627">
              <a:latin typeface="Tahoma"/>
              <a:cs typeface="Tahoma"/>
            </a:endParaRPr>
          </a:p>
          <a:p>
            <a:pPr marL="2718437"/>
            <a:r>
              <a:rPr sz="3627" dirty="0">
                <a:latin typeface="Tahoma"/>
                <a:cs typeface="Tahoma"/>
              </a:rPr>
              <a:t>son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jeune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spc="91" dirty="0">
                <a:latin typeface="Tahoma"/>
                <a:cs typeface="Tahoma"/>
              </a:rPr>
              <a:t>fils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889259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77128" y="2729664"/>
            <a:ext cx="5449548" cy="1981078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63" dirty="0">
                <a:latin typeface="Tahoma"/>
                <a:cs typeface="Tahoma"/>
              </a:rPr>
              <a:t>Mets</a:t>
            </a:r>
            <a:r>
              <a:rPr sz="3627" spc="-1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au</a:t>
            </a:r>
            <a:r>
              <a:rPr sz="3627" spc="-1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féminin</a:t>
            </a:r>
            <a:r>
              <a:rPr sz="3627" spc="-14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:</a:t>
            </a:r>
            <a:endParaRPr sz="3627" dirty="0">
              <a:latin typeface="Tahoma"/>
              <a:cs typeface="Tahoma"/>
            </a:endParaRPr>
          </a:p>
          <a:p>
            <a:pPr>
              <a:spcBef>
                <a:spcPts val="2303"/>
              </a:spcBef>
            </a:pPr>
            <a:endParaRPr sz="3627" dirty="0">
              <a:latin typeface="Tahoma"/>
              <a:cs typeface="Tahoma"/>
            </a:endParaRPr>
          </a:p>
          <a:p>
            <a:pPr marL="2742621"/>
            <a:r>
              <a:rPr sz="3627" b="1" spc="-86" dirty="0">
                <a:solidFill>
                  <a:srgbClr val="FF0000"/>
                </a:solidFill>
                <a:latin typeface="Tahoma"/>
                <a:cs typeface="Tahoma"/>
              </a:rPr>
              <a:t>sa</a:t>
            </a:r>
            <a:r>
              <a:rPr sz="3627" b="1" spc="-15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jeune</a:t>
            </a:r>
            <a:r>
              <a:rPr sz="3627" spc="-213" dirty="0">
                <a:latin typeface="Tahoma"/>
                <a:cs typeface="Tahoma"/>
              </a:rPr>
              <a:t> </a:t>
            </a:r>
            <a:r>
              <a:rPr sz="3627" b="1" spc="-36" dirty="0">
                <a:solidFill>
                  <a:srgbClr val="FF0000"/>
                </a:solidFill>
                <a:latin typeface="Tahoma"/>
                <a:cs typeface="Tahoma"/>
              </a:rPr>
              <a:t>fille</a:t>
            </a:r>
            <a:endParaRPr sz="3627" dirty="0">
              <a:solidFill>
                <a:srgbClr val="FF000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889259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77129" y="2729664"/>
            <a:ext cx="5431121" cy="1981078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63" dirty="0">
                <a:latin typeface="Tahoma"/>
                <a:cs typeface="Tahoma"/>
              </a:rPr>
              <a:t>Mets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au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pluriel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: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2303"/>
              </a:spcBef>
            </a:pPr>
            <a:endParaRPr sz="3627">
              <a:latin typeface="Tahoma"/>
              <a:cs typeface="Tahoma"/>
            </a:endParaRPr>
          </a:p>
          <a:p>
            <a:pPr marL="2760471"/>
            <a:r>
              <a:rPr sz="3627" dirty="0">
                <a:latin typeface="Tahoma"/>
                <a:cs typeface="Tahoma"/>
              </a:rPr>
              <a:t>un</a:t>
            </a:r>
            <a:r>
              <a:rPr sz="3627" spc="-4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long</a:t>
            </a:r>
            <a:r>
              <a:rPr sz="3627" spc="-41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mois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889259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77129" y="2729664"/>
            <a:ext cx="5535920" cy="1981078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63" dirty="0">
                <a:latin typeface="Tahoma"/>
                <a:cs typeface="Tahoma"/>
              </a:rPr>
              <a:t>Mets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au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pluriel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:</a:t>
            </a:r>
            <a:endParaRPr sz="3627" dirty="0">
              <a:latin typeface="Tahoma"/>
              <a:cs typeface="Tahoma"/>
            </a:endParaRPr>
          </a:p>
          <a:p>
            <a:pPr>
              <a:spcBef>
                <a:spcPts val="2303"/>
              </a:spcBef>
            </a:pPr>
            <a:endParaRPr sz="3627" dirty="0">
              <a:latin typeface="Tahoma"/>
              <a:cs typeface="Tahoma"/>
            </a:endParaRPr>
          </a:p>
          <a:p>
            <a:pPr marL="2656248"/>
            <a:r>
              <a:rPr sz="3627" dirty="0">
                <a:solidFill>
                  <a:srgbClr val="FF0000"/>
                </a:solidFill>
                <a:latin typeface="Tahoma"/>
                <a:cs typeface="Tahoma"/>
              </a:rPr>
              <a:t>de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long</a:t>
            </a:r>
            <a:r>
              <a:rPr sz="3627" b="1" dirty="0">
                <a:solidFill>
                  <a:srgbClr val="FF0000"/>
                </a:solidFill>
                <a:latin typeface="Tahoma"/>
                <a:cs typeface="Tahoma"/>
              </a:rPr>
              <a:t>s</a:t>
            </a:r>
            <a:r>
              <a:rPr sz="3627" b="1" spc="-36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mois</a:t>
            </a:r>
            <a:endParaRPr sz="3627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889259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77129" y="2729664"/>
            <a:ext cx="5905020" cy="1981078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63" dirty="0">
                <a:latin typeface="Tahoma"/>
                <a:cs typeface="Tahoma"/>
              </a:rPr>
              <a:t>Mets</a:t>
            </a:r>
            <a:r>
              <a:rPr sz="3627" spc="-1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au</a:t>
            </a:r>
            <a:r>
              <a:rPr sz="3627" spc="-1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féminin</a:t>
            </a:r>
            <a:r>
              <a:rPr sz="3627" spc="-14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: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2303"/>
              </a:spcBef>
            </a:pPr>
            <a:endParaRPr sz="3627">
              <a:latin typeface="Tahoma"/>
              <a:cs typeface="Tahoma"/>
            </a:endParaRPr>
          </a:p>
          <a:p>
            <a:pPr marL="2286573"/>
            <a:r>
              <a:rPr sz="3627" dirty="0">
                <a:latin typeface="Tahoma"/>
                <a:cs typeface="Tahoma"/>
              </a:rPr>
              <a:t>un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prince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41" dirty="0">
                <a:latin typeface="Tahoma"/>
                <a:cs typeface="Tahoma"/>
              </a:rPr>
              <a:t>disparu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889259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77129" y="2729664"/>
            <a:ext cx="6513660" cy="1981078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63" dirty="0">
                <a:latin typeface="Tahoma"/>
                <a:cs typeface="Tahoma"/>
              </a:rPr>
              <a:t>Mets</a:t>
            </a:r>
            <a:r>
              <a:rPr sz="3627" spc="-1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au</a:t>
            </a:r>
            <a:r>
              <a:rPr sz="3627" spc="-1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féminin</a:t>
            </a:r>
            <a:r>
              <a:rPr sz="3627" spc="-14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:</a:t>
            </a:r>
            <a:endParaRPr sz="3627" dirty="0">
              <a:latin typeface="Tahoma"/>
              <a:cs typeface="Tahoma"/>
            </a:endParaRPr>
          </a:p>
          <a:p>
            <a:pPr>
              <a:spcBef>
                <a:spcPts val="2303"/>
              </a:spcBef>
            </a:pPr>
            <a:endParaRPr sz="3627" dirty="0">
              <a:latin typeface="Tahoma"/>
              <a:cs typeface="Tahoma"/>
            </a:endParaRPr>
          </a:p>
          <a:p>
            <a:pPr marL="1678509"/>
            <a:r>
              <a:rPr sz="3627" dirty="0">
                <a:latin typeface="Tahoma"/>
                <a:cs typeface="Tahoma"/>
              </a:rPr>
              <a:t>un</a:t>
            </a:r>
            <a:r>
              <a:rPr sz="3627" b="1" dirty="0">
                <a:solidFill>
                  <a:srgbClr val="FF0000"/>
                </a:solidFill>
                <a:latin typeface="Tahoma"/>
                <a:cs typeface="Tahoma"/>
              </a:rPr>
              <a:t>e</a:t>
            </a:r>
            <a:r>
              <a:rPr sz="3627" b="1" spc="-7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prince</a:t>
            </a:r>
            <a:r>
              <a:rPr sz="3627" b="1" dirty="0">
                <a:solidFill>
                  <a:srgbClr val="FF0000"/>
                </a:solidFill>
                <a:latin typeface="Tahoma"/>
                <a:cs typeface="Tahoma"/>
              </a:rPr>
              <a:t>sse</a:t>
            </a:r>
            <a:r>
              <a:rPr sz="3627" b="1" spc="-77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disparu</a:t>
            </a:r>
            <a:r>
              <a:rPr sz="3627" b="1" spc="-9" dirty="0">
                <a:solidFill>
                  <a:srgbClr val="FF0000"/>
                </a:solidFill>
                <a:latin typeface="Tahoma"/>
                <a:cs typeface="Tahoma"/>
              </a:rPr>
              <a:t>e</a:t>
            </a:r>
            <a:endParaRPr sz="3627" dirty="0">
              <a:solidFill>
                <a:srgbClr val="FF000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889259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77129" y="2729664"/>
            <a:ext cx="6001758" cy="1981078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63" dirty="0">
                <a:latin typeface="Tahoma"/>
                <a:cs typeface="Tahoma"/>
              </a:rPr>
              <a:t>Mets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au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pluriel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: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2303"/>
              </a:spcBef>
            </a:pPr>
            <a:endParaRPr sz="3627">
              <a:latin typeface="Tahoma"/>
              <a:cs typeface="Tahoma"/>
            </a:endParaRPr>
          </a:p>
          <a:p>
            <a:pPr marL="2189836"/>
            <a:r>
              <a:rPr sz="3627" dirty="0">
                <a:latin typeface="Tahoma"/>
                <a:cs typeface="Tahoma"/>
              </a:rPr>
              <a:t>une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flèche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pointue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889259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77129" y="2729664"/>
            <a:ext cx="6222872" cy="1981078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63" dirty="0">
                <a:latin typeface="Tahoma"/>
                <a:cs typeface="Tahoma"/>
              </a:rPr>
              <a:t>Mets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au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pluriel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:</a:t>
            </a:r>
            <a:endParaRPr sz="3627" dirty="0">
              <a:latin typeface="Tahoma"/>
              <a:cs typeface="Tahoma"/>
            </a:endParaRPr>
          </a:p>
          <a:p>
            <a:pPr>
              <a:spcBef>
                <a:spcPts val="2303"/>
              </a:spcBef>
            </a:pPr>
            <a:endParaRPr sz="3627" dirty="0">
              <a:latin typeface="Tahoma"/>
              <a:cs typeface="Tahoma"/>
            </a:endParaRPr>
          </a:p>
          <a:p>
            <a:pPr marL="1969298"/>
            <a:r>
              <a:rPr sz="3627" b="1" spc="-141" dirty="0">
                <a:solidFill>
                  <a:srgbClr val="FF0000"/>
                </a:solidFill>
                <a:latin typeface="Tahoma"/>
                <a:cs typeface="Tahoma"/>
              </a:rPr>
              <a:t>des</a:t>
            </a:r>
            <a:r>
              <a:rPr sz="3627" b="1" spc="6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flèche</a:t>
            </a:r>
            <a:r>
              <a:rPr sz="3627" b="1" dirty="0">
                <a:solidFill>
                  <a:srgbClr val="FF0000"/>
                </a:solidFill>
                <a:latin typeface="Tahoma"/>
                <a:cs typeface="Tahoma"/>
              </a:rPr>
              <a:t>s</a:t>
            </a:r>
            <a:r>
              <a:rPr sz="3627" b="1" spc="68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pointue</a:t>
            </a:r>
            <a:r>
              <a:rPr sz="3627" b="1" spc="-9" dirty="0">
                <a:solidFill>
                  <a:srgbClr val="FF0000"/>
                </a:solidFill>
                <a:latin typeface="Tahoma"/>
                <a:cs typeface="Tahoma"/>
              </a:rPr>
              <a:t>s</a:t>
            </a:r>
            <a:endParaRPr sz="3627" dirty="0">
              <a:solidFill>
                <a:srgbClr val="FF000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889259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77128" y="2729664"/>
            <a:ext cx="5534769" cy="1981078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63" dirty="0">
                <a:latin typeface="Tahoma"/>
                <a:cs typeface="Tahoma"/>
              </a:rPr>
              <a:t>Mets</a:t>
            </a:r>
            <a:r>
              <a:rPr sz="3627" spc="-1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au</a:t>
            </a:r>
            <a:r>
              <a:rPr sz="3627" spc="-1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féminin</a:t>
            </a:r>
            <a:r>
              <a:rPr sz="3627" spc="-14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: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2303"/>
              </a:spcBef>
            </a:pPr>
            <a:endParaRPr sz="3627">
              <a:latin typeface="Tahoma"/>
              <a:cs typeface="Tahoma"/>
            </a:endParaRPr>
          </a:p>
          <a:p>
            <a:pPr marL="2656824"/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45" dirty="0">
                <a:latin typeface="Tahoma"/>
                <a:cs typeface="Tahoma"/>
              </a:rPr>
              <a:t>futur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époux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889259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77128" y="2729664"/>
            <a:ext cx="5795039" cy="1981078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63" dirty="0">
                <a:latin typeface="Tahoma"/>
                <a:cs typeface="Tahoma"/>
              </a:rPr>
              <a:t>Mets</a:t>
            </a:r>
            <a:r>
              <a:rPr sz="3627" spc="-1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au</a:t>
            </a:r>
            <a:r>
              <a:rPr sz="3627" spc="-1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féminin</a:t>
            </a:r>
            <a:r>
              <a:rPr sz="3627" spc="-14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:</a:t>
            </a:r>
            <a:endParaRPr sz="3627" dirty="0">
              <a:latin typeface="Tahoma"/>
              <a:cs typeface="Tahoma"/>
            </a:endParaRPr>
          </a:p>
          <a:p>
            <a:pPr>
              <a:spcBef>
                <a:spcPts val="2303"/>
              </a:spcBef>
            </a:pPr>
            <a:endParaRPr sz="3627" dirty="0">
              <a:latin typeface="Tahoma"/>
              <a:cs typeface="Tahoma"/>
            </a:endParaRPr>
          </a:p>
          <a:p>
            <a:pPr marL="2397130"/>
            <a:r>
              <a:rPr sz="3627" dirty="0">
                <a:latin typeface="Tahoma"/>
                <a:cs typeface="Tahoma"/>
              </a:rPr>
              <a:t>l</a:t>
            </a:r>
            <a:r>
              <a:rPr sz="3627" b="1" dirty="0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sz="3627" b="1" spc="-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futur</a:t>
            </a:r>
            <a:r>
              <a:rPr sz="3627" b="1" dirty="0">
                <a:solidFill>
                  <a:srgbClr val="FF0000"/>
                </a:solidFill>
                <a:latin typeface="Tahoma"/>
                <a:cs typeface="Tahoma"/>
              </a:rPr>
              <a:t>e</a:t>
            </a:r>
            <a:r>
              <a:rPr sz="3627" b="1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épou</a:t>
            </a:r>
            <a:r>
              <a:rPr sz="3627" spc="-9" dirty="0">
                <a:solidFill>
                  <a:srgbClr val="FF0000"/>
                </a:solidFill>
                <a:latin typeface="Tahoma"/>
                <a:cs typeface="Tahoma"/>
              </a:rPr>
              <a:t>s</a:t>
            </a:r>
            <a:r>
              <a:rPr sz="3627" b="1" spc="-9" dirty="0">
                <a:solidFill>
                  <a:srgbClr val="FF0000"/>
                </a:solidFill>
                <a:latin typeface="Tahoma"/>
                <a:cs typeface="Tahoma"/>
              </a:rPr>
              <a:t>e</a:t>
            </a:r>
            <a:endParaRPr sz="3627" dirty="0">
              <a:solidFill>
                <a:srgbClr val="FF000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889259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77129" y="2729664"/>
            <a:ext cx="6628824" cy="1981078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63" dirty="0">
                <a:latin typeface="Tahoma"/>
                <a:cs typeface="Tahoma"/>
              </a:rPr>
              <a:t>Mets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au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pluriel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: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2303"/>
              </a:spcBef>
            </a:pPr>
            <a:endParaRPr sz="3627">
              <a:latin typeface="Tahoma"/>
              <a:cs typeface="Tahoma"/>
            </a:endParaRPr>
          </a:p>
          <a:p>
            <a:pPr marL="1563346"/>
            <a:r>
              <a:rPr sz="3627" dirty="0">
                <a:latin typeface="Tahoma"/>
                <a:cs typeface="Tahoma"/>
              </a:rPr>
              <a:t>un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animal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reconnaissant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889259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77129" y="2729664"/>
            <a:ext cx="7043989" cy="1981078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63" dirty="0">
                <a:latin typeface="Tahoma"/>
                <a:cs typeface="Tahoma"/>
              </a:rPr>
              <a:t>Mets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au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pluriel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:</a:t>
            </a:r>
            <a:endParaRPr sz="3627" dirty="0">
              <a:latin typeface="Tahoma"/>
              <a:cs typeface="Tahoma"/>
            </a:endParaRPr>
          </a:p>
          <a:p>
            <a:pPr>
              <a:spcBef>
                <a:spcPts val="2303"/>
              </a:spcBef>
            </a:pPr>
            <a:endParaRPr sz="3627" dirty="0">
              <a:latin typeface="Tahoma"/>
              <a:cs typeface="Tahoma"/>
            </a:endParaRPr>
          </a:p>
          <a:p>
            <a:pPr marL="1136665" algn="ctr"/>
            <a:r>
              <a:rPr sz="3627" b="1" spc="-141" dirty="0">
                <a:solidFill>
                  <a:srgbClr val="FF0000"/>
                </a:solidFill>
                <a:latin typeface="Tahoma"/>
                <a:cs typeface="Tahoma"/>
              </a:rPr>
              <a:t>des</a:t>
            </a:r>
            <a:r>
              <a:rPr sz="3627" b="1" spc="-127" dirty="0">
                <a:latin typeface="Tahoma"/>
                <a:cs typeface="Tahoma"/>
              </a:rPr>
              <a:t> </a:t>
            </a:r>
            <a:r>
              <a:rPr sz="3627" spc="-63" dirty="0">
                <a:latin typeface="Tahoma"/>
                <a:cs typeface="Tahoma"/>
              </a:rPr>
              <a:t>anim</a:t>
            </a:r>
            <a:r>
              <a:rPr sz="3627" b="1" spc="-63" dirty="0">
                <a:solidFill>
                  <a:srgbClr val="FF0000"/>
                </a:solidFill>
                <a:latin typeface="Tahoma"/>
                <a:cs typeface="Tahoma"/>
              </a:rPr>
              <a:t>aux</a:t>
            </a:r>
            <a:r>
              <a:rPr sz="3627" b="1" spc="-136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reconnaissant</a:t>
            </a:r>
            <a:r>
              <a:rPr sz="3627" b="1" spc="-9" dirty="0">
                <a:solidFill>
                  <a:srgbClr val="FF0000"/>
                </a:solidFill>
                <a:latin typeface="Tahoma"/>
                <a:cs typeface="Tahoma"/>
              </a:rPr>
              <a:t>s</a:t>
            </a:r>
            <a:endParaRPr sz="3627" dirty="0">
              <a:solidFill>
                <a:srgbClr val="FF000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889259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77129" y="2729664"/>
            <a:ext cx="6233812" cy="1981078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63" dirty="0">
                <a:latin typeface="Tahoma"/>
                <a:cs typeface="Tahoma"/>
              </a:rPr>
              <a:t>Mets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au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féminin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pluriel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: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2303"/>
              </a:spcBef>
            </a:pPr>
            <a:endParaRPr sz="3627">
              <a:latin typeface="Tahoma"/>
              <a:cs typeface="Tahoma"/>
            </a:endParaRPr>
          </a:p>
          <a:p>
            <a:pPr marL="1957781"/>
            <a:r>
              <a:rPr sz="3627" dirty="0">
                <a:latin typeface="Tahoma"/>
                <a:cs typeface="Tahoma"/>
              </a:rPr>
              <a:t>un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prisonnier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délivré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889259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77129" y="2729664"/>
            <a:ext cx="6834391" cy="1981078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63" dirty="0">
                <a:latin typeface="Tahoma"/>
                <a:cs typeface="Tahoma"/>
              </a:rPr>
              <a:t>Mets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au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féminin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pluriel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:</a:t>
            </a:r>
            <a:endParaRPr sz="3627" dirty="0">
              <a:latin typeface="Tahoma"/>
              <a:cs typeface="Tahoma"/>
            </a:endParaRPr>
          </a:p>
          <a:p>
            <a:pPr>
              <a:spcBef>
                <a:spcPts val="2303"/>
              </a:spcBef>
            </a:pPr>
            <a:endParaRPr sz="3627" dirty="0">
              <a:latin typeface="Tahoma"/>
              <a:cs typeface="Tahoma"/>
            </a:endParaRPr>
          </a:p>
          <a:p>
            <a:pPr marL="1357779"/>
            <a:r>
              <a:rPr sz="3627" b="1" spc="-141" dirty="0">
                <a:solidFill>
                  <a:srgbClr val="FF0000"/>
                </a:solidFill>
                <a:latin typeface="Tahoma"/>
                <a:cs typeface="Tahoma"/>
              </a:rPr>
              <a:t>des</a:t>
            </a:r>
            <a:r>
              <a:rPr sz="3627" b="1" spc="-4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prisonni</a:t>
            </a:r>
            <a:r>
              <a:rPr sz="3627" b="1" dirty="0">
                <a:solidFill>
                  <a:srgbClr val="FF0000"/>
                </a:solidFill>
                <a:latin typeface="Tahoma"/>
                <a:cs typeface="Tahoma"/>
              </a:rPr>
              <a:t>ères</a:t>
            </a:r>
            <a:r>
              <a:rPr sz="3627" b="1" spc="-41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délivré</a:t>
            </a:r>
            <a:r>
              <a:rPr sz="3627" b="1" spc="-9" dirty="0">
                <a:solidFill>
                  <a:srgbClr val="FF0000"/>
                </a:solidFill>
                <a:latin typeface="Tahoma"/>
                <a:cs typeface="Tahoma"/>
              </a:rPr>
              <a:t>es</a:t>
            </a:r>
            <a:endParaRPr sz="3627" dirty="0">
              <a:solidFill>
                <a:srgbClr val="FF000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889259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77128" y="2729664"/>
            <a:ext cx="6208477" cy="1981078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63" dirty="0">
                <a:latin typeface="Tahoma"/>
                <a:cs typeface="Tahoma"/>
              </a:rPr>
              <a:t>Mets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au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86" dirty="0">
                <a:latin typeface="Tahoma"/>
                <a:cs typeface="Tahoma"/>
              </a:rPr>
              <a:t>masculin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pluriel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: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2303"/>
              </a:spcBef>
            </a:pPr>
            <a:endParaRPr sz="3627">
              <a:latin typeface="Tahoma"/>
              <a:cs typeface="Tahoma"/>
            </a:endParaRPr>
          </a:p>
          <a:p>
            <a:pPr marL="1983117"/>
            <a:r>
              <a:rPr sz="3627" dirty="0">
                <a:latin typeface="Tahoma"/>
                <a:cs typeface="Tahoma"/>
              </a:rPr>
              <a:t>une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sorcière</a:t>
            </a:r>
            <a:r>
              <a:rPr sz="3627" spc="-54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terrible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889259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77129" y="2729664"/>
            <a:ext cx="6314426" cy="1981078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63" dirty="0">
                <a:latin typeface="Tahoma"/>
                <a:cs typeface="Tahoma"/>
              </a:rPr>
              <a:t>Mets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au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86" dirty="0">
                <a:latin typeface="Tahoma"/>
                <a:cs typeface="Tahoma"/>
              </a:rPr>
              <a:t>masculin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pluriel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:</a:t>
            </a:r>
            <a:endParaRPr sz="3627" dirty="0">
              <a:latin typeface="Tahoma"/>
              <a:cs typeface="Tahoma"/>
            </a:endParaRPr>
          </a:p>
          <a:p>
            <a:pPr>
              <a:spcBef>
                <a:spcPts val="2303"/>
              </a:spcBef>
            </a:pPr>
            <a:endParaRPr sz="3627" dirty="0">
              <a:latin typeface="Tahoma"/>
              <a:cs typeface="Tahoma"/>
            </a:endParaRPr>
          </a:p>
          <a:p>
            <a:pPr marL="1877742"/>
            <a:r>
              <a:rPr sz="3627" b="1" spc="-141" dirty="0">
                <a:solidFill>
                  <a:srgbClr val="FF0000"/>
                </a:solidFill>
                <a:latin typeface="Tahoma"/>
                <a:cs typeface="Tahoma"/>
              </a:rPr>
              <a:t>des</a:t>
            </a:r>
            <a:r>
              <a:rPr sz="3627" b="1" spc="-59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sorcier</a:t>
            </a:r>
            <a:r>
              <a:rPr sz="3627" b="1" spc="68" dirty="0">
                <a:solidFill>
                  <a:srgbClr val="FF0000"/>
                </a:solidFill>
                <a:latin typeface="Tahoma"/>
                <a:cs typeface="Tahoma"/>
              </a:rPr>
              <a:t>s</a:t>
            </a:r>
            <a:r>
              <a:rPr sz="3627" b="1" spc="-54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terrible</a:t>
            </a:r>
            <a:r>
              <a:rPr sz="3627" b="1" spc="59" dirty="0">
                <a:solidFill>
                  <a:srgbClr val="FF0000"/>
                </a:solidFill>
                <a:latin typeface="Tahoma"/>
                <a:cs typeface="Tahoma"/>
              </a:rPr>
              <a:t>s</a:t>
            </a:r>
            <a:endParaRPr sz="3627" dirty="0">
              <a:solidFill>
                <a:srgbClr val="FF000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889259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77129" y="2729664"/>
            <a:ext cx="5617111" cy="1981078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63" dirty="0">
                <a:latin typeface="Tahoma"/>
                <a:cs typeface="Tahoma"/>
              </a:rPr>
              <a:t>Mets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au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féminin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pluriel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: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2303"/>
              </a:spcBef>
            </a:pPr>
            <a:endParaRPr sz="3627">
              <a:latin typeface="Tahoma"/>
              <a:cs typeface="Tahoma"/>
            </a:endParaRPr>
          </a:p>
          <a:p>
            <a:pPr marL="2574482"/>
            <a:r>
              <a:rPr sz="3627" dirty="0">
                <a:latin typeface="Tahoma"/>
                <a:cs typeface="Tahoma"/>
              </a:rPr>
              <a:t>un</a:t>
            </a:r>
            <a:r>
              <a:rPr sz="3627" spc="-154" dirty="0">
                <a:latin typeface="Tahoma"/>
                <a:cs typeface="Tahoma"/>
              </a:rPr>
              <a:t> </a:t>
            </a:r>
            <a:r>
              <a:rPr sz="3627" spc="-18" dirty="0">
                <a:latin typeface="Tahoma"/>
                <a:cs typeface="Tahoma"/>
              </a:rPr>
              <a:t>nouveau</a:t>
            </a:r>
            <a:r>
              <a:rPr sz="3627" spc="-150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roi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8163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889259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1828073" y="2380592"/>
            <a:ext cx="9535557" cy="209681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z="3600" spc="63" dirty="0"/>
              <a:t>Mets</a:t>
            </a:r>
            <a:r>
              <a:rPr sz="3600" spc="-36" dirty="0"/>
              <a:t> </a:t>
            </a:r>
            <a:r>
              <a:rPr sz="3600" dirty="0"/>
              <a:t>au</a:t>
            </a:r>
            <a:r>
              <a:rPr sz="3600" spc="-32" dirty="0"/>
              <a:t> </a:t>
            </a:r>
            <a:r>
              <a:rPr sz="3600" dirty="0"/>
              <a:t>féminin</a:t>
            </a:r>
            <a:r>
              <a:rPr sz="3600" spc="-36" dirty="0"/>
              <a:t> </a:t>
            </a:r>
            <a:r>
              <a:rPr sz="3600" spc="109" dirty="0"/>
              <a:t>pluriel</a:t>
            </a:r>
            <a:r>
              <a:rPr sz="3600" spc="-32" dirty="0"/>
              <a:t> </a:t>
            </a:r>
            <a:r>
              <a:rPr sz="3600" spc="-45" dirty="0"/>
              <a:t>:</a:t>
            </a:r>
          </a:p>
          <a:p>
            <a:pPr>
              <a:lnSpc>
                <a:spcPct val="100000"/>
              </a:lnSpc>
              <a:spcBef>
                <a:spcPts val="2303"/>
              </a:spcBef>
            </a:pPr>
            <a:endParaRPr sz="3600" spc="-45" dirty="0"/>
          </a:p>
          <a:p>
            <a:pPr marL="1940507">
              <a:lnSpc>
                <a:spcPct val="100000"/>
              </a:lnSpc>
            </a:pPr>
            <a:r>
              <a:rPr sz="3600" spc="54" dirty="0">
                <a:solidFill>
                  <a:srgbClr val="FF0000"/>
                </a:solidFill>
              </a:rPr>
              <a:t>de</a:t>
            </a:r>
            <a:r>
              <a:rPr sz="3600" spc="-154" dirty="0"/>
              <a:t> </a:t>
            </a:r>
            <a:r>
              <a:rPr sz="3600" spc="-50" dirty="0"/>
              <a:t>nouv</a:t>
            </a:r>
            <a:r>
              <a:rPr sz="3600" b="1" spc="-50" dirty="0">
                <a:solidFill>
                  <a:srgbClr val="FF0000"/>
                </a:solidFill>
                <a:latin typeface="Tahoma"/>
                <a:cs typeface="Tahoma"/>
              </a:rPr>
              <a:t>elles</a:t>
            </a:r>
            <a:r>
              <a:rPr sz="3600" b="1" spc="-145" dirty="0">
                <a:latin typeface="Tahoma"/>
                <a:cs typeface="Tahoma"/>
              </a:rPr>
              <a:t> </a:t>
            </a:r>
            <a:r>
              <a:rPr sz="3600" b="1" spc="-109" dirty="0">
                <a:solidFill>
                  <a:srgbClr val="FF0000"/>
                </a:solidFill>
                <a:latin typeface="Tahoma"/>
                <a:cs typeface="Tahoma"/>
              </a:rPr>
              <a:t>reines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7096234-7683-740C-CC10-984255EC3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614" y="244929"/>
            <a:ext cx="9725605" cy="519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0117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6CDBC00-73B6-7D77-A8E8-634F11B44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559" y="114650"/>
            <a:ext cx="8596784" cy="602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0078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aba Yaga, sorcière des contes et légendes slaves et russes">
            <a:extLst>
              <a:ext uri="{FF2B5EF4-FFF2-40B4-BE49-F238E27FC236}">
                <a16:creationId xmlns:a16="http://schemas.microsoft.com/office/drawing/2014/main" id="{121FDB72-0FAB-A61E-FBD1-704FBB3724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01" b="23880"/>
          <a:stretch>
            <a:fillRect/>
          </a:stretch>
        </p:blipFill>
        <p:spPr bwMode="auto">
          <a:xfrm>
            <a:off x="4259179" y="-4"/>
            <a:ext cx="7932821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ACD3F802-04DF-6829-94C7-1ED16D16CCE9}"/>
              </a:ext>
            </a:extLst>
          </p:cNvPr>
          <p:cNvSpPr txBox="1"/>
          <p:nvPr/>
        </p:nvSpPr>
        <p:spPr>
          <a:xfrm>
            <a:off x="-2" y="1999818"/>
            <a:ext cx="5143013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Production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d’écrits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46036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8879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a Princesse et la grenouille - Film 2009 - AlloCiné">
            <a:extLst>
              <a:ext uri="{FF2B5EF4-FFF2-40B4-BE49-F238E27FC236}">
                <a16:creationId xmlns:a16="http://schemas.microsoft.com/office/drawing/2014/main" id="{FE16BE91-64D2-1439-D93F-26D45E98A0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65" b="16165"/>
          <a:stretch>
            <a:fillRect/>
          </a:stretch>
        </p:blipFill>
        <p:spPr bwMode="auto">
          <a:xfrm>
            <a:off x="4289766" y="-161544"/>
            <a:ext cx="7959037" cy="718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C7E4E07C-9D72-FE2E-D4D7-5D5D9F199B9E}"/>
              </a:ext>
            </a:extLst>
          </p:cNvPr>
          <p:cNvSpPr txBox="1"/>
          <p:nvPr/>
        </p:nvSpPr>
        <p:spPr>
          <a:xfrm>
            <a:off x="98322" y="1704850"/>
            <a:ext cx="3882572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Mots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 la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dictée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275898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DA05BC78-180E-958C-AD7A-673D7A06A2AE}"/>
              </a:ext>
            </a:extLst>
          </p:cNvPr>
          <p:cNvSpPr txBox="1"/>
          <p:nvPr/>
        </p:nvSpPr>
        <p:spPr>
          <a:xfrm>
            <a:off x="4095945" y="1389919"/>
            <a:ext cx="31840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0" dirty="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La princesse</a:t>
            </a:r>
            <a:endParaRPr lang="fr-FR" sz="36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267765A-D7F0-5E98-0071-B633639C42A9}"/>
              </a:ext>
            </a:extLst>
          </p:cNvPr>
          <p:cNvSpPr txBox="1"/>
          <p:nvPr/>
        </p:nvSpPr>
        <p:spPr>
          <a:xfrm>
            <a:off x="4818627" y="2513455"/>
            <a:ext cx="25402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0" dirty="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jeune</a:t>
            </a:r>
            <a:endParaRPr lang="fr-FR" sz="36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938A983-87F5-DAAC-D6B6-DE7DB61AD2B4}"/>
              </a:ext>
            </a:extLst>
          </p:cNvPr>
          <p:cNvSpPr txBox="1"/>
          <p:nvPr/>
        </p:nvSpPr>
        <p:spPr>
          <a:xfrm>
            <a:off x="5151691" y="4414807"/>
            <a:ext cx="25402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36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87DBF56-B1D6-6CEA-C3D2-0C8C81499F4D}"/>
              </a:ext>
            </a:extLst>
          </p:cNvPr>
          <p:cNvSpPr txBox="1"/>
          <p:nvPr/>
        </p:nvSpPr>
        <p:spPr>
          <a:xfrm>
            <a:off x="4662958" y="3834694"/>
            <a:ext cx="25402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0" dirty="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La Russie</a:t>
            </a:r>
            <a:endParaRPr lang="fr-FR" sz="36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4268454-59FF-E49D-49B2-A28636117154}"/>
              </a:ext>
            </a:extLst>
          </p:cNvPr>
          <p:cNvSpPr txBox="1"/>
          <p:nvPr/>
        </p:nvSpPr>
        <p:spPr>
          <a:xfrm>
            <a:off x="1934899" y="2626098"/>
            <a:ext cx="25402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0" dirty="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L’apparence</a:t>
            </a:r>
            <a:endParaRPr lang="fr-FR" sz="36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BE0D1D9-C17F-26E7-D7CE-C9D1FF835DCA}"/>
              </a:ext>
            </a:extLst>
          </p:cNvPr>
          <p:cNvSpPr txBox="1"/>
          <p:nvPr/>
        </p:nvSpPr>
        <p:spPr>
          <a:xfrm>
            <a:off x="576134" y="1975988"/>
            <a:ext cx="3871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0" dirty="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malheureusement</a:t>
            </a:r>
            <a:endParaRPr lang="fr-FR" sz="36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B4B0B21-D4B2-EEDE-E600-7D460EB16A61}"/>
              </a:ext>
            </a:extLst>
          </p:cNvPr>
          <p:cNvSpPr txBox="1"/>
          <p:nvPr/>
        </p:nvSpPr>
        <p:spPr>
          <a:xfrm>
            <a:off x="7644223" y="2617945"/>
            <a:ext cx="25402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0" dirty="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Un époux</a:t>
            </a:r>
            <a:endParaRPr lang="fr-FR" sz="360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6689B8-E939-AE80-EAE3-BB2CE629D935}"/>
              </a:ext>
            </a:extLst>
          </p:cNvPr>
          <p:cNvSpPr txBox="1"/>
          <p:nvPr/>
        </p:nvSpPr>
        <p:spPr>
          <a:xfrm>
            <a:off x="7366127" y="1796862"/>
            <a:ext cx="25402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0" dirty="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La flèche</a:t>
            </a:r>
            <a:endParaRPr lang="fr-FR" sz="36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EB8E42B-DC6B-FD1B-1B7E-72C53606DD98}"/>
              </a:ext>
            </a:extLst>
          </p:cNvPr>
          <p:cNvSpPr txBox="1"/>
          <p:nvPr/>
        </p:nvSpPr>
        <p:spPr>
          <a:xfrm>
            <a:off x="7366127" y="3752497"/>
            <a:ext cx="25402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0" dirty="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atterrir</a:t>
            </a:r>
            <a:endParaRPr lang="fr-FR" sz="360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3F10CAE-E676-5A46-63B3-F7F502EB6893}"/>
              </a:ext>
            </a:extLst>
          </p:cNvPr>
          <p:cNvSpPr txBox="1"/>
          <p:nvPr/>
        </p:nvSpPr>
        <p:spPr>
          <a:xfrm>
            <a:off x="2511634" y="3300746"/>
            <a:ext cx="25402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0" dirty="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La direction</a:t>
            </a:r>
            <a:endParaRPr lang="fr-FR" sz="360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F0FD6EC-B264-04E3-A036-966819C7A1F0}"/>
              </a:ext>
            </a:extLst>
          </p:cNvPr>
          <p:cNvSpPr txBox="1"/>
          <p:nvPr/>
        </p:nvSpPr>
        <p:spPr>
          <a:xfrm>
            <a:off x="7538352" y="1160227"/>
            <a:ext cx="29618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/>
              <a:t>La grenouille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B7009F7-9AE9-4109-559A-7D6A801D7211}"/>
              </a:ext>
            </a:extLst>
          </p:cNvPr>
          <p:cNvSpPr txBox="1"/>
          <p:nvPr/>
        </p:nvSpPr>
        <p:spPr>
          <a:xfrm>
            <a:off x="9500716" y="3376197"/>
            <a:ext cx="25402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0" dirty="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ensorcelé</a:t>
            </a:r>
            <a:endParaRPr lang="fr-FR" sz="3600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F984C58-2EB7-F8BB-53A8-44657303FDAC}"/>
              </a:ext>
            </a:extLst>
          </p:cNvPr>
          <p:cNvSpPr txBox="1"/>
          <p:nvPr/>
        </p:nvSpPr>
        <p:spPr>
          <a:xfrm>
            <a:off x="4825869" y="4525878"/>
            <a:ext cx="32986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0" dirty="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Un homme</a:t>
            </a:r>
            <a:endParaRPr lang="fr-FR" sz="36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92F90E8-D942-F08D-9CBD-AA988C97F479}"/>
              </a:ext>
            </a:extLst>
          </p:cNvPr>
          <p:cNvSpPr txBox="1"/>
          <p:nvPr/>
        </p:nvSpPr>
        <p:spPr>
          <a:xfrm>
            <a:off x="2333297" y="115614"/>
            <a:ext cx="7851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70C0"/>
                </a:solidFill>
                <a:latin typeface="Bubblegum Sans" panose="02000506000000020004" pitchFamily="2" charset="0"/>
                <a:ea typeface="123Marker" panose="02000603000000000000" pitchFamily="2" charset="0"/>
              </a:rPr>
              <a:t>Mémo flash</a:t>
            </a:r>
          </a:p>
        </p:txBody>
      </p:sp>
      <p:pic>
        <p:nvPicPr>
          <p:cNvPr id="26" name="Image 25" descr="Une image contenant clipart, dessin humoristique&#10;&#10;Description générée automatiquement">
            <a:extLst>
              <a:ext uri="{FF2B5EF4-FFF2-40B4-BE49-F238E27FC236}">
                <a16:creationId xmlns:a16="http://schemas.microsoft.com/office/drawing/2014/main" id="{EF9A81DA-A34D-55F8-BE21-79809DCD7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68" y="-111623"/>
            <a:ext cx="2961821" cy="223165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060778C-053C-221F-55C2-C4437EDB81E2}"/>
              </a:ext>
            </a:extLst>
          </p:cNvPr>
          <p:cNvSpPr txBox="1"/>
          <p:nvPr/>
        </p:nvSpPr>
        <p:spPr>
          <a:xfrm>
            <a:off x="6986923" y="4423631"/>
            <a:ext cx="32986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0" dirty="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différent</a:t>
            </a:r>
            <a:endParaRPr lang="fr-FR" sz="36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227E1F8-4218-747F-AA11-4278C7CC34DC}"/>
              </a:ext>
            </a:extLst>
          </p:cNvPr>
          <p:cNvSpPr txBox="1"/>
          <p:nvPr/>
        </p:nvSpPr>
        <p:spPr>
          <a:xfrm>
            <a:off x="5157945" y="3254580"/>
            <a:ext cx="32986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0" dirty="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Une femme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56112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"/>
                            </p:stCondLst>
                            <p:childTnLst>
                              <p:par>
                                <p:cTn id="1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"/>
                            </p:stCondLst>
                            <p:childTnLst>
                              <p:par>
                                <p:cTn id="2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"/>
                            </p:stCondLst>
                            <p:childTnLst>
                              <p:par>
                                <p:cTn id="3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"/>
                            </p:stCondLst>
                            <p:childTnLst>
                              <p:par>
                                <p:cTn id="4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"/>
                            </p:stCondLst>
                            <p:childTnLst>
                              <p:par>
                                <p:cTn id="5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"/>
                            </p:stCondLst>
                            <p:childTnLst>
                              <p:par>
                                <p:cTn id="5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"/>
                            </p:stCondLst>
                            <p:childTnLst>
                              <p:par>
                                <p:cTn id="7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"/>
                            </p:stCondLst>
                            <p:childTnLst>
                              <p:par>
                                <p:cTn id="7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"/>
                            </p:stCondLst>
                            <p:childTnLst>
                              <p:par>
                                <p:cTn id="8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"/>
                            </p:stCondLst>
                            <p:childTnLst>
                              <p:par>
                                <p:cTn id="9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"/>
                            </p:stCondLst>
                            <p:childTnLst>
                              <p:par>
                                <p:cTn id="9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2" grpId="0"/>
      <p:bldP spid="12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" grpId="0"/>
      <p:bldP spid="2" grpId="1"/>
      <p:bldP spid="3" grpId="0"/>
      <p:bldP spid="3" grpId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8C930EE6-A3B5-18BD-DE34-75B6BC9A1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577" y="3590469"/>
            <a:ext cx="9030960" cy="326753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30BA1AA-02C6-F04C-F89F-A010C1692D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737" y="0"/>
            <a:ext cx="6020640" cy="415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716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E2E7D43-27EA-CDEA-C24E-55885C08A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4677"/>
            <a:ext cx="12192000" cy="546864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16A40BFB-7377-48B2-E138-56E82ED19072}"/>
                  </a:ext>
                </a:extLst>
              </p14:cNvPr>
              <p14:cNvContentPartPr/>
              <p14:nvPr/>
            </p14:nvContentPartPr>
            <p14:xfrm>
              <a:off x="8465094" y="2832533"/>
              <a:ext cx="2661556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16A40BFB-7377-48B2-E138-56E82ED1907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93102" y="2688533"/>
                <a:ext cx="2805181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98A3422-D164-F403-02B9-E615E7212A1F}"/>
                  </a:ext>
                </a:extLst>
              </p14:cNvPr>
              <p14:cNvContentPartPr/>
              <p14:nvPr/>
            </p14:nvContentPartPr>
            <p14:xfrm>
              <a:off x="2382466" y="3195308"/>
              <a:ext cx="4104246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98A3422-D164-F403-02B9-E615E7212A1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10462" y="3051308"/>
                <a:ext cx="4247895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F9275B5-0326-3402-1877-FF704D14BD48}"/>
                  </a:ext>
                </a:extLst>
              </p14:cNvPr>
              <p14:cNvContentPartPr/>
              <p14:nvPr/>
            </p14:nvContentPartPr>
            <p14:xfrm>
              <a:off x="2382466" y="3617955"/>
              <a:ext cx="4104246" cy="3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F9275B5-0326-3402-1877-FF704D14BD4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310468" y="3473955"/>
                <a:ext cx="4247882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C12830AE-93C2-3CBA-9E93-58B583EB9A59}"/>
                  </a:ext>
                </a:extLst>
              </p14:cNvPr>
              <p14:cNvContentPartPr/>
              <p14:nvPr/>
            </p14:nvContentPartPr>
            <p14:xfrm>
              <a:off x="5676768" y="3195668"/>
              <a:ext cx="1110084" cy="360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C12830AE-93C2-3CBA-9E93-58B583EB9A5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604778" y="3051668"/>
                <a:ext cx="1253704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7A6FBD0C-2B87-8BE9-AD49-7F270D820E2D}"/>
                  </a:ext>
                </a:extLst>
              </p14:cNvPr>
              <p14:cNvContentPartPr/>
              <p14:nvPr/>
            </p14:nvContentPartPr>
            <p14:xfrm>
              <a:off x="2382466" y="4785366"/>
              <a:ext cx="7153420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7A6FBD0C-2B87-8BE9-AD49-7F270D820E2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310413" y="4641366"/>
                <a:ext cx="7297166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C086CA4F-AE4F-10F4-1FB1-DD7E3CF46CB1}"/>
                  </a:ext>
                </a:extLst>
              </p14:cNvPr>
              <p14:cNvContentPartPr/>
              <p14:nvPr/>
            </p14:nvContentPartPr>
            <p14:xfrm>
              <a:off x="6786852" y="5394556"/>
              <a:ext cx="2144876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C086CA4F-AE4F-10F4-1FB1-DD7E3CF46CB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714840" y="5250556"/>
                <a:ext cx="228854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D8477D77-4C94-5D68-3A1B-BF0B915C3866}"/>
                  </a:ext>
                </a:extLst>
              </p14:cNvPr>
              <p14:cNvContentPartPr/>
              <p14:nvPr/>
            </p14:nvContentPartPr>
            <p14:xfrm>
              <a:off x="6231809" y="4005395"/>
              <a:ext cx="2699919" cy="3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D8477D77-4C94-5D68-3A1B-BF0B915C386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159802" y="3861395"/>
                <a:ext cx="2843574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DCA7B737-B960-2CFA-E96A-DA6D22CD9AB9}"/>
                  </a:ext>
                </a:extLst>
              </p14:cNvPr>
              <p14:cNvContentPartPr/>
              <p14:nvPr/>
            </p14:nvContentPartPr>
            <p14:xfrm>
              <a:off x="7581768" y="4428294"/>
              <a:ext cx="2699919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DCA7B737-B960-2CFA-E96A-DA6D22CD9AB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509761" y="4284294"/>
                <a:ext cx="2843574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01470120-FDDD-4425-1EAA-70632EC52426}"/>
                  </a:ext>
                </a:extLst>
              </p14:cNvPr>
              <p14:cNvContentPartPr/>
              <p14:nvPr/>
            </p14:nvContentPartPr>
            <p14:xfrm>
              <a:off x="7095227" y="3225064"/>
              <a:ext cx="4236802" cy="36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01470120-FDDD-4425-1EAA-70632EC52426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023179" y="3081064"/>
                <a:ext cx="4380538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267DD81A-7D10-05D8-D9FF-1200E854F540}"/>
                  </a:ext>
                </a:extLst>
              </p14:cNvPr>
              <p14:cNvContentPartPr/>
              <p14:nvPr/>
            </p14:nvContentPartPr>
            <p14:xfrm>
              <a:off x="9213628" y="5419988"/>
              <a:ext cx="2281686" cy="36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267DD81A-7D10-05D8-D9FF-1200E854F54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141639" y="5275988"/>
                <a:ext cx="2425304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4F971BBE-190F-7A26-6741-2FF3B0A2996A}"/>
                  </a:ext>
                </a:extLst>
              </p14:cNvPr>
              <p14:cNvContentPartPr/>
              <p14:nvPr/>
            </p14:nvContentPartPr>
            <p14:xfrm>
              <a:off x="9213628" y="3999584"/>
              <a:ext cx="1665515" cy="36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4F971BBE-190F-7A26-6741-2FF3B0A2996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141637" y="3855584"/>
                <a:ext cx="1809137" cy="28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042549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La princesse Grenouille | Thé, lectures et macarons">
            <a:extLst>
              <a:ext uri="{FF2B5EF4-FFF2-40B4-BE49-F238E27FC236}">
                <a16:creationId xmlns:a16="http://schemas.microsoft.com/office/drawing/2014/main" id="{38733DEC-50D3-AEB2-675C-994D7E2E4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363" y="-2"/>
            <a:ext cx="12519480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4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286B3B0F-95D1-A339-6AC2-0EB64F29402F}"/>
              </a:ext>
            </a:extLst>
          </p:cNvPr>
          <p:cNvSpPr txBox="1"/>
          <p:nvPr/>
        </p:nvSpPr>
        <p:spPr>
          <a:xfrm>
            <a:off x="-147439" y="1341056"/>
            <a:ext cx="4291605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Correction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 la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dictée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872834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698CFDB-F4C9-F042-47C4-EA81E338E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18679"/>
            <a:ext cx="13962721" cy="405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46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488</Words>
  <Application>Microsoft Office PowerPoint</Application>
  <PresentationFormat>Grand écran</PresentationFormat>
  <Paragraphs>174</Paragraphs>
  <Slides>45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45</vt:i4>
      </vt:variant>
    </vt:vector>
  </HeadingPairs>
  <TitlesOfParts>
    <vt:vector size="55" baseType="lpstr">
      <vt:lpstr>Algerian</vt:lpstr>
      <vt:lpstr>Aptos</vt:lpstr>
      <vt:lpstr>Aptos Display</vt:lpstr>
      <vt:lpstr>Arial</vt:lpstr>
      <vt:lpstr>Bubblegum Sans</vt:lpstr>
      <vt:lpstr>Calibri</vt:lpstr>
      <vt:lpstr>Comic Sans MS</vt:lpstr>
      <vt:lpstr>Tahoma</vt:lpstr>
      <vt:lpstr>Trebuchet MS</vt:lpstr>
      <vt:lpstr>Thème Office</vt:lpstr>
      <vt:lpstr>Présentation PowerPoint</vt:lpstr>
      <vt:lpstr>Œuvre n°2</vt:lpstr>
      <vt:lpstr>Œuvre n°2</vt:lpstr>
      <vt:lpstr>Présentation PowerPoint</vt:lpstr>
      <vt:lpstr>Présentation PowerPoint</vt:lpstr>
      <vt:lpstr>Présentation PowerPoint</vt:lpstr>
      <vt:lpstr>Présentation PowerPoint</vt:lpstr>
      <vt:lpstr>ORTHOGRAPHE Les accords dans le groupe nominal</vt:lpstr>
      <vt:lpstr>OBSERVER</vt:lpstr>
      <vt:lpstr>OBSERVER</vt:lpstr>
      <vt:lpstr>COMPRENDRE</vt:lpstr>
      <vt:lpstr>COMPRENDRE</vt:lpstr>
      <vt:lpstr>COMPRENDRE</vt:lpstr>
      <vt:lpstr>COMPRENDRE</vt:lpstr>
      <vt:lpstr>VÉRIFIER SA COMPRÉHENSION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 2</dc:creator>
  <cp:lastModifiedBy>Mickael DURAND</cp:lastModifiedBy>
  <cp:revision>28</cp:revision>
  <dcterms:created xsi:type="dcterms:W3CDTF">2024-07-09T16:42:49Z</dcterms:created>
  <dcterms:modified xsi:type="dcterms:W3CDTF">2025-09-10T15:17:56Z</dcterms:modified>
</cp:coreProperties>
</file>