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256" r:id="rId9"/>
    <p:sldId id="320" r:id="rId10"/>
    <p:sldId id="321" r:id="rId11"/>
    <p:sldId id="322" r:id="rId12"/>
    <p:sldId id="323" r:id="rId13"/>
    <p:sldId id="261" r:id="rId14"/>
    <p:sldId id="324" r:id="rId15"/>
    <p:sldId id="325" r:id="rId16"/>
    <p:sldId id="326" r:id="rId17"/>
    <p:sldId id="265" r:id="rId18"/>
    <p:sldId id="331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328" r:id="rId30"/>
    <p:sldId id="329" r:id="rId31"/>
    <p:sldId id="330" r:id="rId32"/>
    <p:sldId id="283" r:id="rId33"/>
    <p:sldId id="284" r:id="rId34"/>
    <p:sldId id="315" r:id="rId35"/>
    <p:sldId id="264" r:id="rId36"/>
    <p:sldId id="282" r:id="rId37"/>
    <p:sldId id="266" r:id="rId38"/>
    <p:sldId id="319" r:id="rId39"/>
    <p:sldId id="345" r:id="rId40"/>
    <p:sldId id="346" r:id="rId41"/>
    <p:sldId id="285" r:id="rId42"/>
    <p:sldId id="277" r:id="rId43"/>
    <p:sldId id="278" r:id="rId44"/>
    <p:sldId id="279" r:id="rId4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3837" autoAdjust="0"/>
  </p:normalViewPr>
  <p:slideViewPr>
    <p:cSldViewPr snapToGrid="0">
      <p:cViewPr varScale="1">
        <p:scale>
          <a:sx n="59" d="100"/>
          <a:sy n="59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31.4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0,'2363'0,"513"0,198 0,-3061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0,'11374'0,"-11349"0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0,'13602'0,"-13488"0,-83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50.00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0,'6520'0,"51"0,-6506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1,'10601'0,"-10506"0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0,'3581'0,"28"0,-3573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0,'1902'0,"15"0,-1898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8.646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0,'2893'0,"25"0,-2890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6:43.450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0,'9455'0,"-9375"0,-59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7:16.548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0,'4578'0,"-4540"0,-28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5T10:57:52.759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0,'4541'0,"38"0,-4535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5T10:58:06.167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0,'4088'0,"-4053"0,-26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45" smtClean="0"/>
              <a:pPr marL="70250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1011861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72945" y="524119"/>
            <a:ext cx="364611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1" i="0">
                <a:solidFill>
                  <a:srgbClr val="F9AE0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45" smtClean="0"/>
              <a:pPr marL="70250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283165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4dc951bdff5f80010c280eb/presentation-le-taj-mahal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customXml" Target="../ink/ink7.xml"/><Relationship Id="rId18" Type="http://schemas.openxmlformats.org/officeDocument/2006/relationships/image" Target="../media/image23.png"/><Relationship Id="rId26" Type="http://schemas.openxmlformats.org/officeDocument/2006/relationships/image" Target="../media/image27.png"/><Relationship Id="rId3" Type="http://schemas.openxmlformats.org/officeDocument/2006/relationships/customXml" Target="../ink/ink2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20.png"/><Relationship Id="rId17" Type="http://schemas.openxmlformats.org/officeDocument/2006/relationships/customXml" Target="../ink/ink9.xml"/><Relationship Id="rId25" Type="http://schemas.openxmlformats.org/officeDocument/2006/relationships/customXml" Target="../ink/ink13.xml"/><Relationship Id="rId2" Type="http://schemas.openxmlformats.org/officeDocument/2006/relationships/image" Target="../media/image16.png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customXml" Target="../ink/ink6.xml"/><Relationship Id="rId24" Type="http://schemas.openxmlformats.org/officeDocument/2006/relationships/image" Target="../media/image26.png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customXml" Target="../ink/ink12.xml"/><Relationship Id="rId10" Type="http://schemas.openxmlformats.org/officeDocument/2006/relationships/image" Target="../media/image19.png"/><Relationship Id="rId19" Type="http://schemas.openxmlformats.org/officeDocument/2006/relationships/customXml" Target="../ink/ink10.xml"/><Relationship Id="rId4" Type="http://schemas.openxmlformats.org/officeDocument/2006/relationships/image" Target="../media/image160.png"/><Relationship Id="rId9" Type="http://schemas.openxmlformats.org/officeDocument/2006/relationships/customXml" Target="../ink/ink5.xml"/><Relationship Id="rId14" Type="http://schemas.openxmlformats.org/officeDocument/2006/relationships/image" Target="../media/image21.png"/><Relationship Id="rId22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3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3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270170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L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J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T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H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42601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1. C’est un grand pays d’Asie du </a:t>
            </a: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Sud</a:t>
            </a: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, avec des montagnes dans le nord, de vastes plaines et une longue côte.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2. On y parle beaucoup </a:t>
            </a: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l’hindi</a:t>
            </a: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 (et aussi l’anglais). Il y a des </a:t>
            </a: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centaines de langues</a:t>
            </a: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 différentes.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3. Il y a un monument blanc très célèbre, construit comme mausolée par un empereur pour son épouse : </a:t>
            </a: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le Taj Mahal</a:t>
            </a: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4.On y fête des fêtes très colorées comme </a:t>
            </a: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Holi</a:t>
            </a: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 (les couleurs) et </a:t>
            </a:r>
            <a:r>
              <a:rPr lang="fr-FR" altLang="fr-FR" sz="20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Diwali</a:t>
            </a: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 (les lumières) — et la cuisine est connue pour ses </a:t>
            </a: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épices</a:t>
            </a: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5.Son drapeau est orange, blanc et vert avec une grande </a:t>
            </a: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roue bleue</a:t>
            </a:r>
            <a:r>
              <a:rPr lang="fr-FR" altLang="fr-FR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 au centre; la capitale administrative est </a:t>
            </a: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New Delhi</a:t>
            </a:r>
            <a:endParaRPr lang="fr-FR" sz="20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sz="24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941086" y="2609271"/>
            <a:ext cx="285687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Taj Mahal </a:t>
            </a: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614515" y="2074004"/>
            <a:ext cx="303961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64 124 940</a:t>
            </a:r>
          </a:p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583613-1610-4FA0-B042-C7C382BDCE50}"/>
              </a:ext>
            </a:extLst>
          </p:cNvPr>
          <p:cNvSpPr txBox="1"/>
          <p:nvPr/>
        </p:nvSpPr>
        <p:spPr>
          <a:xfrm>
            <a:off x="3406071" y="1381305"/>
            <a:ext cx="8310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/>
              <a:t>12 345 678 + 23 456 789 + 28 322 473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z="4400" spc="-25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815" y="953534"/>
            <a:ext cx="1059724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 err="1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</a:t>
            </a:r>
            <a:r>
              <a:rPr lang="fr-FR" sz="6000" dirty="0">
                <a:latin typeface="Calibri"/>
                <a:cs typeface="Calibri"/>
              </a:rPr>
              <a:t>u</a:t>
            </a:r>
            <a:r>
              <a:rPr sz="6000" spc="-90" dirty="0">
                <a:latin typeface="Calibri"/>
                <a:cs typeface="Calibri"/>
              </a:rPr>
              <a:t> </a:t>
            </a:r>
            <a:r>
              <a:rPr lang="fr-FR" sz="6000" spc="-25" dirty="0">
                <a:solidFill>
                  <a:srgbClr val="FF0000"/>
                </a:solidFill>
                <a:latin typeface="Calibri"/>
                <a:cs typeface="Calibri"/>
              </a:rPr>
              <a:t>Taj Mahal</a:t>
            </a:r>
            <a:endParaRPr sz="6000" dirty="0"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52598D-CE12-A14C-FA36-E2623D1BC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034" y="2234350"/>
            <a:ext cx="6537394" cy="367011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B5835E-523A-FDB9-4533-D0671A896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36" y="2091417"/>
            <a:ext cx="5084065" cy="38130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D9411D0-3DEC-B51A-2455-1CBD8101D0D7}"/>
              </a:ext>
            </a:extLst>
          </p:cNvPr>
          <p:cNvSpPr txBox="1"/>
          <p:nvPr/>
        </p:nvSpPr>
        <p:spPr>
          <a:xfrm>
            <a:off x="3049361" y="3105835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https://view.genially.com/64dc951bdff5f80010c280eb/presentation-le-taj-mahal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F67F2BE-3A58-AEBD-934F-6FC53222B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915" y="234414"/>
            <a:ext cx="6545341" cy="66164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6449399" y="3604165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3399" y="3532165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isite privée du Taj Mahal Agra de nuit de Delhi">
            <a:extLst>
              <a:ext uri="{FF2B5EF4-FFF2-40B4-BE49-F238E27FC236}">
                <a16:creationId xmlns:a16="http://schemas.microsoft.com/office/drawing/2014/main" id="{0442EBF8-2C7B-49B0-3DEF-FAB251A67E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7" r="14648"/>
          <a:stretch>
            <a:fillRect/>
          </a:stretch>
        </p:blipFill>
        <p:spPr bwMode="auto">
          <a:xfrm>
            <a:off x="6025662" y="-1088"/>
            <a:ext cx="6166338" cy="685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9262" y="2826079"/>
            <a:ext cx="8932099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68" dirty="0">
                <a:latin typeface="Tahoma"/>
                <a:cs typeface="Tahoma"/>
              </a:rPr>
              <a:t>Écrire</a:t>
            </a:r>
            <a:r>
              <a:rPr sz="3627" b="1" spc="-1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181" dirty="0">
                <a:latin typeface="Tahoma"/>
                <a:cs typeface="Tahoma"/>
              </a:rPr>
              <a:t> </a:t>
            </a:r>
            <a:r>
              <a:rPr sz="3627" b="1" spc="-277" dirty="0">
                <a:latin typeface="Tahoma"/>
                <a:cs typeface="Tahoma"/>
              </a:rPr>
              <a:t>ou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»</a:t>
            </a:r>
            <a:r>
              <a:rPr sz="3627" b="1" spc="-45" dirty="0">
                <a:latin typeface="Tahoma"/>
                <a:cs typeface="Tahoma"/>
              </a:rPr>
              <a:t>,</a:t>
            </a:r>
            <a:r>
              <a:rPr sz="3627" b="1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185" dirty="0">
                <a:latin typeface="Tahoma"/>
                <a:cs typeface="Tahoma"/>
              </a:rPr>
              <a:t> </a:t>
            </a:r>
            <a:r>
              <a:rPr sz="3627" b="1" spc="-277" dirty="0">
                <a:latin typeface="Tahoma"/>
                <a:cs typeface="Tahoma"/>
              </a:rPr>
              <a:t>ou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»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9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21207" y="2554009"/>
            <a:ext cx="8147834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185" dirty="0">
                <a:latin typeface="Tahoma"/>
                <a:cs typeface="Tahoma"/>
              </a:rPr>
              <a:t>Taj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Mahal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b="1" spc="-145" dirty="0">
                <a:latin typeface="Tahoma"/>
                <a:cs typeface="Tahoma"/>
              </a:rPr>
              <a:t>est</a:t>
            </a:r>
            <a:r>
              <a:rPr sz="3627" b="1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fois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monument</a:t>
            </a: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b="1" spc="-168" dirty="0">
                <a:latin typeface="Tahoma"/>
                <a:cs typeface="Tahoma"/>
              </a:rPr>
              <a:t>et</a:t>
            </a:r>
            <a:r>
              <a:rPr sz="3627" b="1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jardin.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10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68041" y="2554009"/>
            <a:ext cx="8454169" cy="285375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185" dirty="0">
                <a:latin typeface="Tahoma"/>
                <a:cs typeface="Tahoma"/>
              </a:rPr>
              <a:t>Taj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Mahal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b="1" spc="-145" dirty="0">
                <a:latin typeface="Tahoma"/>
                <a:cs typeface="Tahoma"/>
              </a:rPr>
              <a:t>est</a:t>
            </a:r>
            <a:r>
              <a:rPr sz="3627" b="1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fois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monument</a:t>
            </a: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b="1" spc="-168" dirty="0">
                <a:latin typeface="Tahoma"/>
                <a:cs typeface="Tahoma"/>
              </a:rPr>
              <a:t>et</a:t>
            </a:r>
            <a:r>
              <a:rPr sz="3627" b="1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jardin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376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185" dirty="0">
                <a:latin typeface="Tahoma"/>
                <a:cs typeface="Tahoma"/>
              </a:rPr>
              <a:t>Taj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Mahal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b="1" spc="-195" dirty="0">
                <a:latin typeface="Tahoma"/>
                <a:cs typeface="Tahoma"/>
              </a:rPr>
              <a:t>était</a:t>
            </a:r>
            <a:r>
              <a:rPr sz="3627" b="1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fois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monument</a:t>
            </a: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b="1" spc="-168" dirty="0">
                <a:latin typeface="Tahoma"/>
                <a:cs typeface="Tahoma"/>
              </a:rPr>
              <a:t>et</a:t>
            </a:r>
            <a:r>
              <a:rPr sz="3627" b="1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jardin.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11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10912" y="2554009"/>
            <a:ext cx="5368933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422" dirty="0">
                <a:latin typeface="Tahoma"/>
                <a:cs typeface="Tahoma"/>
              </a:rPr>
              <a:t>L</a:t>
            </a:r>
            <a:r>
              <a:rPr sz="3627" spc="54" dirty="0">
                <a:latin typeface="Tahoma"/>
                <a:cs typeface="Tahoma"/>
              </a:rPr>
              <a:t>’empe</a:t>
            </a:r>
            <a:r>
              <a:rPr sz="3627" spc="-41" dirty="0">
                <a:latin typeface="Tahoma"/>
                <a:cs typeface="Tahoma"/>
              </a:rPr>
              <a:t>r</a:t>
            </a:r>
            <a:r>
              <a:rPr sz="3627" spc="54" dirty="0">
                <a:latin typeface="Tahoma"/>
                <a:cs typeface="Tahoma"/>
              </a:rPr>
              <a:t>eur</a:t>
            </a:r>
            <a:r>
              <a:rPr sz="3627" dirty="0">
                <a:latin typeface="Tahoma"/>
                <a:cs typeface="Tahoma"/>
              </a:rPr>
              <a:t> et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b="1" spc="-172" dirty="0">
                <a:latin typeface="Tahoma"/>
                <a:cs typeface="Tahoma"/>
              </a:rPr>
              <a:t>son</a:t>
            </a:r>
            <a:r>
              <a:rPr sz="3627" b="1" spc="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épouse</a:t>
            </a: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b="1" spc="-213" dirty="0">
                <a:latin typeface="Tahoma"/>
                <a:cs typeface="Tahoma"/>
              </a:rPr>
              <a:t>sont</a:t>
            </a:r>
            <a:r>
              <a:rPr sz="3627" b="1" spc="-36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très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amoureux.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12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10913" y="2554009"/>
            <a:ext cx="5368933" cy="285375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422" dirty="0">
                <a:latin typeface="Tahoma"/>
                <a:cs typeface="Tahoma"/>
              </a:rPr>
              <a:t>L</a:t>
            </a:r>
            <a:r>
              <a:rPr sz="3627" spc="54" dirty="0">
                <a:latin typeface="Tahoma"/>
                <a:cs typeface="Tahoma"/>
              </a:rPr>
              <a:t>’empe</a:t>
            </a:r>
            <a:r>
              <a:rPr sz="3627" spc="-41" dirty="0">
                <a:latin typeface="Tahoma"/>
                <a:cs typeface="Tahoma"/>
              </a:rPr>
              <a:t>r</a:t>
            </a:r>
            <a:r>
              <a:rPr sz="3627" spc="54" dirty="0">
                <a:latin typeface="Tahoma"/>
                <a:cs typeface="Tahoma"/>
              </a:rPr>
              <a:t>eur</a:t>
            </a:r>
            <a:r>
              <a:rPr sz="3627" dirty="0">
                <a:latin typeface="Tahoma"/>
                <a:cs typeface="Tahoma"/>
              </a:rPr>
              <a:t> et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b="1" spc="-172" dirty="0">
                <a:latin typeface="Tahoma"/>
                <a:cs typeface="Tahoma"/>
              </a:rPr>
              <a:t>son</a:t>
            </a:r>
            <a:r>
              <a:rPr sz="3627" b="1" spc="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épouse</a:t>
            </a: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b="1" spc="-213" dirty="0">
                <a:latin typeface="Tahoma"/>
                <a:cs typeface="Tahoma"/>
              </a:rPr>
              <a:t>sont</a:t>
            </a:r>
            <a:r>
              <a:rPr sz="3627" b="1" spc="-36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très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amoureux.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376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spc="-422" dirty="0">
                <a:latin typeface="Tahoma"/>
                <a:cs typeface="Tahoma"/>
              </a:rPr>
              <a:t>L</a:t>
            </a:r>
            <a:r>
              <a:rPr sz="3627" spc="54" dirty="0">
                <a:latin typeface="Tahoma"/>
                <a:cs typeface="Tahoma"/>
              </a:rPr>
              <a:t>’empe</a:t>
            </a:r>
            <a:r>
              <a:rPr sz="3627" spc="-41" dirty="0">
                <a:latin typeface="Tahoma"/>
                <a:cs typeface="Tahoma"/>
              </a:rPr>
              <a:t>r</a:t>
            </a:r>
            <a:r>
              <a:rPr sz="3627" spc="54" dirty="0">
                <a:latin typeface="Tahoma"/>
                <a:cs typeface="Tahoma"/>
              </a:rPr>
              <a:t>eur</a:t>
            </a:r>
            <a:r>
              <a:rPr sz="3627" dirty="0">
                <a:latin typeface="Tahoma"/>
                <a:cs typeface="Tahoma"/>
              </a:rPr>
              <a:t> et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b="1" spc="-172" dirty="0">
                <a:latin typeface="Tahoma"/>
                <a:cs typeface="Tahoma"/>
              </a:rPr>
              <a:t>son</a:t>
            </a:r>
            <a:r>
              <a:rPr sz="3627" b="1" spc="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épouse</a:t>
            </a: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b="1" spc="-204" dirty="0">
                <a:latin typeface="Tahoma"/>
                <a:cs typeface="Tahoma"/>
              </a:rPr>
              <a:t>étaient</a:t>
            </a:r>
            <a:r>
              <a:rPr sz="3627" b="1" spc="-32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très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amoureux.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13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440871" y="1624437"/>
            <a:ext cx="10422907" cy="2019075"/>
          </a:xfrm>
          <a:prstGeom prst="rect">
            <a:avLst/>
          </a:prstGeom>
        </p:spPr>
        <p:txBody>
          <a:bodyPr vert="horz" wrap="square" lIns="0" tIns="742565" rIns="0" bIns="0" rtlCol="0">
            <a:spAutoFit/>
          </a:bodyPr>
          <a:lstStyle/>
          <a:p>
            <a:pPr marL="872940" marR="868909" algn="ctr">
              <a:lnSpc>
                <a:spcPct val="141300"/>
              </a:lnSpc>
              <a:spcBef>
                <a:spcPts val="91"/>
              </a:spcBef>
            </a:pPr>
            <a:r>
              <a:rPr spc="59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palais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jardin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construits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empereur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qui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désespéré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09" dirty="0">
                <a:solidFill>
                  <a:srgbClr val="000000"/>
                </a:solidFill>
                <a:latin typeface="Tahoma"/>
                <a:cs typeface="Tahoma"/>
              </a:rPr>
              <a:t>la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mort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épouse.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022453" y="2915413"/>
            <a:ext cx="664495" cy="590790"/>
            <a:chOff x="3924364" y="2501624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3943414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448049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930729" y="2915413"/>
            <a:ext cx="10906430" cy="1584532"/>
          </a:xfrm>
          <a:prstGeom prst="rect">
            <a:avLst/>
          </a:prstGeom>
        </p:spPr>
        <p:txBody>
          <a:bodyPr vert="horz" wrap="square" lIns="0" tIns="202688" rIns="0" bIns="0" rtlCol="0">
            <a:spAutoFit/>
          </a:bodyPr>
          <a:lstStyle/>
          <a:p>
            <a:pPr marL="872940" marR="868909" algn="ctr">
              <a:lnSpc>
                <a:spcPts val="6148"/>
              </a:lnSpc>
              <a:spcBef>
                <a:spcPts val="213"/>
              </a:spcBef>
            </a:pPr>
            <a:r>
              <a:rPr spc="59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palais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jardin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construits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empereur</a:t>
            </a:r>
          </a:p>
          <a:p>
            <a:pPr marL="0" indent="0" algn="ctr">
              <a:lnSpc>
                <a:spcPct val="100000"/>
              </a:lnSpc>
              <a:spcBef>
                <a:spcPts val="1297"/>
              </a:spcBef>
              <a:buNone/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qui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désespéré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09" dirty="0">
                <a:solidFill>
                  <a:srgbClr val="000000"/>
                </a:solidFill>
                <a:latin typeface="Tahoma"/>
                <a:cs typeface="Tahoma"/>
              </a:rPr>
              <a:t>la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mort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épouse.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4808205" y="2760229"/>
            <a:ext cx="731290" cy="544149"/>
            <a:chOff x="4924874" y="2288042"/>
            <a:chExt cx="806450" cy="600075"/>
          </a:xfrm>
        </p:grpSpPr>
        <p:sp>
          <p:nvSpPr>
            <p:cNvPr id="11" name="object 11"/>
            <p:cNvSpPr/>
            <p:nvPr/>
          </p:nvSpPr>
          <p:spPr>
            <a:xfrm>
              <a:off x="4943924" y="2307092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0" y="0"/>
                  </a:moveTo>
                  <a:lnTo>
                    <a:pt x="768146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943929" y="2307092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768146" y="0"/>
                  </a:moveTo>
                  <a:lnTo>
                    <a:pt x="0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14</a:t>
            </a:fld>
            <a:endParaRPr spc="-45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006C36D-5AE7-D512-8D15-7BD50834CD48}"/>
              </a:ext>
            </a:extLst>
          </p:cNvPr>
          <p:cNvSpPr txBox="1"/>
          <p:nvPr/>
        </p:nvSpPr>
        <p:spPr>
          <a:xfrm>
            <a:off x="4842420" y="2788951"/>
            <a:ext cx="82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était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806224" y="2268475"/>
            <a:ext cx="664495" cy="590790"/>
            <a:chOff x="3924364" y="2501624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3943414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448049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728052" y="3854170"/>
            <a:ext cx="664495" cy="590790"/>
            <a:chOff x="1614595" y="5376594"/>
            <a:chExt cx="732790" cy="651510"/>
          </a:xfrm>
        </p:grpSpPr>
        <p:sp>
          <p:nvSpPr>
            <p:cNvPr id="10" name="object 10"/>
            <p:cNvSpPr/>
            <p:nvPr/>
          </p:nvSpPr>
          <p:spPr>
            <a:xfrm>
              <a:off x="1633645" y="5395644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567651"/>
                  </a:moveTo>
                  <a:lnTo>
                    <a:pt x="549203" y="565770"/>
                  </a:lnTo>
                  <a:lnTo>
                    <a:pt x="494201" y="560222"/>
                  </a:lnTo>
                  <a:lnTo>
                    <a:pt x="441964" y="551154"/>
                  </a:lnTo>
                  <a:lnTo>
                    <a:pt x="392515" y="538713"/>
                  </a:lnTo>
                  <a:lnTo>
                    <a:pt x="345878" y="523043"/>
                  </a:lnTo>
                  <a:lnTo>
                    <a:pt x="302078" y="504292"/>
                  </a:lnTo>
                  <a:lnTo>
                    <a:pt x="261137" y="482606"/>
                  </a:lnTo>
                  <a:lnTo>
                    <a:pt x="223079" y="458129"/>
                  </a:lnTo>
                  <a:lnTo>
                    <a:pt x="187929" y="431010"/>
                  </a:lnTo>
                  <a:lnTo>
                    <a:pt x="155711" y="401393"/>
                  </a:lnTo>
                  <a:lnTo>
                    <a:pt x="126448" y="369424"/>
                  </a:lnTo>
                  <a:lnTo>
                    <a:pt x="100164" y="335250"/>
                  </a:lnTo>
                  <a:lnTo>
                    <a:pt x="76882" y="299017"/>
                  </a:lnTo>
                  <a:lnTo>
                    <a:pt x="56628" y="260871"/>
                  </a:lnTo>
                  <a:lnTo>
                    <a:pt x="39424" y="220958"/>
                  </a:lnTo>
                  <a:lnTo>
                    <a:pt x="25295" y="179424"/>
                  </a:lnTo>
                  <a:lnTo>
                    <a:pt x="14264" y="136415"/>
                  </a:lnTo>
                  <a:lnTo>
                    <a:pt x="6355" y="92077"/>
                  </a:lnTo>
                  <a:lnTo>
                    <a:pt x="1592" y="4655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2170722" y="5899110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30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-503776" y="1787640"/>
            <a:ext cx="11755515" cy="2714996"/>
          </a:xfrm>
          <a:prstGeom prst="rect">
            <a:avLst/>
          </a:prstGeom>
        </p:spPr>
        <p:txBody>
          <a:bodyPr vert="horz" wrap="square" lIns="0" tIns="214779" rIns="0" bIns="0" rtlCol="0">
            <a:spAutoFit/>
          </a:bodyPr>
          <a:lstStyle/>
          <a:p>
            <a:pPr marL="0" marR="199809" indent="0" algn="ctr">
              <a:lnSpc>
                <a:spcPct val="100000"/>
              </a:lnSpc>
              <a:spcBef>
                <a:spcPts val="1690"/>
              </a:spcBef>
              <a:buNone/>
            </a:pPr>
            <a:r>
              <a:rPr lang="fr-FR" spc="-50" dirty="0"/>
              <a:t>                </a:t>
            </a:r>
            <a:r>
              <a:rPr spc="-50" dirty="0" err="1"/>
              <a:t>était</a:t>
            </a:r>
            <a:endParaRPr spc="-50" dirty="0"/>
          </a:p>
          <a:p>
            <a:pPr marL="840118" marR="835512" algn="ctr">
              <a:lnSpc>
                <a:spcPts val="6148"/>
              </a:lnSpc>
              <a:spcBef>
                <a:spcPts val="308"/>
              </a:spcBef>
            </a:pPr>
            <a:r>
              <a:rPr spc="59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palais</a:t>
            </a:r>
            <a:r>
              <a:rPr spc="-9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168" dirty="0">
                <a:solidFill>
                  <a:srgbClr val="FF0000"/>
                </a:solidFill>
              </a:rPr>
              <a:t>et</a:t>
            </a:r>
            <a:r>
              <a:rPr spc="-23" dirty="0">
                <a:solidFill>
                  <a:srgbClr val="000000"/>
                </a:solidFill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jardin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construits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empereur</a:t>
            </a:r>
          </a:p>
          <a:p>
            <a:pPr marL="0" indent="0" algn="ctr">
              <a:lnSpc>
                <a:spcPct val="100000"/>
              </a:lnSpc>
              <a:spcBef>
                <a:spcPts val="1301"/>
              </a:spcBef>
              <a:buNone/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qui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désespéré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09" dirty="0">
                <a:solidFill>
                  <a:srgbClr val="000000"/>
                </a:solidFill>
                <a:latin typeface="Tahoma"/>
                <a:cs typeface="Tahoma"/>
              </a:rPr>
              <a:t>la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mort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épouse.</a:t>
            </a:r>
          </a:p>
          <a:p>
            <a:pPr marL="0" marR="4319211" indent="0" algn="ctr">
              <a:lnSpc>
                <a:spcPct val="100000"/>
              </a:lnSpc>
              <a:spcBef>
                <a:spcPts val="1687"/>
              </a:spcBef>
              <a:buNone/>
            </a:pPr>
            <a:r>
              <a:rPr lang="fr-FR" spc="-50" dirty="0"/>
              <a:t>                </a:t>
            </a:r>
            <a:r>
              <a:rPr spc="-50" dirty="0" err="1"/>
              <a:t>était</a:t>
            </a:r>
            <a:endParaRPr spc="-50" dirty="0"/>
          </a:p>
        </p:txBody>
      </p:sp>
      <p:grpSp>
        <p:nvGrpSpPr>
          <p:cNvPr id="13" name="object 13"/>
          <p:cNvGrpSpPr/>
          <p:nvPr/>
        </p:nvGrpSpPr>
        <p:grpSpPr>
          <a:xfrm>
            <a:off x="5470599" y="1943344"/>
            <a:ext cx="731290" cy="544149"/>
            <a:chOff x="4820286" y="2247541"/>
            <a:chExt cx="806450" cy="600075"/>
          </a:xfrm>
        </p:grpSpPr>
        <p:sp>
          <p:nvSpPr>
            <p:cNvPr id="14" name="object 14"/>
            <p:cNvSpPr/>
            <p:nvPr/>
          </p:nvSpPr>
          <p:spPr>
            <a:xfrm>
              <a:off x="4839336" y="2266591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0" y="0"/>
                  </a:moveTo>
                  <a:lnTo>
                    <a:pt x="768146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5" name="object 15"/>
            <p:cNvSpPr/>
            <p:nvPr/>
          </p:nvSpPr>
          <p:spPr>
            <a:xfrm>
              <a:off x="4839341" y="2266591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768146" y="0"/>
                  </a:moveTo>
                  <a:lnTo>
                    <a:pt x="0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15</a:t>
            </a:fld>
            <a:endParaRPr spc="-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424291" y="1655479"/>
            <a:ext cx="11118954" cy="2676524"/>
          </a:xfrm>
          <a:prstGeom prst="rect">
            <a:avLst/>
          </a:prstGeom>
        </p:spPr>
        <p:txBody>
          <a:bodyPr vert="horz" wrap="square" lIns="0" tIns="214779" rIns="0" bIns="0" rtlCol="0">
            <a:spAutoFit/>
          </a:bodyPr>
          <a:lstStyle/>
          <a:p>
            <a:pPr marL="0" marR="199809" indent="0" algn="ctr">
              <a:lnSpc>
                <a:spcPct val="100000"/>
              </a:lnSpc>
              <a:spcBef>
                <a:spcPts val="1690"/>
              </a:spcBef>
              <a:buNone/>
            </a:pPr>
            <a:r>
              <a:rPr lang="fr-FR" spc="-50" dirty="0"/>
              <a:t>                </a:t>
            </a:r>
            <a:r>
              <a:rPr spc="-50" dirty="0" err="1"/>
              <a:t>était</a:t>
            </a:r>
            <a:endParaRPr lang="fr-FR" spc="-50" dirty="0"/>
          </a:p>
          <a:p>
            <a:pPr marL="986376" marR="981770" algn="ctr">
              <a:lnSpc>
                <a:spcPts val="6148"/>
              </a:lnSpc>
              <a:spcBef>
                <a:spcPts val="308"/>
              </a:spcBef>
            </a:pPr>
            <a:r>
              <a:rPr lang="fr-FR" spc="59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lang="fr-FR" spc="-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fr-FR" spc="73" dirty="0">
                <a:solidFill>
                  <a:srgbClr val="000000"/>
                </a:solidFill>
                <a:latin typeface="Tahoma"/>
                <a:cs typeface="Tahoma"/>
              </a:rPr>
              <a:t>palais</a:t>
            </a:r>
            <a:r>
              <a:rPr lang="fr-FR" spc="-91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fr-FR" spc="-168" dirty="0">
                <a:solidFill>
                  <a:srgbClr val="FF0000"/>
                </a:solidFill>
              </a:rPr>
              <a:t>et</a:t>
            </a:r>
            <a:r>
              <a:rPr lang="fr-FR" spc="-23" dirty="0">
                <a:solidFill>
                  <a:srgbClr val="000000"/>
                </a:solidFill>
              </a:rPr>
              <a:t> </a:t>
            </a:r>
            <a:r>
              <a:rPr lang="fr-FR" b="0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lang="fr-FR"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fr-FR" b="0" dirty="0">
                <a:solidFill>
                  <a:srgbClr val="000000"/>
                </a:solidFill>
                <a:latin typeface="Tahoma"/>
                <a:cs typeface="Tahoma"/>
              </a:rPr>
              <a:t>jardin</a:t>
            </a:r>
            <a:r>
              <a:rPr lang="fr-FR"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fr-FR"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lang="fr-FR"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fr-FR" spc="41" dirty="0">
                <a:solidFill>
                  <a:srgbClr val="000000"/>
                </a:solidFill>
                <a:latin typeface="Tahoma"/>
                <a:cs typeface="Tahoma"/>
              </a:rPr>
              <a:t>construits </a:t>
            </a:r>
            <a:r>
              <a:rPr lang="fr-FR"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lang="fr-FR"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fr-FR"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lang="fr-FR"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fr-FR" spc="41" dirty="0">
                <a:solidFill>
                  <a:srgbClr val="000000"/>
                </a:solidFill>
                <a:latin typeface="Tahoma"/>
                <a:cs typeface="Tahoma"/>
              </a:rPr>
              <a:t>empereur</a:t>
            </a:r>
          </a:p>
          <a:p>
            <a:pPr marL="0" indent="0" algn="ctr">
              <a:lnSpc>
                <a:spcPct val="100000"/>
              </a:lnSpc>
              <a:spcBef>
                <a:spcPts val="1301"/>
              </a:spcBef>
              <a:buNone/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qui</a:t>
            </a:r>
            <a:r>
              <a:rPr spc="-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145" dirty="0">
                <a:solidFill>
                  <a:srgbClr val="FF0000"/>
                </a:solidFill>
              </a:rPr>
              <a:t>est</a:t>
            </a:r>
            <a:r>
              <a:rPr spc="14" dirty="0">
                <a:solidFill>
                  <a:srgbClr val="000000"/>
                </a:solidFill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désespéré</a:t>
            </a:r>
            <a:r>
              <a:rPr spc="-5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6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09" dirty="0">
                <a:solidFill>
                  <a:srgbClr val="000000"/>
                </a:solidFill>
                <a:latin typeface="Tahoma"/>
                <a:cs typeface="Tahoma"/>
              </a:rPr>
              <a:t>la</a:t>
            </a:r>
            <a:r>
              <a:rPr spc="-5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mort</a:t>
            </a:r>
            <a:r>
              <a:rPr spc="-5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5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5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épouse.</a:t>
            </a:r>
          </a:p>
          <a:p>
            <a:pPr marL="0" marR="4319787" indent="0" algn="ctr">
              <a:lnSpc>
                <a:spcPct val="100000"/>
              </a:lnSpc>
              <a:spcBef>
                <a:spcPts val="1365"/>
              </a:spcBef>
              <a:buNone/>
            </a:pPr>
            <a:r>
              <a:rPr lang="fr-FR" spc="-50" dirty="0"/>
              <a:t>                         </a:t>
            </a:r>
            <a:r>
              <a:rPr spc="-50" dirty="0" err="1"/>
              <a:t>était</a:t>
            </a:r>
            <a:endParaRPr spc="-50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352490" y="2017679"/>
            <a:ext cx="664495" cy="590790"/>
            <a:chOff x="3933365" y="2501624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3952415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4489492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439980" y="3741213"/>
            <a:ext cx="664495" cy="590790"/>
            <a:chOff x="1607395" y="5314955"/>
            <a:chExt cx="732790" cy="651510"/>
          </a:xfrm>
        </p:grpSpPr>
        <p:sp>
          <p:nvSpPr>
            <p:cNvPr id="10" name="object 10"/>
            <p:cNvSpPr/>
            <p:nvPr/>
          </p:nvSpPr>
          <p:spPr>
            <a:xfrm>
              <a:off x="1626445" y="5334005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567651"/>
                  </a:moveTo>
                  <a:lnTo>
                    <a:pt x="549203" y="565770"/>
                  </a:lnTo>
                  <a:lnTo>
                    <a:pt x="494201" y="560222"/>
                  </a:lnTo>
                  <a:lnTo>
                    <a:pt x="441964" y="551154"/>
                  </a:lnTo>
                  <a:lnTo>
                    <a:pt x="392515" y="538713"/>
                  </a:lnTo>
                  <a:lnTo>
                    <a:pt x="345878" y="523043"/>
                  </a:lnTo>
                  <a:lnTo>
                    <a:pt x="302078" y="504292"/>
                  </a:lnTo>
                  <a:lnTo>
                    <a:pt x="261137" y="482606"/>
                  </a:lnTo>
                  <a:lnTo>
                    <a:pt x="223079" y="458129"/>
                  </a:lnTo>
                  <a:lnTo>
                    <a:pt x="187929" y="431010"/>
                  </a:lnTo>
                  <a:lnTo>
                    <a:pt x="155711" y="401393"/>
                  </a:lnTo>
                  <a:lnTo>
                    <a:pt x="126448" y="369424"/>
                  </a:lnTo>
                  <a:lnTo>
                    <a:pt x="100164" y="335250"/>
                  </a:lnTo>
                  <a:lnTo>
                    <a:pt x="76882" y="299017"/>
                  </a:lnTo>
                  <a:lnTo>
                    <a:pt x="56628" y="260871"/>
                  </a:lnTo>
                  <a:lnTo>
                    <a:pt x="39424" y="220958"/>
                  </a:lnTo>
                  <a:lnTo>
                    <a:pt x="25295" y="179424"/>
                  </a:lnTo>
                  <a:lnTo>
                    <a:pt x="14264" y="136415"/>
                  </a:lnTo>
                  <a:lnTo>
                    <a:pt x="6355" y="92077"/>
                  </a:lnTo>
                  <a:lnTo>
                    <a:pt x="1592" y="4655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1" name="object 11"/>
            <p:cNvSpPr/>
            <p:nvPr/>
          </p:nvSpPr>
          <p:spPr>
            <a:xfrm>
              <a:off x="2163522" y="5837471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30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017597" y="1786199"/>
            <a:ext cx="731290" cy="544149"/>
            <a:chOff x="4820286" y="2247541"/>
            <a:chExt cx="806450" cy="600075"/>
          </a:xfrm>
        </p:grpSpPr>
        <p:sp>
          <p:nvSpPr>
            <p:cNvPr id="14" name="object 14"/>
            <p:cNvSpPr/>
            <p:nvPr/>
          </p:nvSpPr>
          <p:spPr>
            <a:xfrm>
              <a:off x="4839336" y="2266591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0" y="0"/>
                  </a:moveTo>
                  <a:lnTo>
                    <a:pt x="768146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5" name="object 15"/>
            <p:cNvSpPr/>
            <p:nvPr/>
          </p:nvSpPr>
          <p:spPr>
            <a:xfrm>
              <a:off x="4839341" y="2266591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768146" y="0"/>
                  </a:moveTo>
                  <a:lnTo>
                    <a:pt x="0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16</a:t>
            </a:fld>
            <a:endParaRPr spc="-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1077322" y="1925200"/>
            <a:ext cx="11396286" cy="1618916"/>
          </a:xfrm>
          <a:prstGeom prst="rect">
            <a:avLst/>
          </a:prstGeom>
        </p:spPr>
        <p:txBody>
          <a:bodyPr vert="horz" wrap="square" lIns="0" tIns="236739" rIns="0" bIns="0" rtlCol="0">
            <a:spAutoFit/>
          </a:bodyPr>
          <a:lstStyle/>
          <a:p>
            <a:pPr marL="985225" marR="980618" algn="ctr">
              <a:lnSpc>
                <a:spcPts val="6148"/>
              </a:lnSpc>
              <a:spcBef>
                <a:spcPts val="136"/>
              </a:spcBef>
            </a:pPr>
            <a:r>
              <a:rPr spc="59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palais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FF0000"/>
                </a:solidFill>
                <a:latin typeface="Tahoma"/>
                <a:cs typeface="Tahoma"/>
              </a:rPr>
              <a:t>et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jardin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construits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empereur</a:t>
            </a:r>
          </a:p>
          <a:p>
            <a:pPr marL="0" indent="0" algn="ctr">
              <a:lnSpc>
                <a:spcPct val="100000"/>
              </a:lnSpc>
              <a:spcBef>
                <a:spcPts val="1301"/>
              </a:spcBef>
              <a:buNone/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qui</a:t>
            </a:r>
            <a:r>
              <a:rPr spc="-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FF0000"/>
                </a:solidFill>
                <a:latin typeface="Tahoma"/>
                <a:cs typeface="Tahoma"/>
              </a:rPr>
              <a:t>est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désespéré</a:t>
            </a:r>
            <a:r>
              <a:rPr spc="-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09" dirty="0">
                <a:solidFill>
                  <a:srgbClr val="000000"/>
                </a:solidFill>
                <a:latin typeface="Tahoma"/>
                <a:cs typeface="Tahoma"/>
              </a:rPr>
              <a:t>la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mort</a:t>
            </a:r>
            <a:r>
              <a:rPr spc="-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épouse.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6256578" y="1925200"/>
            <a:ext cx="664495" cy="590790"/>
            <a:chOff x="6622196" y="2501624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6641246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717832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17</a:t>
            </a:fld>
            <a:endParaRPr spc="-23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3B1094-00A1-AEAE-41C0-239FD0A83362}"/>
              </a:ext>
            </a:extLst>
          </p:cNvPr>
          <p:cNvSpPr txBox="1"/>
          <p:nvPr/>
        </p:nvSpPr>
        <p:spPr>
          <a:xfrm>
            <a:off x="7053942" y="1811258"/>
            <a:ext cx="1174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étaient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77EFC-8AD3-9CB9-EAC4-F7D493B4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D6E72209-3FD4-8CF3-039D-400548D5BD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77322" y="1925200"/>
            <a:ext cx="11396286" cy="1618916"/>
          </a:xfrm>
          <a:prstGeom prst="rect">
            <a:avLst/>
          </a:prstGeom>
        </p:spPr>
        <p:txBody>
          <a:bodyPr vert="horz" wrap="square" lIns="0" tIns="236739" rIns="0" bIns="0" rtlCol="0">
            <a:spAutoFit/>
          </a:bodyPr>
          <a:lstStyle/>
          <a:p>
            <a:pPr marL="985225" marR="980618" algn="ctr">
              <a:lnSpc>
                <a:spcPts val="6148"/>
              </a:lnSpc>
              <a:spcBef>
                <a:spcPts val="136"/>
              </a:spcBef>
            </a:pPr>
            <a:r>
              <a:rPr spc="59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palais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FF0000"/>
                </a:solidFill>
                <a:latin typeface="Tahoma"/>
                <a:cs typeface="Tahoma"/>
              </a:rPr>
              <a:t>et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ce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jardin</a:t>
            </a:r>
            <a:r>
              <a:rPr spc="-8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8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construits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41" dirty="0">
                <a:solidFill>
                  <a:srgbClr val="000000"/>
                </a:solidFill>
                <a:latin typeface="Tahoma"/>
                <a:cs typeface="Tahoma"/>
              </a:rPr>
              <a:t>empereur</a:t>
            </a:r>
          </a:p>
          <a:p>
            <a:pPr marL="0" indent="0" algn="ctr">
              <a:lnSpc>
                <a:spcPct val="100000"/>
              </a:lnSpc>
              <a:spcBef>
                <a:spcPts val="1301"/>
              </a:spcBef>
              <a:buNone/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qui</a:t>
            </a:r>
            <a:r>
              <a:rPr spc="-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FF0000"/>
                </a:solidFill>
                <a:latin typeface="Tahoma"/>
                <a:cs typeface="Tahoma"/>
              </a:rPr>
              <a:t>est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désespéré</a:t>
            </a:r>
            <a:r>
              <a:rPr spc="-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par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09" dirty="0">
                <a:solidFill>
                  <a:srgbClr val="000000"/>
                </a:solidFill>
                <a:latin typeface="Tahoma"/>
                <a:cs typeface="Tahoma"/>
              </a:rPr>
              <a:t>la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73" dirty="0">
                <a:solidFill>
                  <a:srgbClr val="000000"/>
                </a:solidFill>
                <a:latin typeface="Tahoma"/>
                <a:cs typeface="Tahoma"/>
              </a:rPr>
              <a:t>mort</a:t>
            </a:r>
            <a:r>
              <a:rPr spc="-36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3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épouse.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D70320E-852B-7304-95B7-26BE44B3B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FA72419B-EB29-03E0-161C-3A851B10C0A5}"/>
              </a:ext>
            </a:extLst>
          </p:cNvPr>
          <p:cNvGrpSpPr/>
          <p:nvPr/>
        </p:nvGrpSpPr>
        <p:grpSpPr>
          <a:xfrm>
            <a:off x="6262868" y="1925200"/>
            <a:ext cx="664495" cy="590790"/>
            <a:chOff x="6622196" y="2501624"/>
            <a:chExt cx="732790" cy="651510"/>
          </a:xfrm>
        </p:grpSpPr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61BD7211-EAA0-363B-99B1-8D40C2D6C341}"/>
                </a:ext>
              </a:extLst>
            </p:cNvPr>
            <p:cNvSpPr/>
            <p:nvPr/>
          </p:nvSpPr>
          <p:spPr>
            <a:xfrm>
              <a:off x="6641246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FA952FC-3744-70D0-CA63-45BDF773402E}"/>
                </a:ext>
              </a:extLst>
            </p:cNvPr>
            <p:cNvSpPr/>
            <p:nvPr/>
          </p:nvSpPr>
          <p:spPr>
            <a:xfrm>
              <a:off x="717832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B714B7BE-B308-8EFB-4200-F662E53A760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18</a:t>
            </a:fld>
            <a:endParaRPr spc="-23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F7CDCD-196D-1951-588F-148F349768EA}"/>
              </a:ext>
            </a:extLst>
          </p:cNvPr>
          <p:cNvSpPr txBox="1"/>
          <p:nvPr/>
        </p:nvSpPr>
        <p:spPr>
          <a:xfrm>
            <a:off x="7053942" y="1811258"/>
            <a:ext cx="1174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étaient</a:t>
            </a:r>
          </a:p>
        </p:txBody>
      </p:sp>
      <p:grpSp>
        <p:nvGrpSpPr>
          <p:cNvPr id="2" name="object 13">
            <a:extLst>
              <a:ext uri="{FF2B5EF4-FFF2-40B4-BE49-F238E27FC236}">
                <a16:creationId xmlns:a16="http://schemas.microsoft.com/office/drawing/2014/main" id="{721729C7-F3A9-FE02-0DBB-AC6B68431B94}"/>
              </a:ext>
            </a:extLst>
          </p:cNvPr>
          <p:cNvGrpSpPr/>
          <p:nvPr/>
        </p:nvGrpSpPr>
        <p:grpSpPr>
          <a:xfrm>
            <a:off x="6927241" y="3837500"/>
            <a:ext cx="731290" cy="544149"/>
            <a:chOff x="6139196" y="5625608"/>
            <a:chExt cx="806450" cy="600075"/>
          </a:xfrm>
        </p:grpSpPr>
        <p:sp>
          <p:nvSpPr>
            <p:cNvPr id="3" name="object 14">
              <a:extLst>
                <a:ext uri="{FF2B5EF4-FFF2-40B4-BE49-F238E27FC236}">
                  <a16:creationId xmlns:a16="http://schemas.microsoft.com/office/drawing/2014/main" id="{6F7F4DB5-BF69-3FD7-232C-3D6683CF2405}"/>
                </a:ext>
              </a:extLst>
            </p:cNvPr>
            <p:cNvSpPr/>
            <p:nvPr/>
          </p:nvSpPr>
          <p:spPr>
            <a:xfrm>
              <a:off x="6158246" y="5644658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0" y="0"/>
                  </a:moveTo>
                  <a:lnTo>
                    <a:pt x="768146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4" name="object 15">
              <a:extLst>
                <a:ext uri="{FF2B5EF4-FFF2-40B4-BE49-F238E27FC236}">
                  <a16:creationId xmlns:a16="http://schemas.microsoft.com/office/drawing/2014/main" id="{96182278-AEAC-AF6E-CD0A-EB85496602AA}"/>
                </a:ext>
              </a:extLst>
            </p:cNvPr>
            <p:cNvSpPr/>
            <p:nvPr/>
          </p:nvSpPr>
          <p:spPr>
            <a:xfrm>
              <a:off x="6158251" y="5644658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768146" y="0"/>
                  </a:moveTo>
                  <a:lnTo>
                    <a:pt x="0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2" name="object 6">
            <a:extLst>
              <a:ext uri="{FF2B5EF4-FFF2-40B4-BE49-F238E27FC236}">
                <a16:creationId xmlns:a16="http://schemas.microsoft.com/office/drawing/2014/main" id="{4015D045-ABCA-F602-60C3-CD9B4E6784F4}"/>
              </a:ext>
            </a:extLst>
          </p:cNvPr>
          <p:cNvGrpSpPr/>
          <p:nvPr/>
        </p:nvGrpSpPr>
        <p:grpSpPr>
          <a:xfrm rot="10800000">
            <a:off x="8098578" y="3577231"/>
            <a:ext cx="664495" cy="590790"/>
            <a:chOff x="6622196" y="2501624"/>
            <a:chExt cx="732790" cy="651510"/>
          </a:xfrm>
        </p:grpSpPr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70F7575-6413-85C9-3AB2-66D9C9AFB3E0}"/>
                </a:ext>
              </a:extLst>
            </p:cNvPr>
            <p:cNvSpPr/>
            <p:nvPr/>
          </p:nvSpPr>
          <p:spPr>
            <a:xfrm>
              <a:off x="6641246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75291AA-E3EF-9187-F13E-D4917F6D74AB}"/>
                </a:ext>
              </a:extLst>
            </p:cNvPr>
            <p:cNvSpPr/>
            <p:nvPr/>
          </p:nvSpPr>
          <p:spPr>
            <a:xfrm>
              <a:off x="717832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57E188CC-6D8F-C868-DAEC-A1BB1CB0DB77}"/>
              </a:ext>
            </a:extLst>
          </p:cNvPr>
          <p:cNvSpPr txBox="1"/>
          <p:nvPr/>
        </p:nvSpPr>
        <p:spPr>
          <a:xfrm>
            <a:off x="6830626" y="3852426"/>
            <a:ext cx="82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était</a:t>
            </a:r>
          </a:p>
        </p:txBody>
      </p:sp>
    </p:spTree>
    <p:extLst>
      <p:ext uri="{BB962C8B-B14F-4D97-AF65-F5344CB8AC3E}">
        <p14:creationId xmlns:p14="http://schemas.microsoft.com/office/powerpoint/2010/main" val="2613485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712" y="6550129"/>
            <a:ext cx="167563" cy="17904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88" spc="-23" dirty="0">
                <a:latin typeface="Tahoma"/>
                <a:cs typeface="Tahoma"/>
              </a:rPr>
              <a:t>12</a:t>
            </a:r>
            <a:endParaRPr sz="1088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7172975" y="2268475"/>
            <a:ext cx="664495" cy="590790"/>
            <a:chOff x="6534364" y="2501624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6553414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709049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997017" y="4867341"/>
            <a:ext cx="664495" cy="590790"/>
            <a:chOff x="7443100" y="5367596"/>
            <a:chExt cx="732790" cy="651510"/>
          </a:xfrm>
        </p:grpSpPr>
        <p:sp>
          <p:nvSpPr>
            <p:cNvPr id="11" name="object 11"/>
            <p:cNvSpPr/>
            <p:nvPr/>
          </p:nvSpPr>
          <p:spPr>
            <a:xfrm>
              <a:off x="7549609" y="5386646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0" y="567651"/>
                  </a:moveTo>
                  <a:lnTo>
                    <a:pt x="57742" y="565770"/>
                  </a:lnTo>
                  <a:lnTo>
                    <a:pt x="112743" y="560222"/>
                  </a:lnTo>
                  <a:lnTo>
                    <a:pt x="164981" y="551154"/>
                  </a:lnTo>
                  <a:lnTo>
                    <a:pt x="214429" y="538713"/>
                  </a:lnTo>
                  <a:lnTo>
                    <a:pt x="261066" y="523043"/>
                  </a:lnTo>
                  <a:lnTo>
                    <a:pt x="304867" y="504292"/>
                  </a:lnTo>
                  <a:lnTo>
                    <a:pt x="345808" y="482606"/>
                  </a:lnTo>
                  <a:lnTo>
                    <a:pt x="383865" y="458129"/>
                  </a:lnTo>
                  <a:lnTo>
                    <a:pt x="419015" y="431010"/>
                  </a:lnTo>
                  <a:lnTo>
                    <a:pt x="451234" y="401393"/>
                  </a:lnTo>
                  <a:lnTo>
                    <a:pt x="480497" y="369424"/>
                  </a:lnTo>
                  <a:lnTo>
                    <a:pt x="506781" y="335250"/>
                  </a:lnTo>
                  <a:lnTo>
                    <a:pt x="530062" y="299017"/>
                  </a:lnTo>
                  <a:lnTo>
                    <a:pt x="550317" y="260871"/>
                  </a:lnTo>
                  <a:lnTo>
                    <a:pt x="567520" y="220958"/>
                  </a:lnTo>
                  <a:lnTo>
                    <a:pt x="581650" y="179424"/>
                  </a:lnTo>
                  <a:lnTo>
                    <a:pt x="592681" y="136415"/>
                  </a:lnTo>
                  <a:lnTo>
                    <a:pt x="600590" y="92077"/>
                  </a:lnTo>
                  <a:lnTo>
                    <a:pt x="605352" y="46557"/>
                  </a:lnTo>
                  <a:lnTo>
                    <a:pt x="606945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7443100" y="589011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176377" y="0"/>
                  </a:moveTo>
                  <a:lnTo>
                    <a:pt x="0" y="64185"/>
                  </a:lnTo>
                  <a:lnTo>
                    <a:pt x="176377" y="128371"/>
                  </a:lnTo>
                  <a:lnTo>
                    <a:pt x="1763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431960" y="1825713"/>
            <a:ext cx="9327110" cy="3817950"/>
          </a:xfrm>
          <a:prstGeom prst="rect">
            <a:avLst/>
          </a:prstGeom>
        </p:spPr>
        <p:txBody>
          <a:bodyPr vert="horz" wrap="square" lIns="0" tIns="192323" rIns="0" bIns="0" rtlCol="0">
            <a:spAutoFit/>
          </a:bodyPr>
          <a:lstStyle/>
          <a:p>
            <a:pPr marL="5139176" algn="ctr">
              <a:spcBef>
                <a:spcPts val="1514"/>
              </a:spcBef>
            </a:pPr>
            <a:r>
              <a:rPr sz="3627" b="1" spc="-100" dirty="0">
                <a:solidFill>
                  <a:srgbClr val="F9AE04"/>
                </a:solidFill>
                <a:latin typeface="Tahoma"/>
                <a:cs typeface="Tahoma"/>
              </a:rPr>
              <a:t>étaient</a:t>
            </a:r>
            <a:endParaRPr sz="3627" dirty="0">
              <a:latin typeface="Tahoma"/>
              <a:cs typeface="Tahoma"/>
            </a:endParaRPr>
          </a:p>
          <a:p>
            <a:pPr marL="901731" marR="894821" algn="ctr">
              <a:lnSpc>
                <a:spcPts val="6148"/>
              </a:lnSpc>
              <a:spcBef>
                <a:spcPts val="136"/>
              </a:spcBef>
            </a:pPr>
            <a:r>
              <a:rPr sz="3627" spc="59" dirty="0">
                <a:latin typeface="Tahoma"/>
                <a:cs typeface="Tahoma"/>
              </a:rPr>
              <a:t>Ce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palais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solidFill>
                  <a:srgbClr val="FF0000"/>
                </a:solidFill>
                <a:latin typeface="Tahoma"/>
                <a:cs typeface="Tahoma"/>
              </a:rPr>
              <a:t>et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jardin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b="1" spc="-213" dirty="0">
                <a:latin typeface="Tahoma"/>
                <a:cs typeface="Tahoma"/>
              </a:rPr>
              <a:t>sont</a:t>
            </a:r>
            <a:r>
              <a:rPr sz="3627" b="1" spc="-14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construits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empereur</a:t>
            </a: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1301"/>
              </a:spcBef>
            </a:pPr>
            <a:r>
              <a:rPr sz="3627" dirty="0">
                <a:latin typeface="Tahoma"/>
                <a:cs typeface="Tahoma"/>
              </a:rPr>
              <a:t>qui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solidFill>
                  <a:srgbClr val="FF0000"/>
                </a:solidFill>
                <a:latin typeface="Tahoma"/>
                <a:cs typeface="Tahoma"/>
              </a:rPr>
              <a:t>est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désespéré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mort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b="1" spc="-177" dirty="0">
                <a:latin typeface="Tahoma"/>
                <a:cs typeface="Tahoma"/>
              </a:rPr>
              <a:t>son</a:t>
            </a:r>
            <a:r>
              <a:rPr sz="3627" b="1" spc="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épouse.</a:t>
            </a:r>
            <a:endParaRPr sz="3627" dirty="0">
              <a:latin typeface="Tahoma"/>
              <a:cs typeface="Tahoma"/>
            </a:endParaRPr>
          </a:p>
          <a:p>
            <a:pPr marL="2247418" algn="ctr">
              <a:spcBef>
                <a:spcPts val="1582"/>
              </a:spcBef>
            </a:pPr>
            <a:r>
              <a:rPr sz="3627" b="1" spc="-254" dirty="0">
                <a:solidFill>
                  <a:srgbClr val="F9AE04"/>
                </a:solidFill>
                <a:latin typeface="Tahoma"/>
                <a:cs typeface="Tahoma"/>
              </a:rPr>
              <a:t>étaient</a:t>
            </a:r>
            <a:endParaRPr sz="3627" dirty="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814636" y="5101307"/>
            <a:ext cx="731290" cy="544149"/>
            <a:chOff x="6139196" y="5625608"/>
            <a:chExt cx="806450" cy="600075"/>
          </a:xfrm>
        </p:grpSpPr>
        <p:sp>
          <p:nvSpPr>
            <p:cNvPr id="15" name="object 15"/>
            <p:cNvSpPr/>
            <p:nvPr/>
          </p:nvSpPr>
          <p:spPr>
            <a:xfrm>
              <a:off x="6158246" y="5644658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0" y="0"/>
                  </a:moveTo>
                  <a:lnTo>
                    <a:pt x="768146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6" name="object 16"/>
            <p:cNvSpPr/>
            <p:nvPr/>
          </p:nvSpPr>
          <p:spPr>
            <a:xfrm>
              <a:off x="6158251" y="5644658"/>
              <a:ext cx="768350" cy="561975"/>
            </a:xfrm>
            <a:custGeom>
              <a:avLst/>
              <a:gdLst/>
              <a:ahLst/>
              <a:cxnLst/>
              <a:rect l="l" t="t" r="r" b="b"/>
              <a:pathLst>
                <a:path w="768350" h="561975">
                  <a:moveTo>
                    <a:pt x="768146" y="0"/>
                  </a:moveTo>
                  <a:lnTo>
                    <a:pt x="0" y="561898"/>
                  </a:lnTo>
                </a:path>
              </a:pathLst>
            </a:custGeom>
            <a:ln w="38100">
              <a:solidFill>
                <a:srgbClr val="E3000B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7254587" y="2268475"/>
            <a:ext cx="664495" cy="590790"/>
            <a:chOff x="6624364" y="2501624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6643414" y="2565810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7180491" y="2501624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487631" y="4877159"/>
            <a:ext cx="664495" cy="590790"/>
            <a:chOff x="1367471" y="5378423"/>
            <a:chExt cx="732790" cy="651510"/>
          </a:xfrm>
        </p:grpSpPr>
        <p:sp>
          <p:nvSpPr>
            <p:cNvPr id="11" name="object 11"/>
            <p:cNvSpPr/>
            <p:nvPr/>
          </p:nvSpPr>
          <p:spPr>
            <a:xfrm>
              <a:off x="1386521" y="5397473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567651"/>
                  </a:moveTo>
                  <a:lnTo>
                    <a:pt x="549203" y="565770"/>
                  </a:lnTo>
                  <a:lnTo>
                    <a:pt x="494201" y="560222"/>
                  </a:lnTo>
                  <a:lnTo>
                    <a:pt x="441964" y="551154"/>
                  </a:lnTo>
                  <a:lnTo>
                    <a:pt x="392515" y="538713"/>
                  </a:lnTo>
                  <a:lnTo>
                    <a:pt x="345878" y="523043"/>
                  </a:lnTo>
                  <a:lnTo>
                    <a:pt x="302078" y="504292"/>
                  </a:lnTo>
                  <a:lnTo>
                    <a:pt x="261137" y="482606"/>
                  </a:lnTo>
                  <a:lnTo>
                    <a:pt x="223079" y="458129"/>
                  </a:lnTo>
                  <a:lnTo>
                    <a:pt x="187929" y="431010"/>
                  </a:lnTo>
                  <a:lnTo>
                    <a:pt x="155711" y="401393"/>
                  </a:lnTo>
                  <a:lnTo>
                    <a:pt x="126448" y="369424"/>
                  </a:lnTo>
                  <a:lnTo>
                    <a:pt x="100164" y="335250"/>
                  </a:lnTo>
                  <a:lnTo>
                    <a:pt x="76882" y="299017"/>
                  </a:lnTo>
                  <a:lnTo>
                    <a:pt x="56628" y="260871"/>
                  </a:lnTo>
                  <a:lnTo>
                    <a:pt x="39424" y="220958"/>
                  </a:lnTo>
                  <a:lnTo>
                    <a:pt x="25295" y="179424"/>
                  </a:lnTo>
                  <a:lnTo>
                    <a:pt x="14264" y="136415"/>
                  </a:lnTo>
                  <a:lnTo>
                    <a:pt x="6355" y="92077"/>
                  </a:lnTo>
                  <a:lnTo>
                    <a:pt x="1592" y="4655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1923597" y="5900939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30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416831" y="1825713"/>
            <a:ext cx="9357053" cy="3843598"/>
          </a:xfrm>
          <a:prstGeom prst="rect">
            <a:avLst/>
          </a:prstGeom>
        </p:spPr>
        <p:txBody>
          <a:bodyPr vert="horz" wrap="square" lIns="0" tIns="192323" rIns="0" bIns="0" rtlCol="0">
            <a:spAutoFit/>
          </a:bodyPr>
          <a:lstStyle/>
          <a:p>
            <a:pPr marL="5269886" algn="ctr">
              <a:spcBef>
                <a:spcPts val="1514"/>
              </a:spcBef>
            </a:pPr>
            <a:r>
              <a:rPr sz="3627" b="1" spc="-100" dirty="0">
                <a:solidFill>
                  <a:srgbClr val="E3000B"/>
                </a:solidFill>
                <a:latin typeface="Tahoma"/>
                <a:cs typeface="Tahoma"/>
              </a:rPr>
              <a:t>étaient</a:t>
            </a:r>
            <a:endParaRPr sz="3627" dirty="0">
              <a:latin typeface="Tahoma"/>
              <a:cs typeface="Tahoma"/>
            </a:endParaRPr>
          </a:p>
          <a:p>
            <a:pPr marL="908064" marR="901155" algn="ctr">
              <a:lnSpc>
                <a:spcPts val="6148"/>
              </a:lnSpc>
              <a:spcBef>
                <a:spcPts val="136"/>
              </a:spcBef>
            </a:pPr>
            <a:r>
              <a:rPr sz="3627" spc="59" dirty="0">
                <a:latin typeface="Tahoma"/>
                <a:cs typeface="Tahoma"/>
              </a:rPr>
              <a:t>Ce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palais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b="1" spc="-168" dirty="0">
                <a:latin typeface="Tahoma"/>
                <a:cs typeface="Tahoma"/>
              </a:rPr>
              <a:t>et</a:t>
            </a:r>
            <a:r>
              <a:rPr sz="3627" b="1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jardin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b="1" spc="-213" dirty="0">
                <a:solidFill>
                  <a:srgbClr val="E3000B"/>
                </a:solidFill>
                <a:latin typeface="Tahoma"/>
                <a:cs typeface="Tahoma"/>
              </a:rPr>
              <a:t>sont</a:t>
            </a:r>
            <a:r>
              <a:rPr sz="3627" b="1" spc="-27" dirty="0">
                <a:solidFill>
                  <a:srgbClr val="E3000B"/>
                </a:solidFill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construits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empereur</a:t>
            </a: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1301"/>
              </a:spcBef>
            </a:pPr>
            <a:r>
              <a:rPr sz="3627" dirty="0">
                <a:latin typeface="Tahoma"/>
                <a:cs typeface="Tahoma"/>
              </a:rPr>
              <a:t>qui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b="1" spc="-145" dirty="0">
                <a:solidFill>
                  <a:srgbClr val="E3000B"/>
                </a:solidFill>
                <a:latin typeface="Tahoma"/>
                <a:cs typeface="Tahoma"/>
              </a:rPr>
              <a:t>est</a:t>
            </a:r>
            <a:r>
              <a:rPr sz="3627" b="1" spc="5" dirty="0">
                <a:solidFill>
                  <a:srgbClr val="E3000B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désespéré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mort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b="1" spc="-172" dirty="0">
                <a:latin typeface="Tahoma"/>
                <a:cs typeface="Tahoma"/>
              </a:rPr>
              <a:t>son</a:t>
            </a:r>
            <a:r>
              <a:rPr sz="3627" b="1" spc="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épouse.</a:t>
            </a:r>
            <a:endParaRPr sz="3627" dirty="0">
              <a:latin typeface="Tahoma"/>
              <a:cs typeface="Tahoma"/>
            </a:endParaRPr>
          </a:p>
          <a:p>
            <a:pPr marR="4640517" algn="ctr">
              <a:spcBef>
                <a:spcPts val="1773"/>
              </a:spcBef>
            </a:pPr>
            <a:r>
              <a:rPr sz="3627" b="1" spc="-50" dirty="0">
                <a:solidFill>
                  <a:srgbClr val="E3000B"/>
                </a:solidFill>
                <a:latin typeface="Tahoma"/>
                <a:cs typeface="Tahoma"/>
              </a:rPr>
              <a:t>était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21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6106" y="408963"/>
            <a:ext cx="4538603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84857" y="2506046"/>
            <a:ext cx="8379889" cy="380273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5952" indent="-394435">
              <a:spcBef>
                <a:spcPts val="91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est</a:t>
            </a:r>
            <a:r>
              <a:rPr sz="3627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dirty="0">
                <a:latin typeface="Tahoma"/>
                <a:cs typeface="Tahoma"/>
              </a:rPr>
              <a:t> du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dirty="0">
                <a:latin typeface="Tahoma"/>
                <a:cs typeface="Tahoma"/>
              </a:rPr>
              <a:t> «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b="1" spc="-32" dirty="0">
                <a:latin typeface="Tahoma"/>
                <a:cs typeface="Tahoma"/>
              </a:rPr>
              <a:t>son</a:t>
            </a:r>
            <a:r>
              <a:rPr sz="3627" b="1" spc="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71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est</a:t>
            </a:r>
            <a:r>
              <a:rPr sz="3627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dirty="0">
                <a:latin typeface="Tahoma"/>
                <a:cs typeface="Tahoma"/>
              </a:rPr>
              <a:t> du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et</a:t>
            </a:r>
            <a:r>
              <a:rPr sz="3627" b="1" spc="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376" marR="107102" indent="-394435">
              <a:spcBef>
                <a:spcPts val="2571"/>
              </a:spcBef>
              <a:buChar char="•"/>
              <a:tabLst>
                <a:tab pos="406527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est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 </a:t>
            </a:r>
            <a:r>
              <a:rPr sz="3627" b="1" dirty="0">
                <a:latin typeface="Tahoma"/>
                <a:cs typeface="Tahoma"/>
              </a:rPr>
              <a:t>est</a:t>
            </a:r>
            <a:r>
              <a:rPr sz="3627" b="1" spc="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 	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b="1" spc="-100" dirty="0">
                <a:latin typeface="Tahoma"/>
                <a:cs typeface="Tahoma"/>
              </a:rPr>
              <a:t>sont</a:t>
            </a:r>
            <a:r>
              <a:rPr sz="3627" b="1" spc="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66"/>
              </a:spcBef>
              <a:buChar char="•"/>
              <a:tabLst>
                <a:tab pos="405952" algn="l"/>
              </a:tabLst>
            </a:pPr>
            <a:r>
              <a:rPr sz="3627" spc="204" dirty="0">
                <a:latin typeface="Tahoma"/>
                <a:cs typeface="Tahoma"/>
              </a:rPr>
              <a:t>Par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quoi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18" dirty="0">
                <a:latin typeface="Tahoma"/>
                <a:cs typeface="Tahoma"/>
              </a:rPr>
              <a:t>puis-</a:t>
            </a:r>
            <a:r>
              <a:rPr sz="3627" spc="77" dirty="0">
                <a:latin typeface="Tahoma"/>
                <a:cs typeface="Tahoma"/>
              </a:rPr>
              <a:t>je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72" dirty="0">
                <a:latin typeface="Tahoma"/>
                <a:cs typeface="Tahoma"/>
              </a:rPr>
              <a:t>les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remplacer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95680" y="3131509"/>
            <a:ext cx="605653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Cette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59" dirty="0" err="1">
                <a:latin typeface="Tahoma"/>
                <a:cs typeface="Tahoma"/>
              </a:rPr>
              <a:t>pierre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lang="fr-FR" sz="3627" spc="-6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lang="fr-FR" sz="3627" spc="-59" dirty="0">
                <a:latin typeface="Tahoma"/>
                <a:cs typeface="Tahoma"/>
              </a:rPr>
              <a:t>     </a:t>
            </a:r>
            <a:r>
              <a:rPr sz="3627" spc="-9" dirty="0">
                <a:latin typeface="Tahoma"/>
                <a:cs typeface="Tahoma"/>
              </a:rPr>
              <a:t>précieuse.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052BBB-B9EA-1AC6-E37A-94B6836092A1}"/>
              </a:ext>
            </a:extLst>
          </p:cNvPr>
          <p:cNvSpPr txBox="1"/>
          <p:nvPr/>
        </p:nvSpPr>
        <p:spPr>
          <a:xfrm>
            <a:off x="6104119" y="3054973"/>
            <a:ext cx="839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est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78369" y="3131509"/>
            <a:ext cx="563915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cultive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lang="fr-FR" sz="3627" spc="-23" dirty="0">
                <a:latin typeface="Tahoma"/>
                <a:cs typeface="Tahoma"/>
              </a:rPr>
              <a:t>   </a:t>
            </a:r>
            <a:r>
              <a:rPr sz="3627" spc="-9" dirty="0" err="1">
                <a:latin typeface="Tahoma"/>
                <a:cs typeface="Tahoma"/>
              </a:rPr>
              <a:t>jardin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C02C03-90AB-4FB4-D347-59D4033E7911}"/>
              </a:ext>
            </a:extLst>
          </p:cNvPr>
          <p:cNvSpPr txBox="1"/>
          <p:nvPr/>
        </p:nvSpPr>
        <p:spPr>
          <a:xfrm>
            <a:off x="6297610" y="3066020"/>
            <a:ext cx="955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son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8071" y="3131509"/>
            <a:ext cx="953239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tourisme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lang="fr-FR" sz="3627" spc="-77" dirty="0">
                <a:latin typeface="Tahoma"/>
                <a:cs typeface="Tahoma"/>
              </a:rPr>
              <a:t> 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pollution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abiment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site.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903482-0B24-4CB8-0010-1BA4C9E27016}"/>
              </a:ext>
            </a:extLst>
          </p:cNvPr>
          <p:cNvSpPr txBox="1"/>
          <p:nvPr/>
        </p:nvSpPr>
        <p:spPr>
          <a:xfrm>
            <a:off x="3524205" y="3054973"/>
            <a:ext cx="604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et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3387" y="3131509"/>
            <a:ext cx="8039700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91" dirty="0">
                <a:latin typeface="Tahoma"/>
                <a:cs typeface="Tahoma"/>
              </a:rPr>
              <a:t>Ces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fontaines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lang="fr-FR" sz="3627" spc="-59" dirty="0">
                <a:latin typeface="Tahoma"/>
                <a:cs typeface="Tahoma"/>
              </a:rPr>
              <a:t>    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lang="fr-FR" sz="3627" spc="-63" dirty="0">
                <a:latin typeface="Tahoma"/>
                <a:cs typeface="Tahoma"/>
              </a:rPr>
              <a:t>   </a:t>
            </a:r>
            <a:r>
              <a:rPr sz="3627" spc="-9" dirty="0" err="1">
                <a:latin typeface="Tahoma"/>
                <a:cs typeface="Tahoma"/>
              </a:rPr>
              <a:t>décoratives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10EB8E-86C4-0825-B6B0-73003DE41AF1}"/>
              </a:ext>
            </a:extLst>
          </p:cNvPr>
          <p:cNvSpPr txBox="1"/>
          <p:nvPr/>
        </p:nvSpPr>
        <p:spPr>
          <a:xfrm>
            <a:off x="4282665" y="3054973"/>
            <a:ext cx="1119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sont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27274" y="2729665"/>
            <a:ext cx="7279499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364885" marR="4607" indent="-2353944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palais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reflète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l’eau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286" dirty="0">
                <a:latin typeface="Tahoma"/>
                <a:cs typeface="Tahoma"/>
              </a:rPr>
              <a:t>… </a:t>
            </a:r>
            <a:r>
              <a:rPr sz="3627" dirty="0">
                <a:latin typeface="Tahoma"/>
                <a:cs typeface="Tahoma"/>
              </a:rPr>
              <a:t>grand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canal.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D63DDE-203D-453B-FC05-9AE8782F2243}"/>
              </a:ext>
            </a:extLst>
          </p:cNvPr>
          <p:cNvSpPr txBox="1"/>
          <p:nvPr/>
        </p:nvSpPr>
        <p:spPr>
          <a:xfrm>
            <a:off x="9286946" y="2647314"/>
            <a:ext cx="955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son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65737" y="2729665"/>
            <a:ext cx="7602534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899623" marR="4607" indent="-1888683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Il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fallu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courage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lang="fr-FR" sz="3627" spc="-109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patience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construire.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8EC09C9-B5C2-2ED6-550E-E2E99D2D9194}"/>
              </a:ext>
            </a:extLst>
          </p:cNvPr>
          <p:cNvSpPr txBox="1"/>
          <p:nvPr/>
        </p:nvSpPr>
        <p:spPr>
          <a:xfrm>
            <a:off x="6473139" y="2647314"/>
            <a:ext cx="604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et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69266" y="2729664"/>
            <a:ext cx="858923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La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visite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185" dirty="0">
                <a:latin typeface="Tahoma"/>
                <a:cs typeface="Tahoma"/>
              </a:rPr>
              <a:t>Taj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Mahal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lang="fr-FR" sz="3627" spc="-240" dirty="0">
                <a:latin typeface="Tahoma"/>
                <a:cs typeface="Tahoma"/>
              </a:rPr>
              <a:t>    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inoubliable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!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B54ED1-7CED-A7AE-A395-0F573CACD31D}"/>
              </a:ext>
            </a:extLst>
          </p:cNvPr>
          <p:cNvSpPr txBox="1"/>
          <p:nvPr/>
        </p:nvSpPr>
        <p:spPr>
          <a:xfrm>
            <a:off x="6775466" y="2653128"/>
            <a:ext cx="839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est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22614" y="2729665"/>
            <a:ext cx="8310221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633596" marR="4607" indent="-1622655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blocs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marbre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 </a:t>
            </a:r>
            <a:r>
              <a:rPr sz="3627" spc="45" dirty="0" err="1">
                <a:latin typeface="Tahoma"/>
                <a:cs typeface="Tahoma"/>
              </a:rPr>
              <a:t>acheminés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éléphants.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9DD7C9-43BC-D819-A4F0-33AFC07414E0}"/>
              </a:ext>
            </a:extLst>
          </p:cNvPr>
          <p:cNvSpPr txBox="1"/>
          <p:nvPr/>
        </p:nvSpPr>
        <p:spPr>
          <a:xfrm>
            <a:off x="5477724" y="2647314"/>
            <a:ext cx="1119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sont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89851" y="3131510"/>
            <a:ext cx="983203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422" dirty="0" err="1">
                <a:latin typeface="Tahoma"/>
                <a:cs typeface="Tahoma"/>
              </a:rPr>
              <a:t>L</a:t>
            </a:r>
            <a:r>
              <a:rPr sz="3627" spc="54" dirty="0" err="1">
                <a:latin typeface="Tahoma"/>
                <a:cs typeface="Tahoma"/>
              </a:rPr>
              <a:t>’empe</a:t>
            </a:r>
            <a:r>
              <a:rPr sz="3627" spc="-41" dirty="0" err="1">
                <a:latin typeface="Tahoma"/>
                <a:cs typeface="Tahoma"/>
              </a:rPr>
              <a:t>r</a:t>
            </a:r>
            <a:r>
              <a:rPr sz="3627" spc="54" dirty="0" err="1">
                <a:latin typeface="Tahoma"/>
                <a:cs typeface="Tahoma"/>
              </a:rPr>
              <a:t>eur</a:t>
            </a:r>
            <a:r>
              <a:rPr lang="fr-FR" sz="3627" spc="54" dirty="0">
                <a:latin typeface="Tahoma"/>
                <a:cs typeface="Tahoma"/>
              </a:rPr>
              <a:t>  </a:t>
            </a:r>
            <a:r>
              <a:rPr sz="3627" spc="-190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95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90" dirty="0">
                <a:latin typeface="Tahoma"/>
                <a:cs typeface="Tahoma"/>
              </a:rPr>
              <a:t> </a:t>
            </a:r>
            <a:r>
              <a:rPr lang="fr-FR" sz="3627" spc="-190" dirty="0">
                <a:latin typeface="Tahoma"/>
                <a:cs typeface="Tahoma"/>
              </a:rPr>
              <a:t>   </a:t>
            </a:r>
            <a:r>
              <a:rPr sz="3627" dirty="0" err="1">
                <a:latin typeface="Tahoma"/>
                <a:cs typeface="Tahoma"/>
              </a:rPr>
              <a:t>épouse</a:t>
            </a:r>
            <a:r>
              <a:rPr sz="3627" spc="-19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habitaient</a:t>
            </a:r>
            <a:r>
              <a:rPr sz="3627" spc="-19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l’Inde.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0E9093-C1E8-3A54-F73C-A0FB1AEAC2A6}"/>
              </a:ext>
            </a:extLst>
          </p:cNvPr>
          <p:cNvSpPr txBox="1"/>
          <p:nvPr/>
        </p:nvSpPr>
        <p:spPr>
          <a:xfrm>
            <a:off x="4387181" y="3054974"/>
            <a:ext cx="1470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et son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05780" y="2855117"/>
            <a:ext cx="6922492" cy="1127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323426" marR="4607" indent="-2312485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palais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lang="fr-FR" sz="3627" spc="-95" dirty="0">
                <a:latin typeface="Tahoma"/>
                <a:cs typeface="Tahoma"/>
              </a:rPr>
              <a:t>  </a:t>
            </a:r>
            <a:r>
              <a:rPr sz="3627" spc="50" dirty="0" err="1">
                <a:latin typeface="Tahoma"/>
                <a:cs typeface="Tahoma"/>
              </a:rPr>
              <a:t>blanc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car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18" dirty="0">
                <a:latin typeface="Tahoma"/>
                <a:cs typeface="Tahoma"/>
              </a:rPr>
              <a:t>ses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murs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286" dirty="0">
                <a:latin typeface="Tahoma"/>
                <a:cs typeface="Tahoma"/>
              </a:rPr>
              <a:t>…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36" dirty="0">
                <a:latin typeface="Tahoma"/>
                <a:cs typeface="Tahoma"/>
              </a:rPr>
              <a:t>marbre.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D20B1E-A888-D08D-2944-3BF4F938BD7C}"/>
              </a:ext>
            </a:extLst>
          </p:cNvPr>
          <p:cNvSpPr txBox="1"/>
          <p:nvPr/>
        </p:nvSpPr>
        <p:spPr>
          <a:xfrm>
            <a:off x="4423025" y="2759772"/>
            <a:ext cx="839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est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B27A33-C570-E3C1-9795-1E9EA2E2D82D}"/>
              </a:ext>
            </a:extLst>
          </p:cNvPr>
          <p:cNvSpPr txBox="1"/>
          <p:nvPr/>
        </p:nvSpPr>
        <p:spPr>
          <a:xfrm>
            <a:off x="4283244" y="3359500"/>
            <a:ext cx="1119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sont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8DEDD7-0BB1-B873-E655-FA89817BE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31" y="1065833"/>
            <a:ext cx="10459910" cy="410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11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FCACA11-015F-E988-AF0C-249ADC6FB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02" y="1618997"/>
            <a:ext cx="11974596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078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1DA1A1E-3D49-04A9-5590-E3E305CC5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9638"/>
            <a:ext cx="11250386" cy="34010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13740C-C36F-4E83-090B-25AD3AF51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131"/>
            <a:ext cx="9176657" cy="360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53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e Taj Mahal à Agra, Uttar Pradesh, Inde - Photos Futura">
            <a:extLst>
              <a:ext uri="{FF2B5EF4-FFF2-40B4-BE49-F238E27FC236}">
                <a16:creationId xmlns:a16="http://schemas.microsoft.com/office/drawing/2014/main" id="{C63FDF63-E5DA-62C2-F352-C98A32F7F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56"/>
          <a:stretch>
            <a:fillRect/>
          </a:stretch>
        </p:blipFill>
        <p:spPr bwMode="auto">
          <a:xfrm>
            <a:off x="2571504" y="0"/>
            <a:ext cx="1018902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L'intérieur du Taj Mahal">
            <a:extLst>
              <a:ext uri="{FF2B5EF4-FFF2-40B4-BE49-F238E27FC236}">
                <a16:creationId xmlns:a16="http://schemas.microsoft.com/office/drawing/2014/main" id="{C223BA78-FCA6-74EE-7995-990F2892B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84" y="0"/>
            <a:ext cx="11183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Rectangle, jaune, dossier&#10;&#10;Description générée automatiquement">
            <a:extLst>
              <a:ext uri="{FF2B5EF4-FFF2-40B4-BE49-F238E27FC236}">
                <a16:creationId xmlns:a16="http://schemas.microsoft.com/office/drawing/2014/main" id="{E023A413-4DF1-9385-CE72-D1FB795D9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4687">
            <a:off x="3559743" y="3826738"/>
            <a:ext cx="1126164" cy="15138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6C5829-82B1-E53E-C2A6-DB2D79D77095}"/>
              </a:ext>
            </a:extLst>
          </p:cNvPr>
          <p:cNvSpPr txBox="1"/>
          <p:nvPr/>
        </p:nvSpPr>
        <p:spPr>
          <a:xfrm>
            <a:off x="4403558" y="553452"/>
            <a:ext cx="4050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La course aux mots</a:t>
            </a:r>
          </a:p>
        </p:txBody>
      </p:sp>
      <p:pic>
        <p:nvPicPr>
          <p:cNvPr id="4098" name="Picture 2" descr="Silencio | Wiki | ⚡.HARRY POTTER.⚡ Amino">
            <a:extLst>
              <a:ext uri="{FF2B5EF4-FFF2-40B4-BE49-F238E27FC236}">
                <a16:creationId xmlns:a16="http://schemas.microsoft.com/office/drawing/2014/main" id="{42604740-76A1-61E7-6C81-06B919B77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835" y="1929062"/>
            <a:ext cx="3681663" cy="368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E759AF-33E9-1177-6DFB-E122C17DFB07}"/>
              </a:ext>
            </a:extLst>
          </p:cNvPr>
          <p:cNvSpPr txBox="1"/>
          <p:nvPr/>
        </p:nvSpPr>
        <p:spPr>
          <a:xfrm>
            <a:off x="228469" y="1523124"/>
            <a:ext cx="370806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66FF"/>
                </a:solidFill>
              </a:rPr>
              <a:t>Rose</a:t>
            </a:r>
            <a:r>
              <a:rPr lang="fr-FR" sz="2800" dirty="0"/>
              <a:t> / </a:t>
            </a:r>
            <a:r>
              <a:rPr lang="fr-FR" sz="2800" dirty="0">
                <a:solidFill>
                  <a:srgbClr val="FFFF00"/>
                </a:solidFill>
              </a:rPr>
              <a:t>Jaune</a:t>
            </a:r>
            <a:r>
              <a:rPr lang="fr-FR" sz="2800" dirty="0"/>
              <a:t> : 22 mots 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00B050"/>
                </a:solidFill>
              </a:rPr>
              <a:t>Vert</a:t>
            </a:r>
            <a:r>
              <a:rPr lang="fr-FR" sz="2800" dirty="0"/>
              <a:t> : 37 mots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7030A0"/>
                </a:solidFill>
              </a:rPr>
              <a:t>Violet</a:t>
            </a:r>
            <a:r>
              <a:rPr lang="fr-FR" sz="2800" dirty="0"/>
              <a:t> : 49 mots</a:t>
            </a:r>
          </a:p>
        </p:txBody>
      </p:sp>
    </p:spTree>
    <p:extLst>
      <p:ext uri="{BB962C8B-B14F-4D97-AF65-F5344CB8AC3E}">
        <p14:creationId xmlns:p14="http://schemas.microsoft.com/office/powerpoint/2010/main" val="22153751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7DA1C5-7CB7-28CE-A234-31E718C15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23455"/>
              </p:ext>
            </p:extLst>
          </p:nvPr>
        </p:nvGraphicFramePr>
        <p:xfrm>
          <a:off x="203198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 monument, décoratif, un siècle, blanc, précieux, précieuse, un jardin, un tombeau, le paradis, une époque, symboliser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8FBCDEC-9064-1C5B-A1D0-4D42CE4A5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054666"/>
              </p:ext>
            </p:extLst>
          </p:nvPr>
        </p:nvGraphicFramePr>
        <p:xfrm>
          <a:off x="4189184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34469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45447">
                <a:tc>
                  <a:txBody>
                    <a:bodyPr/>
                    <a:lstStyle/>
                    <a:p>
                      <a:r>
                        <a:rPr lang="fr-FR" dirty="0"/>
                        <a:t>une épouse, décorer, immense, pour, en, avec, en effet, construire, apporter, disparu, plusieurs, un canal, des canaux, rare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E797D10-F99E-DC1F-F18F-0D9A3FA83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949318"/>
              </p:ext>
            </p:extLst>
          </p:nvPr>
        </p:nvGraphicFramePr>
        <p:xfrm>
          <a:off x="8175171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r>
                        <a:rPr lang="fr-FR" dirty="0"/>
                        <a:t>Un empereur, somptueux, somptueuse, un honneur, un époux, L’Inde, l’Asie, la pierre, la région, faire,  une fontaine, un lieu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24DDAC-6C51-5714-EDF5-BDF956696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544486"/>
              </p:ext>
            </p:extLst>
          </p:nvPr>
        </p:nvGraphicFramePr>
        <p:xfrm>
          <a:off x="203198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L’Inde, l’Asie, la pierre, la région, faire, blanc, précieux, précieuse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E9E0837-67DA-6F52-B319-6555BB46E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087447"/>
              </p:ext>
            </p:extLst>
          </p:nvPr>
        </p:nvGraphicFramePr>
        <p:xfrm>
          <a:off x="4189184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Un monument, un siècle, construire, apporter, disparu, plusieurs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9EACAE6-5060-8550-F9F2-B5310224F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424419"/>
              </p:ext>
            </p:extLst>
          </p:nvPr>
        </p:nvGraphicFramePr>
        <p:xfrm>
          <a:off x="8216898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Un empereur, un honneur, un époux, une épouse, décorer, immense, pour, 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7682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3A470-0643-22B2-CC3C-199DCD519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460596D-B3CE-A99A-A80D-48D8A3462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583317"/>
              </p:ext>
            </p:extLst>
          </p:nvPr>
        </p:nvGraphicFramePr>
        <p:xfrm>
          <a:off x="219527" y="326570"/>
          <a:ext cx="3797302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97302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 monument, décoratif, un siècle, blanc, le paradis, une époque, symboliser, magnifique,  une merveille, le tourisme, malheureusement,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A1FD9C5-5B51-78D4-5764-D89FA27EB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985470"/>
              </p:ext>
            </p:extLst>
          </p:nvPr>
        </p:nvGraphicFramePr>
        <p:xfrm>
          <a:off x="4189184" y="32657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une épouse, décorer, immense, pour, disparu, jaunir, plusieurs, un canal, des canaux, rare, l’Asie, la pierre, la région, faire, comme, une fontaine, un lieu, souffrir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5F3C08B-A56F-615D-9509-73F4F63BF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058629"/>
              </p:ext>
            </p:extLst>
          </p:nvPr>
        </p:nvGraphicFramePr>
        <p:xfrm>
          <a:off x="8158842" y="32657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 empereur, somptueux, somptueuse, un honneur, un époux, L’Inde, à cause de, en, avec, en effet, construire, apporter,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D672F0-DDDD-36CE-FF53-AE440187F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331420"/>
              </p:ext>
            </p:extLst>
          </p:nvPr>
        </p:nvGraphicFramePr>
        <p:xfrm>
          <a:off x="219527" y="3429000"/>
          <a:ext cx="3797302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97302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La pollution, nouveau, nouvelle, précieux, précieuse, un jardin, un tombeau, jaunir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31EA47D-E963-9442-8645-6BB5BEAC8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176432"/>
              </p:ext>
            </p:extLst>
          </p:nvPr>
        </p:nvGraphicFramePr>
        <p:xfrm>
          <a:off x="4189184" y="342900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ED172F9-C58C-D5D7-6901-E18707ECFA19}"/>
              </a:ext>
            </a:extLst>
          </p:cNvPr>
          <p:cNvGraphicFramePr>
            <a:graphicFrameLocks noGrp="1"/>
          </p:cNvGraphicFramePr>
          <p:nvPr/>
        </p:nvGraphicFramePr>
        <p:xfrm>
          <a:off x="8158842" y="342900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949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022276-7F4F-7D27-4A9C-E11B71945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989" y="3142732"/>
            <a:ext cx="8649907" cy="3715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312ED5-F511-E19F-B93D-584C2A184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182" y="0"/>
            <a:ext cx="4085636" cy="329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46F5250A-1A7E-4D22-5888-BBB23B027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5221"/>
            <a:ext cx="12459548" cy="40279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16A40BFB-7377-48B2-E138-56E82ED19072}"/>
                  </a:ext>
                </a:extLst>
              </p14:cNvPr>
              <p14:cNvContentPartPr/>
              <p14:nvPr/>
            </p14:nvContentPartPr>
            <p14:xfrm>
              <a:off x="8334465" y="2590442"/>
              <a:ext cx="2997564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16A40BFB-7377-48B2-E138-56E82ED190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62469" y="2446442"/>
                <a:ext cx="314119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382466" y="3033890"/>
              <a:ext cx="4104246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10462" y="2889890"/>
                <a:ext cx="424789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2251836" y="3478725"/>
              <a:ext cx="4949063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79839" y="3334725"/>
                <a:ext cx="509269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14:cNvPr>
              <p14:cNvContentPartPr/>
              <p14:nvPr/>
            </p14:nvContentPartPr>
            <p14:xfrm>
              <a:off x="6595177" y="3031344"/>
              <a:ext cx="4736851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23172" y="2887344"/>
                <a:ext cx="488050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5682342" y="4785366"/>
              <a:ext cx="3853543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10293" y="4641366"/>
                <a:ext cx="399728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5056022" y="5254287"/>
              <a:ext cx="2602077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84012" y="5110287"/>
                <a:ext cx="274573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7200899" y="3929647"/>
              <a:ext cx="1381834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128910" y="3785647"/>
                <a:ext cx="152545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14:cNvPr>
              <p14:cNvContentPartPr/>
              <p14:nvPr/>
            </p14:nvContentPartPr>
            <p14:xfrm>
              <a:off x="8781918" y="4380569"/>
              <a:ext cx="2102656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09909" y="4236569"/>
                <a:ext cx="224631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14:cNvPr>
              <p14:cNvContentPartPr/>
              <p14:nvPr/>
            </p14:nvContentPartPr>
            <p14:xfrm>
              <a:off x="7891816" y="5235928"/>
              <a:ext cx="3440212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819822" y="5091928"/>
                <a:ext cx="358383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14:cNvPr>
              <p14:cNvContentPartPr/>
              <p14:nvPr/>
            </p14:nvContentPartPr>
            <p14:xfrm>
              <a:off x="9000489" y="3954163"/>
              <a:ext cx="1665515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928498" y="3810163"/>
                <a:ext cx="180913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2C83DEAF-F3CF-26D2-A7A7-172B7AF66CF2}"/>
                  </a:ext>
                </a:extLst>
              </p14:cNvPr>
              <p14:cNvContentPartPr/>
              <p14:nvPr/>
            </p14:nvContentPartPr>
            <p14:xfrm>
              <a:off x="2251836" y="4789878"/>
              <a:ext cx="3299878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2C83DEAF-F3CF-26D2-A7A7-172B7AF66CF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179826" y="4645878"/>
                <a:ext cx="344353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09995B7B-B5DF-0009-0C80-696FA3365543}"/>
                  </a:ext>
                </a:extLst>
              </p14:cNvPr>
              <p14:cNvContentPartPr/>
              <p14:nvPr/>
            </p14:nvContentPartPr>
            <p14:xfrm>
              <a:off x="2251836" y="5718336"/>
              <a:ext cx="1487407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09995B7B-B5DF-0009-0C80-696FA336554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179859" y="5574336"/>
                <a:ext cx="1631001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aj Mahal bezoeken: tips, geschiedenis &amp; praktische info">
            <a:extLst>
              <a:ext uri="{FF2B5EF4-FFF2-40B4-BE49-F238E27FC236}">
                <a16:creationId xmlns:a16="http://schemas.microsoft.com/office/drawing/2014/main" id="{CB9DBC43-9BC4-DA70-63A9-874F35FD5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020" y="-2"/>
            <a:ext cx="1028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6ECB9F1-36DE-7493-DFEC-EC38A6A5F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067"/>
            <a:ext cx="13694229" cy="43148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928938"/>
            <a:ext cx="12073467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dirty="0"/>
              <a:t>L’inde est le pays le plus peuplé du monde. Les inégalités sont très grandes : certaines personnes sont très riches alors que d’autres vivent dans des bidonvilles. La vache est un animal sacré là-bas. (132 mots) </a:t>
            </a:r>
          </a:p>
        </p:txBody>
      </p:sp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1024</Words>
  <Application>Microsoft Office PowerPoint</Application>
  <PresentationFormat>Grand écran</PresentationFormat>
  <Paragraphs>181</Paragraphs>
  <Slides>44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53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n°3</vt:lpstr>
      <vt:lpstr>Œuvre n°2</vt:lpstr>
      <vt:lpstr>Présentation PowerPoint</vt:lpstr>
      <vt:lpstr>Présentation PowerPoint</vt:lpstr>
      <vt:lpstr>Présentation PowerPoint</vt:lpstr>
      <vt:lpstr>Présentation PowerPoint</vt:lpstr>
      <vt:lpstr>ORTHOGRAPHE Écrire « est » ou « et », « sont » ou « son »</vt:lpstr>
      <vt:lpstr>OBSERVER</vt:lpstr>
      <vt:lpstr>OBSERVER</vt:lpstr>
      <vt:lpstr>OBSERVER</vt:lpstr>
      <vt:lpstr>OBSERVER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46</cp:revision>
  <dcterms:created xsi:type="dcterms:W3CDTF">2024-07-09T16:42:49Z</dcterms:created>
  <dcterms:modified xsi:type="dcterms:W3CDTF">2025-09-26T11:21:17Z</dcterms:modified>
</cp:coreProperties>
</file>