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256" r:id="rId9"/>
    <p:sldId id="317" r:id="rId10"/>
    <p:sldId id="318" r:id="rId11"/>
    <p:sldId id="319" r:id="rId12"/>
    <p:sldId id="320" r:id="rId13"/>
    <p:sldId id="261" r:id="rId14"/>
    <p:sldId id="321" r:id="rId15"/>
    <p:sldId id="322" r:id="rId16"/>
    <p:sldId id="323" r:id="rId17"/>
    <p:sldId id="265" r:id="rId18"/>
    <p:sldId id="324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325" r:id="rId30"/>
    <p:sldId id="326" r:id="rId31"/>
    <p:sldId id="327" r:id="rId32"/>
    <p:sldId id="280" r:id="rId33"/>
    <p:sldId id="281" r:id="rId34"/>
    <p:sldId id="328" r:id="rId35"/>
    <p:sldId id="329" r:id="rId36"/>
    <p:sldId id="315" r:id="rId37"/>
    <p:sldId id="283" r:id="rId38"/>
    <p:sldId id="284" r:id="rId39"/>
    <p:sldId id="264" r:id="rId40"/>
    <p:sldId id="282" r:id="rId41"/>
    <p:sldId id="266" r:id="rId42"/>
    <p:sldId id="301" r:id="rId43"/>
    <p:sldId id="285" r:id="rId44"/>
    <p:sldId id="277" r:id="rId45"/>
    <p:sldId id="278" r:id="rId46"/>
    <p:sldId id="316" r:id="rId47"/>
    <p:sldId id="279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87078" autoAdjust="0"/>
  </p:normalViewPr>
  <p:slideViewPr>
    <p:cSldViewPr snapToGrid="0">
      <p:cViewPr varScale="1">
        <p:scale>
          <a:sx n="55" d="100"/>
          <a:sy n="55" d="100"/>
        </p:scale>
        <p:origin x="12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0,'8926'0,"-8906"0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0,'21680'0,"-21498"0,-133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50.00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0,'5306'0,"42"0,-5295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1,'2683'0,"-2659"0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0,'5938'0,"46"0,-5925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0,'2847'0,"23"0,-2842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8.646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0,'4121'0,"35"0,-4116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6:43.450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0,'3283'0,"-3255"0,-21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7:16.548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0,'9070'0,"-8994"0,-57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5T10:57:52.759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0,'1268'0,"10"0,-1266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0,'1688'0,"-1674"0,-10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2: Japon, jardin, maison, pouvoir, sommet</a:t>
            </a:r>
          </a:p>
          <a:p>
            <a:r>
              <a:rPr lang="fr-FR" dirty="0"/>
              <a:t>3: découvrir, campagne, rencontrer, village</a:t>
            </a:r>
          </a:p>
          <a:p>
            <a:r>
              <a:rPr lang="fr-FR" dirty="0"/>
              <a:t>4 : Fabuleuse, emménager, habitantes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450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2833968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1270" y="524119"/>
            <a:ext cx="378946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68973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4dc9742dff5f80010c28773/presentation-mon-voisin-totoro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7.xml"/><Relationship Id="rId18" Type="http://schemas.openxmlformats.org/officeDocument/2006/relationships/image" Target="../media/image23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20.png"/><Relationship Id="rId17" Type="http://schemas.openxmlformats.org/officeDocument/2006/relationships/customXml" Target="../ink/ink9.xml"/><Relationship Id="rId2" Type="http://schemas.openxmlformats.org/officeDocument/2006/relationships/image" Target="../media/image14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customXml" Target="../ink/ink6.xml"/><Relationship Id="rId24" Type="http://schemas.openxmlformats.org/officeDocument/2006/relationships/image" Target="../media/image26.png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customXml" Target="../ink/ink12.xml"/><Relationship Id="rId10" Type="http://schemas.openxmlformats.org/officeDocument/2006/relationships/image" Target="../media/image19.png"/><Relationship Id="rId19" Type="http://schemas.openxmlformats.org/officeDocument/2006/relationships/customXml" Target="../ink/ink10.xml"/><Relationship Id="rId4" Type="http://schemas.openxmlformats.org/officeDocument/2006/relationships/image" Target="../media/image16.png"/><Relationship Id="rId9" Type="http://schemas.openxmlformats.org/officeDocument/2006/relationships/customXml" Target="../ink/ink5.xml"/><Relationship Id="rId14" Type="http://schemas.openxmlformats.org/officeDocument/2006/relationships/image" Target="../media/image21.png"/><Relationship Id="rId22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4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4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411306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L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J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T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H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1. </a:t>
            </a:r>
            <a:r>
              <a:rPr lang="fr-FR" altLang="fr-FR" sz="2400" dirty="0">
                <a:latin typeface="Arial" panose="020B0604020202020204" pitchFamily="34" charset="0"/>
              </a:rPr>
              <a:t>C’est un archipel situé en Asie.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dirty="0">
                <a:latin typeface="Arial" panose="020B0604020202020204" pitchFamily="34" charset="0"/>
              </a:rPr>
              <a:t>2. On y écrit avec des kanji, hiragana et katakana.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dirty="0">
                <a:latin typeface="Arial" panose="020B0604020202020204" pitchFamily="34" charset="0"/>
              </a:rPr>
              <a:t>3. Il y a un volcan très connu : le mont Fuji.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dirty="0">
                <a:latin typeface="Arial" panose="020B0604020202020204" pitchFamily="34" charset="0"/>
              </a:rPr>
              <a:t>4. On y prend des trains très rapides appelés </a:t>
            </a:r>
            <a:r>
              <a:rPr lang="fr-FR" altLang="fr-FR" sz="2400" dirty="0" err="1">
                <a:latin typeface="Arial" panose="020B0604020202020204" pitchFamily="34" charset="0"/>
              </a:rPr>
              <a:t>shinkansen</a:t>
            </a:r>
            <a:r>
              <a:rPr lang="fr-FR" altLang="fr-FR" sz="2400" dirty="0"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dirty="0">
                <a:latin typeface="Arial" panose="020B0604020202020204" pitchFamily="34" charset="0"/>
              </a:rPr>
              <a:t>5. Son drapeau est blanc avec un grand rond rouge au centre.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41086" y="2609271"/>
            <a:ext cx="190789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 err="1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Totoro</a:t>
            </a:r>
            <a:endParaRPr lang="fr-FR" sz="4000" spc="100" dirty="0">
              <a:solidFill>
                <a:srgbClr val="FF0000"/>
              </a:solidFill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1102235" y="1987900"/>
            <a:ext cx="230383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646 434</a:t>
            </a:r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583613-1610-4FA0-B042-C7C382BDCE50}"/>
              </a:ext>
            </a:extLst>
          </p:cNvPr>
          <p:cNvSpPr txBox="1"/>
          <p:nvPr/>
        </p:nvSpPr>
        <p:spPr>
          <a:xfrm>
            <a:off x="4059215" y="1288808"/>
            <a:ext cx="2455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/>
              <a:t>54 × 11 971</a:t>
            </a:r>
            <a:endParaRPr lang="fr-F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pc="-25" dirty="0">
                <a:solidFill>
                  <a:srgbClr val="006FC0"/>
                </a:solidFill>
                <a:latin typeface="Calibri"/>
                <a:cs typeface="Calibri"/>
              </a:rPr>
              <a:t>4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815" y="953534"/>
            <a:ext cx="1059724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 err="1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</a:t>
            </a:r>
            <a:r>
              <a:rPr lang="fr-FR" sz="6000" dirty="0">
                <a:latin typeface="Calibri"/>
                <a:cs typeface="Calibri"/>
              </a:rPr>
              <a:t>e 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Mon voisin </a:t>
            </a:r>
            <a:r>
              <a:rPr lang="fr-FR" sz="6000" dirty="0" err="1">
                <a:solidFill>
                  <a:srgbClr val="FF0000"/>
                </a:solidFill>
                <a:latin typeface="Calibri"/>
                <a:cs typeface="Calibri"/>
              </a:rPr>
              <a:t>Totoro</a:t>
            </a:r>
            <a:endParaRPr sz="6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C3E65D-10C5-F361-A9CE-71F966DE1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36" y="2078921"/>
            <a:ext cx="6144482" cy="3581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7BF5B9-69BC-99D2-455B-0C6987C98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47" y="1976282"/>
            <a:ext cx="5566989" cy="37871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4196CFC-1E00-E716-DF0D-91BAAD3D6557}"/>
              </a:ext>
            </a:extLst>
          </p:cNvPr>
          <p:cNvSpPr txBox="1"/>
          <p:nvPr/>
        </p:nvSpPr>
        <p:spPr>
          <a:xfrm>
            <a:off x="3049361" y="3105835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https://view.genially.com/64dc9742dff5f80010c28773/presentation-mon-voisin-totoro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A4FF47F-14CC-53BA-D154-7B05248F7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087" y="7101"/>
            <a:ext cx="6833170" cy="67935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7412785" y="3320640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76785" y="3248640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Mon voisin totoro">
            <a:extLst>
              <a:ext uri="{FF2B5EF4-FFF2-40B4-BE49-F238E27FC236}">
                <a16:creationId xmlns:a16="http://schemas.microsoft.com/office/drawing/2014/main" id="{93FA8C26-3928-83A1-C9F3-23EB1A6CA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3" r="12440"/>
          <a:stretch>
            <a:fillRect/>
          </a:stretch>
        </p:blipFill>
        <p:spPr bwMode="auto">
          <a:xfrm>
            <a:off x="5976257" y="-544"/>
            <a:ext cx="62157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79093" y="2826079"/>
            <a:ext cx="4433228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172" dirty="0">
                <a:latin typeface="Tahoma"/>
                <a:cs typeface="Tahoma"/>
              </a:rPr>
              <a:t>Accorder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le</a:t>
            </a:r>
            <a:r>
              <a:rPr sz="3627" b="1" spc="-195" dirty="0">
                <a:latin typeface="Tahoma"/>
                <a:cs typeface="Tahoma"/>
              </a:rPr>
              <a:t> </a:t>
            </a:r>
            <a:r>
              <a:rPr sz="3627" b="1" spc="-185" dirty="0">
                <a:latin typeface="Tahoma"/>
                <a:cs typeface="Tahoma"/>
              </a:rPr>
              <a:t>verbe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435" dirty="0">
                <a:latin typeface="Tahoma"/>
                <a:cs typeface="Tahoma"/>
              </a:rPr>
              <a:t>(1)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9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1110753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15146" y="2955541"/>
            <a:ext cx="7360114" cy="17374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deux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sœurs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rencontrent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36" dirty="0">
                <a:latin typeface="Tahoma"/>
                <a:cs typeface="Tahoma"/>
              </a:rPr>
              <a:t>Totoro.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376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offre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glands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aux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fillettes.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773899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96952" y="2955541"/>
            <a:ext cx="7396965" cy="17374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u="sng" spc="141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Les</a:t>
            </a:r>
            <a:r>
              <a:rPr sz="3627" u="sng" spc="-159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deux</a:t>
            </a:r>
            <a:r>
              <a:rPr sz="3627" u="sng" spc="-154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54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sœurs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rencontr</a:t>
            </a:r>
            <a:r>
              <a:rPr sz="3627" b="1" spc="-18" dirty="0">
                <a:latin typeface="Tahoma"/>
                <a:cs typeface="Tahoma"/>
              </a:rPr>
              <a:t>ent</a:t>
            </a:r>
            <a:r>
              <a:rPr sz="3627" b="1" spc="-82" dirty="0">
                <a:latin typeface="Tahoma"/>
                <a:cs typeface="Tahoma"/>
              </a:rPr>
              <a:t> </a:t>
            </a:r>
            <a:r>
              <a:rPr sz="3627" spc="-32" dirty="0">
                <a:latin typeface="Tahoma"/>
                <a:cs typeface="Tahoma"/>
              </a:rPr>
              <a:t>Totoro.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376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u="sng" spc="-59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Il</a:t>
            </a:r>
            <a:r>
              <a:rPr sz="3627" u="sng" spc="-544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spc="-69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offr</a:t>
            </a:r>
            <a:r>
              <a:rPr sz="3627" b="1" dirty="0">
                <a:latin typeface="Tahoma"/>
                <a:cs typeface="Tahoma"/>
              </a:rPr>
              <a:t>e</a:t>
            </a:r>
            <a:r>
              <a:rPr sz="3627" b="1" spc="-6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glands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aux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fillettes.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33141" y="4701100"/>
            <a:ext cx="1119967" cy="279848"/>
            <a:chOff x="1969046" y="5184269"/>
            <a:chExt cx="1235075" cy="308610"/>
          </a:xfrm>
        </p:grpSpPr>
        <p:sp>
          <p:nvSpPr>
            <p:cNvPr id="8" name="object 8"/>
            <p:cNvSpPr/>
            <p:nvPr/>
          </p:nvSpPr>
          <p:spPr>
            <a:xfrm>
              <a:off x="1988096" y="5234992"/>
              <a:ext cx="1122045" cy="238760"/>
            </a:xfrm>
            <a:custGeom>
              <a:avLst/>
              <a:gdLst/>
              <a:ahLst/>
              <a:cxnLst/>
              <a:rect l="l" t="t" r="r" b="b"/>
              <a:pathLst>
                <a:path w="1122045" h="238760">
                  <a:moveTo>
                    <a:pt x="0" y="47637"/>
                  </a:moveTo>
                  <a:lnTo>
                    <a:pt x="326632" y="194440"/>
                  </a:lnTo>
                  <a:lnTo>
                    <a:pt x="552373" y="238412"/>
                  </a:lnTo>
                  <a:lnTo>
                    <a:pt x="782401" y="175087"/>
                  </a:lnTo>
                  <a:lnTo>
                    <a:pt x="1121892" y="0"/>
                  </a:lnTo>
                </a:path>
              </a:pathLst>
            </a:custGeom>
            <a:ln w="38100">
              <a:solidFill>
                <a:srgbClr val="4BA8CD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3017988" y="5184269"/>
              <a:ext cx="186055" cy="140970"/>
            </a:xfrm>
            <a:custGeom>
              <a:avLst/>
              <a:gdLst/>
              <a:ahLst/>
              <a:cxnLst/>
              <a:rect l="l" t="t" r="r" b="b"/>
              <a:pathLst>
                <a:path w="186055" h="140970">
                  <a:moveTo>
                    <a:pt x="185661" y="0"/>
                  </a:moveTo>
                  <a:lnTo>
                    <a:pt x="0" y="27546"/>
                  </a:lnTo>
                  <a:lnTo>
                    <a:pt x="61125" y="140423"/>
                  </a:lnTo>
                  <a:lnTo>
                    <a:pt x="185661" y="0"/>
                  </a:lnTo>
                  <a:close/>
                </a:path>
              </a:pathLst>
            </a:custGeom>
            <a:solidFill>
              <a:srgbClr val="4BA8CD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273877" y="2407544"/>
            <a:ext cx="3558559" cy="695013"/>
            <a:chOff x="3337303" y="2654985"/>
            <a:chExt cx="3924300" cy="766445"/>
          </a:xfrm>
        </p:grpSpPr>
        <p:sp>
          <p:nvSpPr>
            <p:cNvPr id="11" name="object 11"/>
            <p:cNvSpPr/>
            <p:nvPr/>
          </p:nvSpPr>
          <p:spPr>
            <a:xfrm>
              <a:off x="3356353" y="2674035"/>
              <a:ext cx="3808729" cy="701675"/>
            </a:xfrm>
            <a:custGeom>
              <a:avLst/>
              <a:gdLst/>
              <a:ahLst/>
              <a:cxnLst/>
              <a:rect l="l" t="t" r="r" b="b"/>
              <a:pathLst>
                <a:path w="3808729" h="701675">
                  <a:moveTo>
                    <a:pt x="0" y="675982"/>
                  </a:moveTo>
                  <a:lnTo>
                    <a:pt x="1102719" y="167027"/>
                  </a:lnTo>
                  <a:lnTo>
                    <a:pt x="1867031" y="0"/>
                  </a:lnTo>
                  <a:lnTo>
                    <a:pt x="2650000" y="177263"/>
                  </a:lnTo>
                  <a:lnTo>
                    <a:pt x="3808691" y="701179"/>
                  </a:lnTo>
                </a:path>
              </a:pathLst>
            </a:custGeom>
            <a:ln w="38100">
              <a:solidFill>
                <a:srgbClr val="4BA8CD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7074369" y="3287237"/>
              <a:ext cx="187325" cy="133985"/>
            </a:xfrm>
            <a:custGeom>
              <a:avLst/>
              <a:gdLst/>
              <a:ahLst/>
              <a:cxnLst/>
              <a:rect l="l" t="t" r="r" b="b"/>
              <a:pathLst>
                <a:path w="187325" h="133985">
                  <a:moveTo>
                    <a:pt x="55194" y="0"/>
                  </a:moveTo>
                  <a:lnTo>
                    <a:pt x="0" y="115887"/>
                  </a:lnTo>
                  <a:lnTo>
                    <a:pt x="186829" y="133781"/>
                  </a:lnTo>
                  <a:lnTo>
                    <a:pt x="55194" y="0"/>
                  </a:lnTo>
                  <a:close/>
                </a:path>
              </a:pathLst>
            </a:custGeom>
            <a:solidFill>
              <a:srgbClr val="4BA8CD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10</a:t>
            </a:fld>
            <a:endParaRPr spc="-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64550" y="3086120"/>
            <a:ext cx="746088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73" dirty="0">
                <a:latin typeface="Tahoma"/>
                <a:cs typeface="Tahoma"/>
              </a:rPr>
              <a:t>Totoro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chat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bus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retrouvent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Mei.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773899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993154" y="2406334"/>
            <a:ext cx="5446669" cy="810176"/>
            <a:chOff x="1924950" y="2653652"/>
            <a:chExt cx="6006465" cy="893444"/>
          </a:xfrm>
        </p:grpSpPr>
        <p:sp>
          <p:nvSpPr>
            <p:cNvPr id="7" name="object 7"/>
            <p:cNvSpPr/>
            <p:nvPr/>
          </p:nvSpPr>
          <p:spPr>
            <a:xfrm>
              <a:off x="4338000" y="2781711"/>
              <a:ext cx="3491865" cy="746760"/>
            </a:xfrm>
            <a:custGeom>
              <a:avLst/>
              <a:gdLst/>
              <a:ahLst/>
              <a:cxnLst/>
              <a:rect l="l" t="t" r="r" b="b"/>
              <a:pathLst>
                <a:path w="3491865" h="746760">
                  <a:moveTo>
                    <a:pt x="0" y="746294"/>
                  </a:moveTo>
                  <a:lnTo>
                    <a:pt x="665882" y="200385"/>
                  </a:lnTo>
                  <a:lnTo>
                    <a:pt x="1251551" y="0"/>
                  </a:lnTo>
                  <a:lnTo>
                    <a:pt x="2084344" y="128562"/>
                  </a:lnTo>
                  <a:lnTo>
                    <a:pt x="3491598" y="569498"/>
                  </a:lnTo>
                </a:path>
              </a:pathLst>
            </a:custGeom>
            <a:ln w="38100">
              <a:solidFill>
                <a:srgbClr val="4BA8CD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7743207" y="3268459"/>
              <a:ext cx="187960" cy="122555"/>
            </a:xfrm>
            <a:custGeom>
              <a:avLst/>
              <a:gdLst/>
              <a:ahLst/>
              <a:cxnLst/>
              <a:rect l="l" t="t" r="r" b="b"/>
              <a:pathLst>
                <a:path w="187959" h="122554">
                  <a:moveTo>
                    <a:pt x="40004" y="0"/>
                  </a:moveTo>
                  <a:lnTo>
                    <a:pt x="0" y="121970"/>
                  </a:lnTo>
                  <a:lnTo>
                    <a:pt x="187591" y="115950"/>
                  </a:lnTo>
                  <a:lnTo>
                    <a:pt x="40004" y="0"/>
                  </a:lnTo>
                  <a:close/>
                </a:path>
              </a:pathLst>
            </a:custGeom>
            <a:solidFill>
              <a:srgbClr val="4BA8CD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1944000" y="2672702"/>
              <a:ext cx="5906135" cy="794385"/>
            </a:xfrm>
            <a:custGeom>
              <a:avLst/>
              <a:gdLst/>
              <a:ahLst/>
              <a:cxnLst/>
              <a:rect l="l" t="t" r="r" b="b"/>
              <a:pathLst>
                <a:path w="5906134" h="794385">
                  <a:moveTo>
                    <a:pt x="0" y="794102"/>
                  </a:moveTo>
                  <a:lnTo>
                    <a:pt x="1766151" y="206772"/>
                  </a:lnTo>
                  <a:lnTo>
                    <a:pt x="2970056" y="0"/>
                  </a:lnTo>
                  <a:lnTo>
                    <a:pt x="4165384" y="163887"/>
                  </a:lnTo>
                  <a:lnTo>
                    <a:pt x="5905804" y="688540"/>
                  </a:lnTo>
                </a:path>
              </a:pathLst>
            </a:custGeom>
            <a:ln w="38100">
              <a:solidFill>
                <a:srgbClr val="4BA8CD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50963" y="3054523"/>
            <a:ext cx="7489096" cy="1185587"/>
          </a:xfrm>
          <a:prstGeom prst="rect">
            <a:avLst/>
          </a:prstGeom>
        </p:spPr>
        <p:txBody>
          <a:bodyPr vert="horz" wrap="square" lIns="0" tIns="43186" rIns="0" bIns="0" rtlCol="0">
            <a:spAutoFit/>
          </a:bodyPr>
          <a:lstStyle/>
          <a:p>
            <a:pPr marL="11516">
              <a:spcBef>
                <a:spcPts val="340"/>
              </a:spcBef>
            </a:pPr>
            <a:r>
              <a:rPr sz="3627" u="sng" spc="-7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Totoro</a:t>
            </a:r>
            <a:r>
              <a:rPr sz="3627" u="sng" spc="-10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et</a:t>
            </a:r>
            <a:r>
              <a:rPr sz="3627" u="sng" spc="-9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9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le</a:t>
            </a:r>
            <a:r>
              <a:rPr sz="3627" u="sng" spc="-10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chat</a:t>
            </a:r>
            <a:r>
              <a:rPr sz="3627" u="sng" spc="-9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bus</a:t>
            </a:r>
            <a:r>
              <a:rPr sz="3627" u="sng" spc="-721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spc="-512" dirty="0">
                <a:latin typeface="Tahoma"/>
                <a:cs typeface="Tahoma"/>
              </a:rPr>
              <a:t> </a:t>
            </a:r>
            <a:r>
              <a:rPr sz="3627" spc="-59" dirty="0">
                <a:latin typeface="Tahoma"/>
                <a:cs typeface="Tahoma"/>
              </a:rPr>
              <a:t>retrouv</a:t>
            </a:r>
            <a:r>
              <a:rPr sz="3627" b="1" spc="-59" dirty="0">
                <a:latin typeface="Tahoma"/>
                <a:cs typeface="Tahoma"/>
              </a:rPr>
              <a:t>ent</a:t>
            </a:r>
            <a:r>
              <a:rPr sz="3627" b="1" spc="-23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Mei.</a:t>
            </a:r>
            <a:endParaRPr sz="3627">
              <a:latin typeface="Tahoma"/>
              <a:cs typeface="Tahoma"/>
            </a:endParaRPr>
          </a:p>
          <a:p>
            <a:pPr marL="1483883">
              <a:spcBef>
                <a:spcPts val="245"/>
              </a:spcBef>
            </a:pPr>
            <a:r>
              <a:rPr sz="3627" b="1" spc="-1056" dirty="0">
                <a:latin typeface="Tahoma"/>
                <a:cs typeface="Tahoma"/>
              </a:rPr>
              <a:t>+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12</a:t>
            </a:fld>
            <a:endParaRPr spc="-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39265" y="3086120"/>
            <a:ext cx="891136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filles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découvrent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maison.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Elles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rient.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27981" y="3086120"/>
            <a:ext cx="893497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u="sng" spc="141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Les</a:t>
            </a:r>
            <a:r>
              <a:rPr sz="3627" u="sng" spc="-77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11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filles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découvrent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maison.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u="sng" spc="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Elles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32" dirty="0">
                <a:latin typeface="Tahoma"/>
                <a:cs typeface="Tahoma"/>
              </a:rPr>
              <a:t>ri</a:t>
            </a:r>
            <a:r>
              <a:rPr sz="3627" b="1" spc="-32" dirty="0">
                <a:latin typeface="Tahoma"/>
                <a:cs typeface="Tahoma"/>
              </a:rPr>
              <a:t>ent</a:t>
            </a:r>
            <a:r>
              <a:rPr sz="3627" spc="-32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75932" y="3735132"/>
            <a:ext cx="6349552" cy="710560"/>
            <a:chOff x="1354569" y="4119020"/>
            <a:chExt cx="7002145" cy="783590"/>
          </a:xfrm>
        </p:grpSpPr>
        <p:sp>
          <p:nvSpPr>
            <p:cNvPr id="8" name="object 8"/>
            <p:cNvSpPr/>
            <p:nvPr/>
          </p:nvSpPr>
          <p:spPr>
            <a:xfrm>
              <a:off x="1458937" y="4167980"/>
              <a:ext cx="6878955" cy="715645"/>
            </a:xfrm>
            <a:custGeom>
              <a:avLst/>
              <a:gdLst/>
              <a:ahLst/>
              <a:cxnLst/>
              <a:rect l="l" t="t" r="r" b="b"/>
              <a:pathLst>
                <a:path w="6878955" h="715645">
                  <a:moveTo>
                    <a:pt x="6878586" y="45669"/>
                  </a:moveTo>
                  <a:lnTo>
                    <a:pt x="5515516" y="551540"/>
                  </a:lnTo>
                  <a:lnTo>
                    <a:pt x="4344639" y="715406"/>
                  </a:lnTo>
                  <a:lnTo>
                    <a:pt x="2721090" y="53298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4BA8CD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1354569" y="4119020"/>
              <a:ext cx="186055" cy="126364"/>
            </a:xfrm>
            <a:custGeom>
              <a:avLst/>
              <a:gdLst/>
              <a:ahLst/>
              <a:cxnLst/>
              <a:rect l="l" t="t" r="r" b="b"/>
              <a:pathLst>
                <a:path w="186055" h="126364">
                  <a:moveTo>
                    <a:pt x="185635" y="0"/>
                  </a:moveTo>
                  <a:lnTo>
                    <a:pt x="0" y="27698"/>
                  </a:lnTo>
                  <a:lnTo>
                    <a:pt x="160020" y="125793"/>
                  </a:lnTo>
                  <a:lnTo>
                    <a:pt x="185635" y="0"/>
                  </a:lnTo>
                  <a:close/>
                </a:path>
              </a:pathLst>
            </a:custGeom>
            <a:solidFill>
              <a:srgbClr val="4BA8CD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15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157204"/>
            <a:ext cx="9535557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84856" y="2819415"/>
            <a:ext cx="8296395" cy="246082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96546" indent="-285030">
              <a:spcBef>
                <a:spcPts val="91"/>
              </a:spcBef>
              <a:buChar char="•"/>
              <a:tabLst>
                <a:tab pos="296546" algn="l"/>
              </a:tabLst>
            </a:pPr>
            <a:r>
              <a:rPr sz="2811" spc="-50" dirty="0">
                <a:latin typeface="Tahoma"/>
                <a:cs typeface="Tahoma"/>
              </a:rPr>
              <a:t>Avec</a:t>
            </a:r>
            <a:r>
              <a:rPr sz="2811" spc="-127" dirty="0">
                <a:latin typeface="Tahoma"/>
                <a:cs typeface="Tahoma"/>
              </a:rPr>
              <a:t> </a:t>
            </a:r>
            <a:r>
              <a:rPr sz="2811" spc="-9" dirty="0">
                <a:latin typeface="Tahoma"/>
                <a:cs typeface="Tahoma"/>
              </a:rPr>
              <a:t>quoi</a:t>
            </a:r>
            <a:r>
              <a:rPr sz="2811" spc="-127" dirty="0">
                <a:latin typeface="Tahoma"/>
                <a:cs typeface="Tahoma"/>
              </a:rPr>
              <a:t> </a:t>
            </a:r>
            <a:r>
              <a:rPr sz="2811" spc="-9" dirty="0">
                <a:latin typeface="Tahoma"/>
                <a:cs typeface="Tahoma"/>
              </a:rPr>
              <a:t>accorde-t-</a:t>
            </a:r>
            <a:r>
              <a:rPr sz="2811" dirty="0">
                <a:latin typeface="Tahoma"/>
                <a:cs typeface="Tahoma"/>
              </a:rPr>
              <a:t>on</a:t>
            </a:r>
            <a:r>
              <a:rPr sz="2811" spc="-127" dirty="0">
                <a:latin typeface="Tahoma"/>
                <a:cs typeface="Tahoma"/>
              </a:rPr>
              <a:t> </a:t>
            </a:r>
            <a:r>
              <a:rPr sz="2811" spc="54" dirty="0">
                <a:latin typeface="Tahoma"/>
                <a:cs typeface="Tahoma"/>
              </a:rPr>
              <a:t>le</a:t>
            </a:r>
            <a:r>
              <a:rPr sz="2811" spc="-127" dirty="0">
                <a:latin typeface="Tahoma"/>
                <a:cs typeface="Tahoma"/>
              </a:rPr>
              <a:t> </a:t>
            </a:r>
            <a:r>
              <a:rPr sz="2811" spc="-27" dirty="0">
                <a:latin typeface="Tahoma"/>
                <a:cs typeface="Tahoma"/>
              </a:rPr>
              <a:t>verbe</a:t>
            </a:r>
            <a:r>
              <a:rPr sz="2811" spc="-122" dirty="0">
                <a:latin typeface="Tahoma"/>
                <a:cs typeface="Tahoma"/>
              </a:rPr>
              <a:t> </a:t>
            </a:r>
            <a:r>
              <a:rPr sz="2811" spc="63" dirty="0">
                <a:latin typeface="Tahoma"/>
                <a:cs typeface="Tahoma"/>
              </a:rPr>
              <a:t>?</a:t>
            </a:r>
            <a:r>
              <a:rPr sz="2811" spc="-127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De</a:t>
            </a:r>
            <a:r>
              <a:rPr sz="2811" spc="-127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quelle</a:t>
            </a:r>
            <a:r>
              <a:rPr sz="2811" spc="-127" dirty="0">
                <a:latin typeface="Tahoma"/>
                <a:cs typeface="Tahoma"/>
              </a:rPr>
              <a:t> </a:t>
            </a:r>
            <a:r>
              <a:rPr sz="2811" spc="-23" dirty="0">
                <a:latin typeface="Tahoma"/>
                <a:cs typeface="Tahoma"/>
              </a:rPr>
              <a:t>façon</a:t>
            </a:r>
            <a:r>
              <a:rPr sz="2811" spc="-122" dirty="0">
                <a:latin typeface="Tahoma"/>
                <a:cs typeface="Tahoma"/>
              </a:rPr>
              <a:t> </a:t>
            </a:r>
            <a:r>
              <a:rPr sz="2811" spc="18" dirty="0">
                <a:latin typeface="Tahoma"/>
                <a:cs typeface="Tahoma"/>
              </a:rPr>
              <a:t>?</a:t>
            </a:r>
            <a:endParaRPr sz="2811">
              <a:latin typeface="Tahoma"/>
              <a:cs typeface="Tahoma"/>
            </a:endParaRPr>
          </a:p>
          <a:p>
            <a:pPr marL="303456" indent="-291940">
              <a:spcBef>
                <a:spcPts val="2825"/>
              </a:spcBef>
              <a:buChar char="•"/>
              <a:tabLst>
                <a:tab pos="303456" algn="l"/>
              </a:tabLst>
            </a:pPr>
            <a:r>
              <a:rPr sz="2811" spc="63" dirty="0">
                <a:latin typeface="Tahoma"/>
                <a:cs typeface="Tahoma"/>
              </a:rPr>
              <a:t>Si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spc="68" dirty="0">
                <a:latin typeface="Tahoma"/>
                <a:cs typeface="Tahoma"/>
              </a:rPr>
              <a:t>le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verbe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a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deux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sujets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comment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accorde-t-</a:t>
            </a:r>
            <a:r>
              <a:rPr sz="2811" spc="45" dirty="0">
                <a:latin typeface="Tahoma"/>
                <a:cs typeface="Tahoma"/>
              </a:rPr>
              <a:t>on</a:t>
            </a:r>
            <a:r>
              <a:rPr sz="2811" spc="-18" dirty="0">
                <a:latin typeface="Tahoma"/>
                <a:cs typeface="Tahoma"/>
              </a:rPr>
              <a:t> </a:t>
            </a:r>
            <a:r>
              <a:rPr sz="2811" spc="18" dirty="0">
                <a:latin typeface="Tahoma"/>
                <a:cs typeface="Tahoma"/>
              </a:rPr>
              <a:t>?</a:t>
            </a:r>
            <a:endParaRPr sz="2811">
              <a:latin typeface="Tahoma"/>
              <a:cs typeface="Tahoma"/>
            </a:endParaRPr>
          </a:p>
          <a:p>
            <a:pPr marL="303456" marR="551634" indent="-292516">
              <a:lnSpc>
                <a:spcPct val="107500"/>
              </a:lnSpc>
              <a:spcBef>
                <a:spcPts val="2571"/>
              </a:spcBef>
              <a:buChar char="•"/>
              <a:tabLst>
                <a:tab pos="303456" algn="l"/>
              </a:tabLst>
            </a:pPr>
            <a:r>
              <a:rPr sz="2811" spc="-9" dirty="0">
                <a:latin typeface="Tahoma"/>
                <a:cs typeface="Tahoma"/>
              </a:rPr>
              <a:t>Quand</a:t>
            </a:r>
            <a:r>
              <a:rPr sz="2811" spc="-63" dirty="0">
                <a:latin typeface="Tahoma"/>
                <a:cs typeface="Tahoma"/>
              </a:rPr>
              <a:t> </a:t>
            </a:r>
            <a:r>
              <a:rPr sz="2811" spc="68" dirty="0">
                <a:latin typeface="Tahoma"/>
                <a:cs typeface="Tahoma"/>
              </a:rPr>
              <a:t>le</a:t>
            </a:r>
            <a:r>
              <a:rPr sz="2811" spc="-59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sujet</a:t>
            </a:r>
            <a:r>
              <a:rPr sz="2811" spc="-63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est</a:t>
            </a:r>
            <a:r>
              <a:rPr sz="2811" spc="-63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un</a:t>
            </a:r>
            <a:r>
              <a:rPr sz="2811" spc="-59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pronom</a:t>
            </a:r>
            <a:r>
              <a:rPr sz="2811" spc="-63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comme</a:t>
            </a:r>
            <a:r>
              <a:rPr sz="2811" spc="-59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«</a:t>
            </a:r>
            <a:r>
              <a:rPr sz="2811" spc="-50" dirty="0">
                <a:latin typeface="Tahoma"/>
                <a:cs typeface="Tahoma"/>
              </a:rPr>
              <a:t> </a:t>
            </a:r>
            <a:r>
              <a:rPr sz="2811" b="1" spc="-82" dirty="0">
                <a:latin typeface="Tahoma"/>
                <a:cs typeface="Tahoma"/>
              </a:rPr>
              <a:t>il/ils</a:t>
            </a:r>
            <a:r>
              <a:rPr sz="2811" b="1" spc="-9" dirty="0">
                <a:latin typeface="Tahoma"/>
                <a:cs typeface="Tahoma"/>
              </a:rPr>
              <a:t> </a:t>
            </a:r>
            <a:r>
              <a:rPr sz="2811" spc="-45" dirty="0">
                <a:latin typeface="Tahoma"/>
                <a:cs typeface="Tahoma"/>
              </a:rPr>
              <a:t>» </a:t>
            </a:r>
            <a:r>
              <a:rPr sz="2811" dirty="0">
                <a:latin typeface="Tahoma"/>
                <a:cs typeface="Tahoma"/>
              </a:rPr>
              <a:t>ou</a:t>
            </a:r>
            <a:r>
              <a:rPr sz="2811" spc="-86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«</a:t>
            </a:r>
            <a:r>
              <a:rPr sz="2811" spc="-82" dirty="0">
                <a:latin typeface="Tahoma"/>
                <a:cs typeface="Tahoma"/>
              </a:rPr>
              <a:t> </a:t>
            </a:r>
            <a:r>
              <a:rPr sz="2811" b="1" spc="-82" dirty="0">
                <a:latin typeface="Tahoma"/>
                <a:cs typeface="Tahoma"/>
              </a:rPr>
              <a:t>elle/elles</a:t>
            </a:r>
            <a:r>
              <a:rPr sz="2811" b="1" spc="-27" dirty="0">
                <a:latin typeface="Tahoma"/>
                <a:cs typeface="Tahoma"/>
              </a:rPr>
              <a:t> </a:t>
            </a:r>
            <a:r>
              <a:rPr sz="2811" spc="-163" dirty="0">
                <a:latin typeface="Tahoma"/>
                <a:cs typeface="Tahoma"/>
              </a:rPr>
              <a:t>»,</a:t>
            </a:r>
            <a:r>
              <a:rPr sz="2811" spc="-77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que</a:t>
            </a:r>
            <a:r>
              <a:rPr sz="2811" spc="-82" dirty="0">
                <a:latin typeface="Tahoma"/>
                <a:cs typeface="Tahoma"/>
              </a:rPr>
              <a:t> </a:t>
            </a:r>
            <a:r>
              <a:rPr sz="2811" spc="45" dirty="0">
                <a:latin typeface="Tahoma"/>
                <a:cs typeface="Tahoma"/>
              </a:rPr>
              <a:t>faut-</a:t>
            </a:r>
            <a:r>
              <a:rPr sz="2811" dirty="0">
                <a:latin typeface="Tahoma"/>
                <a:cs typeface="Tahoma"/>
              </a:rPr>
              <a:t>il</a:t>
            </a:r>
            <a:r>
              <a:rPr sz="2811" spc="-82" dirty="0">
                <a:latin typeface="Tahoma"/>
                <a:cs typeface="Tahoma"/>
              </a:rPr>
              <a:t> </a:t>
            </a:r>
            <a:r>
              <a:rPr sz="2811" dirty="0">
                <a:latin typeface="Tahoma"/>
                <a:cs typeface="Tahoma"/>
              </a:rPr>
              <a:t>faire</a:t>
            </a:r>
            <a:r>
              <a:rPr sz="2811" spc="-77" dirty="0">
                <a:latin typeface="Tahoma"/>
                <a:cs typeface="Tahoma"/>
              </a:rPr>
              <a:t> </a:t>
            </a:r>
            <a:r>
              <a:rPr sz="2811" spc="18" dirty="0">
                <a:latin typeface="Tahoma"/>
                <a:cs typeface="Tahoma"/>
              </a:rPr>
              <a:t>?</a:t>
            </a:r>
            <a:endParaRPr sz="2811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13540" y="3086120"/>
            <a:ext cx="816280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27" dirty="0">
                <a:latin typeface="Tahoma"/>
                <a:cs typeface="Tahoma"/>
              </a:rPr>
              <a:t>Hayao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Miyazaki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réalis…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100" dirty="0">
                <a:latin typeface="Tahoma"/>
                <a:cs typeface="Tahoma"/>
              </a:rPr>
              <a:t>film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27" dirty="0">
                <a:latin typeface="Tahoma"/>
                <a:cs typeface="Tahoma"/>
              </a:rPr>
              <a:t>1988.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61679" y="3086120"/>
            <a:ext cx="806721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u="sng" spc="-2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Hayao</a:t>
            </a:r>
            <a:r>
              <a:rPr sz="3627" u="sng" spc="-7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Miyazaki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réalis</a:t>
            </a:r>
            <a:r>
              <a:rPr sz="3627" b="1" spc="54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100" dirty="0">
                <a:latin typeface="Tahoma"/>
                <a:cs typeface="Tahoma"/>
              </a:rPr>
              <a:t>film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27" dirty="0">
                <a:latin typeface="Tahoma"/>
                <a:cs typeface="Tahoma"/>
              </a:rPr>
              <a:t>1988.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05443" y="3086120"/>
            <a:ext cx="957931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77" dirty="0">
                <a:latin typeface="Tahoma"/>
                <a:cs typeface="Tahoma"/>
              </a:rPr>
              <a:t>C’est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succès,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spectateurs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63" dirty="0">
                <a:latin typeface="Tahoma"/>
                <a:cs typeface="Tahoma"/>
              </a:rPr>
              <a:t>ador…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film.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04220" y="3086120"/>
            <a:ext cx="8382768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3474486" marR="4607" indent="-3463545">
              <a:spcBef>
                <a:spcPts val="91"/>
              </a:spcBef>
            </a:pPr>
            <a:r>
              <a:rPr sz="3627" spc="77" dirty="0">
                <a:latin typeface="Tahoma"/>
                <a:cs typeface="Tahoma"/>
              </a:rPr>
              <a:t>C’est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succès,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u="sng" spc="118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les</a:t>
            </a:r>
            <a:r>
              <a:rPr sz="3627" u="sng" spc="-82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5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spectateurs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50" dirty="0">
                <a:latin typeface="Tahoma"/>
                <a:cs typeface="Tahoma"/>
              </a:rPr>
              <a:t>ador</a:t>
            </a:r>
            <a:r>
              <a:rPr sz="3627" b="1" spc="-50" dirty="0">
                <a:solidFill>
                  <a:srgbClr val="FF0000"/>
                </a:solidFill>
                <a:latin typeface="Tahoma"/>
                <a:cs typeface="Tahoma"/>
              </a:rPr>
              <a:t>ent</a:t>
            </a:r>
            <a:r>
              <a:rPr sz="3627" b="1" spc="-50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film.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94952" y="3086120"/>
            <a:ext cx="820023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Deux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sœurs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emménag…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leur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père.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30040" y="3086120"/>
            <a:ext cx="853075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Deux</a:t>
            </a:r>
            <a:r>
              <a:rPr sz="3627" u="sng" spc="-172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54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sœurs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-32" dirty="0">
                <a:latin typeface="Tahoma"/>
                <a:cs typeface="Tahoma"/>
              </a:rPr>
              <a:t>emménag</a:t>
            </a:r>
            <a:r>
              <a:rPr sz="3627" b="1" spc="-32" dirty="0">
                <a:solidFill>
                  <a:srgbClr val="FF0000"/>
                </a:solidFill>
                <a:latin typeface="Tahoma"/>
                <a:cs typeface="Tahoma"/>
              </a:rPr>
              <a:t>ent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-172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leur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père.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22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830905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96070" y="3086120"/>
            <a:ext cx="6798114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La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mère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fillettes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malade.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59" dirty="0">
                <a:latin typeface="Tahoma"/>
                <a:cs typeface="Tahoma"/>
              </a:rPr>
              <a:t>Elle…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soign…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l’hôpital.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23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830905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96070" y="3086120"/>
            <a:ext cx="6798114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La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mère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fillettes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malade.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u="sng" spc="136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Elle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soign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l’hôpital.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58247" y="3086120"/>
            <a:ext cx="6673738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471215" marR="4607" indent="-1460274">
              <a:spcBef>
                <a:spcPts val="91"/>
              </a:spcBef>
            </a:pPr>
            <a:r>
              <a:rPr sz="3627" spc="-73" dirty="0">
                <a:latin typeface="Tahoma"/>
                <a:cs typeface="Tahoma"/>
              </a:rPr>
              <a:t>Totoro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aim…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bruit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gouttes </a:t>
            </a:r>
            <a:r>
              <a:rPr sz="3627" spc="131" dirty="0">
                <a:latin typeface="Tahoma"/>
                <a:cs typeface="Tahoma"/>
              </a:rPr>
              <a:t>sur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parapluie.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06386" y="3086120"/>
            <a:ext cx="6577576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422846" marR="4607" indent="-1411906">
              <a:spcBef>
                <a:spcPts val="91"/>
              </a:spcBef>
            </a:pPr>
            <a:r>
              <a:rPr sz="3627" u="sng" spc="-7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Totoro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aim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bruit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gouttes </a:t>
            </a:r>
            <a:r>
              <a:rPr sz="3627" spc="131" dirty="0">
                <a:latin typeface="Tahoma"/>
                <a:cs typeface="Tahoma"/>
              </a:rPr>
              <a:t>sur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parapluie.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61249" y="3086120"/>
            <a:ext cx="6667980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365840" marR="4607" indent="-1354900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150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donn…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glands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aux</a:t>
            </a:r>
            <a:r>
              <a:rPr sz="3627" spc="-150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fillettes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remercier.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09388" y="3086121"/>
            <a:ext cx="6571818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317472" marR="4607" indent="-1306531">
              <a:spcBef>
                <a:spcPts val="91"/>
              </a:spcBef>
            </a:pP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Il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donn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glands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aux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fillettes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remercier.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28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830905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32153" y="3086121"/>
            <a:ext cx="5526131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glands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magiques.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-91" dirty="0">
                <a:latin typeface="Tahoma"/>
                <a:cs typeface="Tahoma"/>
              </a:rPr>
              <a:t>Il…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pouss…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très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vite.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29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830905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32153" y="3086121"/>
            <a:ext cx="5526131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glands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magiques.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Il</a:t>
            </a:r>
            <a:r>
              <a:rPr sz="3627" b="1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</a:t>
            </a:r>
            <a:r>
              <a:rPr sz="3627" b="1" spc="-136" dirty="0">
                <a:latin typeface="Tahoma"/>
                <a:cs typeface="Tahoma"/>
              </a:rPr>
              <a:t> </a:t>
            </a:r>
            <a:r>
              <a:rPr sz="3627" spc="-32" dirty="0">
                <a:latin typeface="Tahoma"/>
                <a:cs typeface="Tahoma"/>
              </a:rPr>
              <a:t>pouss</a:t>
            </a:r>
            <a:r>
              <a:rPr sz="3627" b="1" spc="-32" dirty="0">
                <a:solidFill>
                  <a:srgbClr val="FF0000"/>
                </a:solidFill>
                <a:latin typeface="Tahoma"/>
                <a:cs typeface="Tahoma"/>
              </a:rPr>
              <a:t>ent</a:t>
            </a:r>
            <a:r>
              <a:rPr sz="3627" b="1" spc="-131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très</a:t>
            </a:r>
            <a:r>
              <a:rPr sz="3627" spc="-20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vite.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28310" y="3086121"/>
            <a:ext cx="553361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73" dirty="0">
                <a:latin typeface="Tahoma"/>
                <a:cs typeface="Tahoma"/>
              </a:rPr>
              <a:t>Mei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Satsuki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disput…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29350" y="3086121"/>
            <a:ext cx="573227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u="sng" spc="7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Mei</a:t>
            </a:r>
            <a:r>
              <a:rPr sz="3627" u="sng" spc="-10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et</a:t>
            </a:r>
            <a:r>
              <a:rPr sz="3627" u="sng" spc="-9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6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Satsuki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41" dirty="0">
                <a:latin typeface="Tahoma"/>
                <a:cs typeface="Tahoma"/>
              </a:rPr>
              <a:t>disput</a:t>
            </a:r>
            <a:r>
              <a:rPr sz="3627" b="1" spc="-41" dirty="0">
                <a:solidFill>
                  <a:srgbClr val="FF0000"/>
                </a:solidFill>
                <a:latin typeface="Tahoma"/>
                <a:cs typeface="Tahoma"/>
              </a:rPr>
              <a:t>ent</a:t>
            </a:r>
            <a:r>
              <a:rPr sz="3627" spc="-41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57916" y="3086121"/>
            <a:ext cx="727431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73" dirty="0">
                <a:latin typeface="Tahoma"/>
                <a:cs typeface="Tahoma"/>
              </a:rPr>
              <a:t>Mei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décid…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d’aller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seule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l’hôpital.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06053" y="3086121"/>
            <a:ext cx="717815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u="sng" spc="7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Mei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décid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spc="-36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d’aller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seule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l’hôpital.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34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830905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517830" y="1929003"/>
            <a:ext cx="9535557" cy="132993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91"/>
              </a:spcBef>
              <a:buNone/>
            </a:pPr>
            <a:r>
              <a:rPr dirty="0"/>
              <a:t>Avec</a:t>
            </a:r>
            <a:r>
              <a:rPr spc="-100" dirty="0"/>
              <a:t> </a:t>
            </a:r>
            <a:r>
              <a:rPr dirty="0"/>
              <a:t>l’aide</a:t>
            </a:r>
            <a:r>
              <a:rPr spc="-100" dirty="0"/>
              <a:t> </a:t>
            </a:r>
            <a:r>
              <a:rPr dirty="0"/>
              <a:t>de</a:t>
            </a:r>
            <a:r>
              <a:rPr spc="-95" dirty="0"/>
              <a:t> </a:t>
            </a:r>
            <a:r>
              <a:rPr spc="-77" dirty="0"/>
              <a:t>Totoro</a:t>
            </a:r>
            <a:r>
              <a:rPr spc="-100" dirty="0"/>
              <a:t> </a:t>
            </a:r>
            <a:r>
              <a:rPr dirty="0"/>
              <a:t>et</a:t>
            </a:r>
            <a:r>
              <a:rPr spc="-100" dirty="0"/>
              <a:t> </a:t>
            </a:r>
            <a:r>
              <a:rPr dirty="0"/>
              <a:t>du</a:t>
            </a:r>
            <a:r>
              <a:rPr spc="-95" dirty="0"/>
              <a:t> </a:t>
            </a:r>
            <a:r>
              <a:rPr dirty="0"/>
              <a:t>chat</a:t>
            </a:r>
            <a:r>
              <a:rPr spc="-100" dirty="0"/>
              <a:t> </a:t>
            </a:r>
            <a:r>
              <a:rPr spc="-18" dirty="0"/>
              <a:t>bus,</a:t>
            </a:r>
            <a:r>
              <a:rPr lang="fr-FR" spc="-18" dirty="0"/>
              <a:t> </a:t>
            </a:r>
          </a:p>
          <a:p>
            <a:pPr algn="ctr">
              <a:lnSpc>
                <a:spcPct val="100000"/>
              </a:lnSpc>
              <a:spcBef>
                <a:spcPts val="91"/>
              </a:spcBef>
            </a:pPr>
            <a:endParaRPr lang="fr-FR" spc="-18" dirty="0"/>
          </a:p>
          <a:p>
            <a:pPr marL="0" indent="0" algn="ctr">
              <a:lnSpc>
                <a:spcPct val="100000"/>
              </a:lnSpc>
              <a:spcBef>
                <a:spcPts val="91"/>
              </a:spcBef>
              <a:buNone/>
            </a:pPr>
            <a:r>
              <a:rPr spc="63" dirty="0"/>
              <a:t>Satsuki</a:t>
            </a:r>
            <a:r>
              <a:rPr spc="-136" dirty="0"/>
              <a:t> </a:t>
            </a:r>
            <a:r>
              <a:rPr spc="-41" dirty="0"/>
              <a:t>retrouv…</a:t>
            </a:r>
            <a:r>
              <a:rPr spc="-131" dirty="0"/>
              <a:t> </a:t>
            </a:r>
            <a:r>
              <a:rPr spc="86" dirty="0"/>
              <a:t>sa</a:t>
            </a:r>
            <a:r>
              <a:rPr spc="-131" dirty="0"/>
              <a:t> </a:t>
            </a:r>
            <a:r>
              <a:rPr spc="-9" dirty="0" err="1"/>
              <a:t>sœur</a:t>
            </a:r>
            <a:r>
              <a:rPr spc="-9" dirty="0"/>
              <a:t>.</a:t>
            </a:r>
            <a:r>
              <a:rPr lang="fr-FR" spc="-9" dirty="0"/>
              <a:t>   </a:t>
            </a:r>
            <a:r>
              <a:rPr spc="59" dirty="0"/>
              <a:t>Elle…</a:t>
            </a:r>
            <a:r>
              <a:rPr spc="-77" dirty="0"/>
              <a:t> </a:t>
            </a:r>
            <a:r>
              <a:rPr spc="50" dirty="0"/>
              <a:t>s’embrass…</a:t>
            </a:r>
            <a:r>
              <a:rPr spc="-77" dirty="0"/>
              <a:t> </a:t>
            </a:r>
            <a:r>
              <a:rPr spc="-45" dirty="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712" y="6550129"/>
            <a:ext cx="167563" cy="17904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88" spc="-23" dirty="0">
                <a:latin typeface="Tahoma"/>
                <a:cs typeface="Tahoma"/>
              </a:rPr>
              <a:t>28</a:t>
            </a:r>
            <a:endParaRPr sz="1088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830905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1081118" y="1870263"/>
            <a:ext cx="9535557" cy="132993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91"/>
              </a:spcBef>
              <a:buNone/>
            </a:pPr>
            <a:r>
              <a:rPr dirty="0"/>
              <a:t>Avec</a:t>
            </a:r>
            <a:r>
              <a:rPr spc="-100" dirty="0"/>
              <a:t> </a:t>
            </a:r>
            <a:r>
              <a:rPr dirty="0"/>
              <a:t>l’aide</a:t>
            </a:r>
            <a:r>
              <a:rPr spc="-100" dirty="0"/>
              <a:t> </a:t>
            </a:r>
            <a:r>
              <a:rPr dirty="0"/>
              <a:t>de</a:t>
            </a:r>
            <a:r>
              <a:rPr spc="-95" dirty="0"/>
              <a:t> </a:t>
            </a:r>
            <a:r>
              <a:rPr spc="-77" dirty="0"/>
              <a:t>Totoro</a:t>
            </a:r>
            <a:r>
              <a:rPr spc="-100" dirty="0"/>
              <a:t> </a:t>
            </a:r>
            <a:r>
              <a:rPr dirty="0"/>
              <a:t>et</a:t>
            </a:r>
            <a:r>
              <a:rPr spc="-100" dirty="0"/>
              <a:t> </a:t>
            </a:r>
            <a:r>
              <a:rPr dirty="0"/>
              <a:t>du</a:t>
            </a:r>
            <a:r>
              <a:rPr spc="-95" dirty="0"/>
              <a:t> </a:t>
            </a:r>
            <a:r>
              <a:rPr dirty="0"/>
              <a:t>chat</a:t>
            </a:r>
            <a:r>
              <a:rPr spc="-100" dirty="0"/>
              <a:t> </a:t>
            </a:r>
            <a:r>
              <a:rPr spc="-18" dirty="0"/>
              <a:t>bus,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pc="-18" dirty="0"/>
          </a:p>
          <a:p>
            <a:pPr marL="0" indent="0" algn="ctr">
              <a:lnSpc>
                <a:spcPct val="100000"/>
              </a:lnSpc>
              <a:spcBef>
                <a:spcPts val="5"/>
              </a:spcBef>
              <a:buNone/>
            </a:pPr>
            <a:r>
              <a:rPr u="sng" spc="63" dirty="0">
                <a:uFill>
                  <a:solidFill>
                    <a:srgbClr val="000000"/>
                  </a:solidFill>
                </a:uFill>
              </a:rPr>
              <a:t>Satsuki</a:t>
            </a:r>
            <a:r>
              <a:rPr spc="-163" dirty="0"/>
              <a:t> </a:t>
            </a:r>
            <a:r>
              <a:rPr dirty="0"/>
              <a:t>retrouv</a:t>
            </a:r>
            <a:r>
              <a:rPr b="1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b="1" spc="-91" dirty="0">
                <a:latin typeface="Tahoma"/>
                <a:cs typeface="Tahoma"/>
              </a:rPr>
              <a:t> </a:t>
            </a:r>
            <a:r>
              <a:rPr spc="86" dirty="0"/>
              <a:t>sa</a:t>
            </a:r>
            <a:r>
              <a:rPr spc="-163" dirty="0"/>
              <a:t> </a:t>
            </a:r>
            <a:r>
              <a:rPr spc="-9" dirty="0" err="1"/>
              <a:t>sœur</a:t>
            </a:r>
            <a:r>
              <a:rPr spc="-9" dirty="0"/>
              <a:t>.</a:t>
            </a:r>
            <a:r>
              <a:rPr lang="fr-FR" spc="-9" dirty="0"/>
              <a:t>  </a:t>
            </a:r>
            <a:r>
              <a:rPr u="sng" spc="-889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spc="95" dirty="0">
                <a:uFill>
                  <a:solidFill>
                    <a:srgbClr val="000000"/>
                  </a:solidFill>
                </a:uFill>
              </a:rPr>
              <a:t>Elle</a:t>
            </a:r>
            <a:r>
              <a:rPr b="1" u="sng" spc="95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</a:t>
            </a:r>
            <a:r>
              <a:rPr b="1" spc="-9" dirty="0">
                <a:latin typeface="Tahoma"/>
                <a:cs typeface="Tahoma"/>
              </a:rPr>
              <a:t> </a:t>
            </a:r>
            <a:r>
              <a:rPr spc="-9" dirty="0"/>
              <a:t>s’embrass</a:t>
            </a:r>
            <a:r>
              <a:rPr b="1" spc="-9" dirty="0">
                <a:solidFill>
                  <a:srgbClr val="FF0000"/>
                </a:solidFill>
                <a:latin typeface="Tahoma"/>
                <a:cs typeface="Tahoma"/>
              </a:rPr>
              <a:t>ent</a:t>
            </a:r>
            <a:r>
              <a:rPr spc="-9" dirty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F004ABC-0BFB-C808-09D2-5A87410FF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636814"/>
            <a:ext cx="11535805" cy="315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53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98468D2-D6D2-95B4-6949-68B566E3F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8" y="1318279"/>
            <a:ext cx="11940403" cy="367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117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F2C0466-CC46-24C4-9ED2-1C6A44454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97" y="0"/>
            <a:ext cx="11954202" cy="32657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367FB1-E2C1-EBE8-A76B-25C851F20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97" y="3192168"/>
            <a:ext cx="11899406" cy="366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07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toro et toute la bande de Ghibli arrivent sur Netflix - iGeneration">
            <a:extLst>
              <a:ext uri="{FF2B5EF4-FFF2-40B4-BE49-F238E27FC236}">
                <a16:creationId xmlns:a16="http://schemas.microsoft.com/office/drawing/2014/main" id="{DAD9F689-E34F-0686-4157-2FC9CABD5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0"/>
            <a:ext cx="11430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hoto du film Mon voisin Totoro - Photo 5 sur 23 - AlloCiné">
            <a:extLst>
              <a:ext uri="{FF2B5EF4-FFF2-40B4-BE49-F238E27FC236}">
                <a16:creationId xmlns:a16="http://schemas.microsoft.com/office/drawing/2014/main" id="{8432B408-440E-2810-7DEF-7E69BF178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2"/>
            <a:ext cx="13062863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265;p18">
            <a:extLst>
              <a:ext uri="{FF2B5EF4-FFF2-40B4-BE49-F238E27FC236}">
                <a16:creationId xmlns:a16="http://schemas.microsoft.com/office/drawing/2014/main" id="{87501C8A-C37E-9A91-AFC3-7C1617CE86AB}"/>
              </a:ext>
            </a:extLst>
          </p:cNvPr>
          <p:cNvSpPr/>
          <p:nvPr/>
        </p:nvSpPr>
        <p:spPr>
          <a:xfrm>
            <a:off x="9895176" y="3721629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267;p18">
            <a:extLst>
              <a:ext uri="{FF2B5EF4-FFF2-40B4-BE49-F238E27FC236}">
                <a16:creationId xmlns:a16="http://schemas.microsoft.com/office/drawing/2014/main" id="{7DC78AE4-B91E-D086-2470-0BC4F48FE0E8}"/>
              </a:ext>
            </a:extLst>
          </p:cNvPr>
          <p:cNvSpPr/>
          <p:nvPr/>
        </p:nvSpPr>
        <p:spPr>
          <a:xfrm>
            <a:off x="427703" y="4362928"/>
            <a:ext cx="2979173" cy="390086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266;p18">
            <a:extLst>
              <a:ext uri="{FF2B5EF4-FFF2-40B4-BE49-F238E27FC236}">
                <a16:creationId xmlns:a16="http://schemas.microsoft.com/office/drawing/2014/main" id="{2EA333A0-65D3-8AC8-EB51-03467BBC9FFA}"/>
              </a:ext>
            </a:extLst>
          </p:cNvPr>
          <p:cNvSpPr/>
          <p:nvPr/>
        </p:nvSpPr>
        <p:spPr>
          <a:xfrm>
            <a:off x="427704" y="3615734"/>
            <a:ext cx="2979173" cy="39008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268;p18">
            <a:extLst>
              <a:ext uri="{FF2B5EF4-FFF2-40B4-BE49-F238E27FC236}">
                <a16:creationId xmlns:a16="http://schemas.microsoft.com/office/drawing/2014/main" id="{72F9A418-8436-5BDB-0BC9-FBB61FC9ED10}"/>
              </a:ext>
            </a:extLst>
          </p:cNvPr>
          <p:cNvSpPr/>
          <p:nvPr/>
        </p:nvSpPr>
        <p:spPr>
          <a:xfrm>
            <a:off x="427703" y="5059213"/>
            <a:ext cx="2979173" cy="390086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269;p18">
            <a:extLst>
              <a:ext uri="{FF2B5EF4-FFF2-40B4-BE49-F238E27FC236}">
                <a16:creationId xmlns:a16="http://schemas.microsoft.com/office/drawing/2014/main" id="{DDABD9BA-61D5-AFC3-88E9-FCB9696E5AFC}"/>
              </a:ext>
            </a:extLst>
          </p:cNvPr>
          <p:cNvSpPr/>
          <p:nvPr/>
        </p:nvSpPr>
        <p:spPr>
          <a:xfrm>
            <a:off x="427702" y="5835064"/>
            <a:ext cx="2979173" cy="390086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30;p18">
            <a:extLst>
              <a:ext uri="{FF2B5EF4-FFF2-40B4-BE49-F238E27FC236}">
                <a16:creationId xmlns:a16="http://schemas.microsoft.com/office/drawing/2014/main" id="{56FA7C56-A39A-A176-99FB-8981293BA317}"/>
              </a:ext>
            </a:extLst>
          </p:cNvPr>
          <p:cNvSpPr/>
          <p:nvPr/>
        </p:nvSpPr>
        <p:spPr>
          <a:xfrm>
            <a:off x="9898865" y="2982260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31;p18">
            <a:extLst>
              <a:ext uri="{FF2B5EF4-FFF2-40B4-BE49-F238E27FC236}">
                <a16:creationId xmlns:a16="http://schemas.microsoft.com/office/drawing/2014/main" id="{E7C6E46B-85CD-D037-ED9A-26D08AAFE9FE}"/>
              </a:ext>
            </a:extLst>
          </p:cNvPr>
          <p:cNvSpPr/>
          <p:nvPr/>
        </p:nvSpPr>
        <p:spPr>
          <a:xfrm>
            <a:off x="7960440" y="5619837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32;p18">
            <a:extLst>
              <a:ext uri="{FF2B5EF4-FFF2-40B4-BE49-F238E27FC236}">
                <a16:creationId xmlns:a16="http://schemas.microsoft.com/office/drawing/2014/main" id="{1A814EE9-EE89-BCEA-BC08-592B4DE35D64}"/>
              </a:ext>
            </a:extLst>
          </p:cNvPr>
          <p:cNvSpPr/>
          <p:nvPr/>
        </p:nvSpPr>
        <p:spPr>
          <a:xfrm>
            <a:off x="7960440" y="3679819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34;p18">
            <a:extLst>
              <a:ext uri="{FF2B5EF4-FFF2-40B4-BE49-F238E27FC236}">
                <a16:creationId xmlns:a16="http://schemas.microsoft.com/office/drawing/2014/main" id="{912A3EFF-EC20-E2D8-5D71-7632A3CA1120}"/>
              </a:ext>
            </a:extLst>
          </p:cNvPr>
          <p:cNvSpPr txBox="1"/>
          <p:nvPr/>
        </p:nvSpPr>
        <p:spPr>
          <a:xfrm>
            <a:off x="353962" y="0"/>
            <a:ext cx="1075157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Reconstitue 12 mots dont les syllabes ont été mélangées. Attention ! Tu ne peux utiliser chaque syllabe qu’une seule fois ! </a:t>
            </a:r>
            <a:endParaRPr dirty="0"/>
          </a:p>
        </p:txBody>
      </p:sp>
      <p:sp>
        <p:nvSpPr>
          <p:cNvPr id="6" name="Google Shape;235;p18">
            <a:extLst>
              <a:ext uri="{FF2B5EF4-FFF2-40B4-BE49-F238E27FC236}">
                <a16:creationId xmlns:a16="http://schemas.microsoft.com/office/drawing/2014/main" id="{EF30A6CC-E4B4-4122-5A0F-087A8E139643}"/>
              </a:ext>
            </a:extLst>
          </p:cNvPr>
          <p:cNvSpPr txBox="1"/>
          <p:nvPr/>
        </p:nvSpPr>
        <p:spPr>
          <a:xfrm>
            <a:off x="525625" y="1281550"/>
            <a:ext cx="230043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 rouge : 2 syllabes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 noir : 3 syllabes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Mot vert : 4 syllabes 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7" name="Google Shape;236;p18">
            <a:extLst>
              <a:ext uri="{FF2B5EF4-FFF2-40B4-BE49-F238E27FC236}">
                <a16:creationId xmlns:a16="http://schemas.microsoft.com/office/drawing/2014/main" id="{683F51B2-8848-FFC9-BD95-5301C2C6C31F}"/>
              </a:ext>
            </a:extLst>
          </p:cNvPr>
          <p:cNvSpPr/>
          <p:nvPr/>
        </p:nvSpPr>
        <p:spPr>
          <a:xfrm>
            <a:off x="4643279" y="825946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8;p18">
            <a:extLst>
              <a:ext uri="{FF2B5EF4-FFF2-40B4-BE49-F238E27FC236}">
                <a16:creationId xmlns:a16="http://schemas.microsoft.com/office/drawing/2014/main" id="{634EB222-3AC4-64AA-D841-375ED6E47F73}"/>
              </a:ext>
            </a:extLst>
          </p:cNvPr>
          <p:cNvSpPr/>
          <p:nvPr/>
        </p:nvSpPr>
        <p:spPr>
          <a:xfrm>
            <a:off x="4643279" y="177472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39;p18">
            <a:extLst>
              <a:ext uri="{FF2B5EF4-FFF2-40B4-BE49-F238E27FC236}">
                <a16:creationId xmlns:a16="http://schemas.microsoft.com/office/drawing/2014/main" id="{26C56216-31D6-081F-C679-230AFA769F44}"/>
              </a:ext>
            </a:extLst>
          </p:cNvPr>
          <p:cNvSpPr/>
          <p:nvPr/>
        </p:nvSpPr>
        <p:spPr>
          <a:xfrm>
            <a:off x="4643279" y="1300334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41;p18">
            <a:extLst>
              <a:ext uri="{FF2B5EF4-FFF2-40B4-BE49-F238E27FC236}">
                <a16:creationId xmlns:a16="http://schemas.microsoft.com/office/drawing/2014/main" id="{45511F2C-3EF3-0864-1394-70CB4A63D7C9}"/>
              </a:ext>
            </a:extLst>
          </p:cNvPr>
          <p:cNvSpPr/>
          <p:nvPr/>
        </p:nvSpPr>
        <p:spPr>
          <a:xfrm>
            <a:off x="4655562" y="579585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42;p18">
            <a:extLst>
              <a:ext uri="{FF2B5EF4-FFF2-40B4-BE49-F238E27FC236}">
                <a16:creationId xmlns:a16="http://schemas.microsoft.com/office/drawing/2014/main" id="{4932D424-63BC-9C93-8D31-CB53BD2CCDD3}"/>
              </a:ext>
            </a:extLst>
          </p:cNvPr>
          <p:cNvSpPr/>
          <p:nvPr/>
        </p:nvSpPr>
        <p:spPr>
          <a:xfrm>
            <a:off x="4655563" y="5282590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43;p18">
            <a:extLst>
              <a:ext uri="{FF2B5EF4-FFF2-40B4-BE49-F238E27FC236}">
                <a16:creationId xmlns:a16="http://schemas.microsoft.com/office/drawing/2014/main" id="{F73CA13A-8F4F-9198-6E06-B4CDB82CD4AF}"/>
              </a:ext>
            </a:extLst>
          </p:cNvPr>
          <p:cNvSpPr/>
          <p:nvPr/>
        </p:nvSpPr>
        <p:spPr>
          <a:xfrm>
            <a:off x="4678916" y="474410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45;p18">
            <a:extLst>
              <a:ext uri="{FF2B5EF4-FFF2-40B4-BE49-F238E27FC236}">
                <a16:creationId xmlns:a16="http://schemas.microsoft.com/office/drawing/2014/main" id="{810F6D40-7A3E-C2F6-75FC-17647F31FFFD}"/>
              </a:ext>
            </a:extLst>
          </p:cNvPr>
          <p:cNvSpPr/>
          <p:nvPr/>
        </p:nvSpPr>
        <p:spPr>
          <a:xfrm>
            <a:off x="4678918" y="3723835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46;p18">
            <a:extLst>
              <a:ext uri="{FF2B5EF4-FFF2-40B4-BE49-F238E27FC236}">
                <a16:creationId xmlns:a16="http://schemas.microsoft.com/office/drawing/2014/main" id="{910C91A6-C556-8DD0-7272-ED78501CA91E}"/>
              </a:ext>
            </a:extLst>
          </p:cNvPr>
          <p:cNvSpPr/>
          <p:nvPr/>
        </p:nvSpPr>
        <p:spPr>
          <a:xfrm>
            <a:off x="4626682" y="3276557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47;p18">
            <a:extLst>
              <a:ext uri="{FF2B5EF4-FFF2-40B4-BE49-F238E27FC236}">
                <a16:creationId xmlns:a16="http://schemas.microsoft.com/office/drawing/2014/main" id="{82C4BF80-D06E-0813-CD20-1613F74FEFEB}"/>
              </a:ext>
            </a:extLst>
          </p:cNvPr>
          <p:cNvSpPr/>
          <p:nvPr/>
        </p:nvSpPr>
        <p:spPr>
          <a:xfrm>
            <a:off x="4585428" y="2705348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48;p18">
            <a:extLst>
              <a:ext uri="{FF2B5EF4-FFF2-40B4-BE49-F238E27FC236}">
                <a16:creationId xmlns:a16="http://schemas.microsoft.com/office/drawing/2014/main" id="{49B7BEC9-1E3A-7133-3D8D-47AFA6AED45C}"/>
              </a:ext>
            </a:extLst>
          </p:cNvPr>
          <p:cNvSpPr/>
          <p:nvPr/>
        </p:nvSpPr>
        <p:spPr>
          <a:xfrm>
            <a:off x="6284041" y="82594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49;p18">
            <a:extLst>
              <a:ext uri="{FF2B5EF4-FFF2-40B4-BE49-F238E27FC236}">
                <a16:creationId xmlns:a16="http://schemas.microsoft.com/office/drawing/2014/main" id="{3745C9AF-1D31-5448-D7EF-ADB5EA4A90FF}"/>
              </a:ext>
            </a:extLst>
          </p:cNvPr>
          <p:cNvSpPr/>
          <p:nvPr/>
        </p:nvSpPr>
        <p:spPr>
          <a:xfrm>
            <a:off x="6284041" y="2261418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50;p18">
            <a:extLst>
              <a:ext uri="{FF2B5EF4-FFF2-40B4-BE49-F238E27FC236}">
                <a16:creationId xmlns:a16="http://schemas.microsoft.com/office/drawing/2014/main" id="{9C87E1F3-0742-DEEF-6F3F-4C93744D8896}"/>
              </a:ext>
            </a:extLst>
          </p:cNvPr>
          <p:cNvSpPr/>
          <p:nvPr/>
        </p:nvSpPr>
        <p:spPr>
          <a:xfrm>
            <a:off x="6284041" y="177472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51;p18">
            <a:extLst>
              <a:ext uri="{FF2B5EF4-FFF2-40B4-BE49-F238E27FC236}">
                <a16:creationId xmlns:a16="http://schemas.microsoft.com/office/drawing/2014/main" id="{FF14F138-1E7C-40A4-979C-E83DE65A39F6}"/>
              </a:ext>
            </a:extLst>
          </p:cNvPr>
          <p:cNvSpPr/>
          <p:nvPr/>
        </p:nvSpPr>
        <p:spPr>
          <a:xfrm>
            <a:off x="6284041" y="1300334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52;p18">
            <a:extLst>
              <a:ext uri="{FF2B5EF4-FFF2-40B4-BE49-F238E27FC236}">
                <a16:creationId xmlns:a16="http://schemas.microsoft.com/office/drawing/2014/main" id="{233A0CFE-D0F1-6F1A-1C90-A9FC667BBF7E}"/>
              </a:ext>
            </a:extLst>
          </p:cNvPr>
          <p:cNvSpPr/>
          <p:nvPr/>
        </p:nvSpPr>
        <p:spPr>
          <a:xfrm>
            <a:off x="6319678" y="635834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53;p18">
            <a:extLst>
              <a:ext uri="{FF2B5EF4-FFF2-40B4-BE49-F238E27FC236}">
                <a16:creationId xmlns:a16="http://schemas.microsoft.com/office/drawing/2014/main" id="{E95ADE9B-F882-3395-17EF-F32D9694CB8A}"/>
              </a:ext>
            </a:extLst>
          </p:cNvPr>
          <p:cNvSpPr/>
          <p:nvPr/>
        </p:nvSpPr>
        <p:spPr>
          <a:xfrm>
            <a:off x="6296324" y="579585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4;p18">
            <a:extLst>
              <a:ext uri="{FF2B5EF4-FFF2-40B4-BE49-F238E27FC236}">
                <a16:creationId xmlns:a16="http://schemas.microsoft.com/office/drawing/2014/main" id="{2D9B0E8B-F8E3-784D-5865-677156479540}"/>
              </a:ext>
            </a:extLst>
          </p:cNvPr>
          <p:cNvSpPr/>
          <p:nvPr/>
        </p:nvSpPr>
        <p:spPr>
          <a:xfrm>
            <a:off x="6296325" y="5282590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55;p18">
            <a:extLst>
              <a:ext uri="{FF2B5EF4-FFF2-40B4-BE49-F238E27FC236}">
                <a16:creationId xmlns:a16="http://schemas.microsoft.com/office/drawing/2014/main" id="{060C1A5D-C389-D509-F475-B55345A2DBA6}"/>
              </a:ext>
            </a:extLst>
          </p:cNvPr>
          <p:cNvSpPr/>
          <p:nvPr/>
        </p:nvSpPr>
        <p:spPr>
          <a:xfrm>
            <a:off x="6319678" y="474410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56;p18">
            <a:extLst>
              <a:ext uri="{FF2B5EF4-FFF2-40B4-BE49-F238E27FC236}">
                <a16:creationId xmlns:a16="http://schemas.microsoft.com/office/drawing/2014/main" id="{CAB79834-721C-AD15-C78D-4DB6734A3F80}"/>
              </a:ext>
            </a:extLst>
          </p:cNvPr>
          <p:cNvSpPr/>
          <p:nvPr/>
        </p:nvSpPr>
        <p:spPr>
          <a:xfrm>
            <a:off x="6319679" y="421300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57;p18">
            <a:extLst>
              <a:ext uri="{FF2B5EF4-FFF2-40B4-BE49-F238E27FC236}">
                <a16:creationId xmlns:a16="http://schemas.microsoft.com/office/drawing/2014/main" id="{D63C6C1F-9040-BD54-2AF4-398D63369A81}"/>
              </a:ext>
            </a:extLst>
          </p:cNvPr>
          <p:cNvSpPr/>
          <p:nvPr/>
        </p:nvSpPr>
        <p:spPr>
          <a:xfrm>
            <a:off x="6319680" y="3723835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58;p18">
            <a:extLst>
              <a:ext uri="{FF2B5EF4-FFF2-40B4-BE49-F238E27FC236}">
                <a16:creationId xmlns:a16="http://schemas.microsoft.com/office/drawing/2014/main" id="{B9D18239-ACF2-2738-D7BA-19EC787097D1}"/>
              </a:ext>
            </a:extLst>
          </p:cNvPr>
          <p:cNvSpPr/>
          <p:nvPr/>
        </p:nvSpPr>
        <p:spPr>
          <a:xfrm>
            <a:off x="6296325" y="321995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259;p18">
            <a:extLst>
              <a:ext uri="{FF2B5EF4-FFF2-40B4-BE49-F238E27FC236}">
                <a16:creationId xmlns:a16="http://schemas.microsoft.com/office/drawing/2014/main" id="{847D098C-36CA-4156-DB19-4E25376C6FD0}"/>
              </a:ext>
            </a:extLst>
          </p:cNvPr>
          <p:cNvSpPr/>
          <p:nvPr/>
        </p:nvSpPr>
        <p:spPr>
          <a:xfrm>
            <a:off x="6284041" y="2738245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260;p18">
            <a:extLst>
              <a:ext uri="{FF2B5EF4-FFF2-40B4-BE49-F238E27FC236}">
                <a16:creationId xmlns:a16="http://schemas.microsoft.com/office/drawing/2014/main" id="{514B5C34-510D-D5A2-BFA4-DB1324921587}"/>
              </a:ext>
            </a:extLst>
          </p:cNvPr>
          <p:cNvSpPr/>
          <p:nvPr/>
        </p:nvSpPr>
        <p:spPr>
          <a:xfrm>
            <a:off x="7937086" y="2261418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261;p18">
            <a:extLst>
              <a:ext uri="{FF2B5EF4-FFF2-40B4-BE49-F238E27FC236}">
                <a16:creationId xmlns:a16="http://schemas.microsoft.com/office/drawing/2014/main" id="{271530F4-FF52-208F-FB08-570F11485DBF}"/>
              </a:ext>
            </a:extLst>
          </p:cNvPr>
          <p:cNvSpPr/>
          <p:nvPr/>
        </p:nvSpPr>
        <p:spPr>
          <a:xfrm>
            <a:off x="7937085" y="1520297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262;p18">
            <a:extLst>
              <a:ext uri="{FF2B5EF4-FFF2-40B4-BE49-F238E27FC236}">
                <a16:creationId xmlns:a16="http://schemas.microsoft.com/office/drawing/2014/main" id="{1AD28C37-FABB-8CCC-D88D-A4325BECEE79}"/>
              </a:ext>
            </a:extLst>
          </p:cNvPr>
          <p:cNvSpPr/>
          <p:nvPr/>
        </p:nvSpPr>
        <p:spPr>
          <a:xfrm>
            <a:off x="7948066" y="4926980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263;p18">
            <a:extLst>
              <a:ext uri="{FF2B5EF4-FFF2-40B4-BE49-F238E27FC236}">
                <a16:creationId xmlns:a16="http://schemas.microsoft.com/office/drawing/2014/main" id="{203493F4-DFBA-C8E6-E7F1-87FF7E534ABC}"/>
              </a:ext>
            </a:extLst>
          </p:cNvPr>
          <p:cNvSpPr/>
          <p:nvPr/>
        </p:nvSpPr>
        <p:spPr>
          <a:xfrm>
            <a:off x="7937085" y="4306829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264;p18">
            <a:extLst>
              <a:ext uri="{FF2B5EF4-FFF2-40B4-BE49-F238E27FC236}">
                <a16:creationId xmlns:a16="http://schemas.microsoft.com/office/drawing/2014/main" id="{203E9746-4582-21E8-5C5E-127C4A488585}"/>
              </a:ext>
            </a:extLst>
          </p:cNvPr>
          <p:cNvSpPr/>
          <p:nvPr/>
        </p:nvSpPr>
        <p:spPr>
          <a:xfrm>
            <a:off x="7960440" y="2975864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270;p18">
            <a:extLst>
              <a:ext uri="{FF2B5EF4-FFF2-40B4-BE49-F238E27FC236}">
                <a16:creationId xmlns:a16="http://schemas.microsoft.com/office/drawing/2014/main" id="{3B09796D-DA74-CAAD-3F92-932403AEA377}"/>
              </a:ext>
            </a:extLst>
          </p:cNvPr>
          <p:cNvSpPr txBox="1"/>
          <p:nvPr/>
        </p:nvSpPr>
        <p:spPr>
          <a:xfrm>
            <a:off x="525625" y="3650641"/>
            <a:ext cx="30840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blanche = 1</a:t>
            </a:r>
            <a:r>
              <a:rPr lang="fr-FR" sz="1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syllabe</a:t>
            </a:r>
            <a:endParaRPr dirty="0"/>
          </a:p>
        </p:txBody>
      </p:sp>
      <p:sp>
        <p:nvSpPr>
          <p:cNvPr id="39" name="Google Shape;272;p18">
            <a:extLst>
              <a:ext uri="{FF2B5EF4-FFF2-40B4-BE49-F238E27FC236}">
                <a16:creationId xmlns:a16="http://schemas.microsoft.com/office/drawing/2014/main" id="{89551075-BE5A-3E55-74FB-D7B1BA1E2263}"/>
              </a:ext>
            </a:extLst>
          </p:cNvPr>
          <p:cNvSpPr txBox="1"/>
          <p:nvPr/>
        </p:nvSpPr>
        <p:spPr>
          <a:xfrm>
            <a:off x="427702" y="5041988"/>
            <a:ext cx="29240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rouge = 3</a:t>
            </a:r>
            <a:r>
              <a:rPr lang="fr-FR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/>
          </a:p>
        </p:txBody>
      </p:sp>
      <p:sp>
        <p:nvSpPr>
          <p:cNvPr id="40" name="Google Shape;273;p18">
            <a:extLst>
              <a:ext uri="{FF2B5EF4-FFF2-40B4-BE49-F238E27FC236}">
                <a16:creationId xmlns:a16="http://schemas.microsoft.com/office/drawing/2014/main" id="{E5D3A9BB-C5A9-4021-8051-DA2D53A09219}"/>
              </a:ext>
            </a:extLst>
          </p:cNvPr>
          <p:cNvSpPr txBox="1"/>
          <p:nvPr/>
        </p:nvSpPr>
        <p:spPr>
          <a:xfrm>
            <a:off x="465591" y="5855818"/>
            <a:ext cx="28687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verte = 4</a:t>
            </a:r>
            <a:r>
              <a:rPr lang="fr-FR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/>
          </a:p>
        </p:txBody>
      </p:sp>
      <p:sp>
        <p:nvSpPr>
          <p:cNvPr id="41" name="Google Shape;274;p18">
            <a:extLst>
              <a:ext uri="{FF2B5EF4-FFF2-40B4-BE49-F238E27FC236}">
                <a16:creationId xmlns:a16="http://schemas.microsoft.com/office/drawing/2014/main" id="{00702759-9364-17FE-3F07-9B07786BC280}"/>
              </a:ext>
            </a:extLst>
          </p:cNvPr>
          <p:cNvSpPr txBox="1"/>
          <p:nvPr/>
        </p:nvSpPr>
        <p:spPr>
          <a:xfrm>
            <a:off x="4854589" y="1292319"/>
            <a:ext cx="4283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cs typeface="Calibri"/>
                <a:sym typeface="Calibri"/>
              </a:rPr>
              <a:t>dé</a:t>
            </a:r>
            <a:endParaRPr dirty="0"/>
          </a:p>
        </p:txBody>
      </p:sp>
      <p:sp>
        <p:nvSpPr>
          <p:cNvPr id="42" name="Google Shape;275;p18">
            <a:extLst>
              <a:ext uri="{FF2B5EF4-FFF2-40B4-BE49-F238E27FC236}">
                <a16:creationId xmlns:a16="http://schemas.microsoft.com/office/drawing/2014/main" id="{0B58D474-C07D-9B70-B903-7CC781BA114B}"/>
              </a:ext>
            </a:extLst>
          </p:cNvPr>
          <p:cNvSpPr txBox="1"/>
          <p:nvPr/>
        </p:nvSpPr>
        <p:spPr>
          <a:xfrm>
            <a:off x="6563521" y="5776063"/>
            <a:ext cx="75316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cs typeface="Calibri"/>
                <a:sym typeface="Calibri"/>
              </a:rPr>
              <a:t>con</a:t>
            </a:r>
            <a:endParaRPr dirty="0"/>
          </a:p>
        </p:txBody>
      </p:sp>
      <p:sp>
        <p:nvSpPr>
          <p:cNvPr id="43" name="Google Shape;276;p18">
            <a:extLst>
              <a:ext uri="{FF2B5EF4-FFF2-40B4-BE49-F238E27FC236}">
                <a16:creationId xmlns:a16="http://schemas.microsoft.com/office/drawing/2014/main" id="{958EA2BF-DB37-6F52-9D49-19D2700F2D57}"/>
              </a:ext>
            </a:extLst>
          </p:cNvPr>
          <p:cNvSpPr txBox="1"/>
          <p:nvPr/>
        </p:nvSpPr>
        <p:spPr>
          <a:xfrm>
            <a:off x="8126063" y="3655906"/>
            <a:ext cx="78969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leuse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45" name="Google Shape;278;p18">
            <a:extLst>
              <a:ext uri="{FF2B5EF4-FFF2-40B4-BE49-F238E27FC236}">
                <a16:creationId xmlns:a16="http://schemas.microsoft.com/office/drawing/2014/main" id="{65B8D55D-6C30-B2FC-6D55-1C533A742D12}"/>
              </a:ext>
            </a:extLst>
          </p:cNvPr>
          <p:cNvSpPr txBox="1"/>
          <p:nvPr/>
        </p:nvSpPr>
        <p:spPr>
          <a:xfrm>
            <a:off x="4805393" y="3669589"/>
            <a:ext cx="7166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279;p18">
            <a:extLst>
              <a:ext uri="{FF2B5EF4-FFF2-40B4-BE49-F238E27FC236}">
                <a16:creationId xmlns:a16="http://schemas.microsoft.com/office/drawing/2014/main" id="{211F3D1C-4F91-A1D2-82BC-BD2DA1E64259}"/>
              </a:ext>
            </a:extLst>
          </p:cNvPr>
          <p:cNvSpPr txBox="1"/>
          <p:nvPr/>
        </p:nvSpPr>
        <p:spPr>
          <a:xfrm>
            <a:off x="6501358" y="4739214"/>
            <a:ext cx="73517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din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280;p18">
            <a:extLst>
              <a:ext uri="{FF2B5EF4-FFF2-40B4-BE49-F238E27FC236}">
                <a16:creationId xmlns:a16="http://schemas.microsoft.com/office/drawing/2014/main" id="{C40AD29A-9EAD-D6D1-0783-6181B43341DC}"/>
              </a:ext>
            </a:extLst>
          </p:cNvPr>
          <p:cNvSpPr txBox="1"/>
          <p:nvPr/>
        </p:nvSpPr>
        <p:spPr>
          <a:xfrm>
            <a:off x="8156463" y="4874567"/>
            <a:ext cx="6053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trer</a:t>
            </a:r>
            <a:endParaRPr dirty="0"/>
          </a:p>
        </p:txBody>
      </p:sp>
      <p:sp>
        <p:nvSpPr>
          <p:cNvPr id="48" name="Google Shape;281;p18">
            <a:extLst>
              <a:ext uri="{FF2B5EF4-FFF2-40B4-BE49-F238E27FC236}">
                <a16:creationId xmlns:a16="http://schemas.microsoft.com/office/drawing/2014/main" id="{D66B5E13-763D-EAF2-9CDE-AA756D286204}"/>
              </a:ext>
            </a:extLst>
          </p:cNvPr>
          <p:cNvSpPr txBox="1"/>
          <p:nvPr/>
        </p:nvSpPr>
        <p:spPr>
          <a:xfrm>
            <a:off x="4854589" y="813412"/>
            <a:ext cx="5469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Ja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282;p18">
            <a:extLst>
              <a:ext uri="{FF2B5EF4-FFF2-40B4-BE49-F238E27FC236}">
                <a16:creationId xmlns:a16="http://schemas.microsoft.com/office/drawing/2014/main" id="{982DCAA7-027C-8EE1-C98E-CAEDEF086C89}"/>
              </a:ext>
            </a:extLst>
          </p:cNvPr>
          <p:cNvSpPr txBox="1"/>
          <p:nvPr/>
        </p:nvSpPr>
        <p:spPr>
          <a:xfrm>
            <a:off x="6504909" y="4190273"/>
            <a:ext cx="6849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bi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283;p18">
            <a:extLst>
              <a:ext uri="{FF2B5EF4-FFF2-40B4-BE49-F238E27FC236}">
                <a16:creationId xmlns:a16="http://schemas.microsoft.com/office/drawing/2014/main" id="{543AD56C-AA37-7DF8-67E4-0C4F63A93500}"/>
              </a:ext>
            </a:extLst>
          </p:cNvPr>
          <p:cNvSpPr/>
          <p:nvPr/>
        </p:nvSpPr>
        <p:spPr>
          <a:xfrm>
            <a:off x="9895176" y="2091829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284;p18">
            <a:extLst>
              <a:ext uri="{FF2B5EF4-FFF2-40B4-BE49-F238E27FC236}">
                <a16:creationId xmlns:a16="http://schemas.microsoft.com/office/drawing/2014/main" id="{6895B35D-1FF9-B188-B6BC-4EA38466FE55}"/>
              </a:ext>
            </a:extLst>
          </p:cNvPr>
          <p:cNvSpPr txBox="1"/>
          <p:nvPr/>
        </p:nvSpPr>
        <p:spPr>
          <a:xfrm>
            <a:off x="8130465" y="1505219"/>
            <a:ext cx="55368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tan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2" name="Google Shape;285;p18">
            <a:extLst>
              <a:ext uri="{FF2B5EF4-FFF2-40B4-BE49-F238E27FC236}">
                <a16:creationId xmlns:a16="http://schemas.microsoft.com/office/drawing/2014/main" id="{1F995DE0-8B8F-5955-9EAB-FB8AE62B8AAF}"/>
              </a:ext>
            </a:extLst>
          </p:cNvPr>
          <p:cNvSpPr txBox="1"/>
          <p:nvPr/>
        </p:nvSpPr>
        <p:spPr>
          <a:xfrm>
            <a:off x="4874861" y="272471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latin typeface="Calibri"/>
                <a:ea typeface="Calibri"/>
                <a:cs typeface="Calibri"/>
                <a:sym typeface="Calibri"/>
              </a:rPr>
              <a:t>vil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286;p18">
            <a:extLst>
              <a:ext uri="{FF2B5EF4-FFF2-40B4-BE49-F238E27FC236}">
                <a16:creationId xmlns:a16="http://schemas.microsoft.com/office/drawing/2014/main" id="{8827C1EF-8DEA-BE7C-E8F7-DFC17596209D}"/>
              </a:ext>
            </a:extLst>
          </p:cNvPr>
          <p:cNvSpPr txBox="1"/>
          <p:nvPr/>
        </p:nvSpPr>
        <p:spPr>
          <a:xfrm>
            <a:off x="6459689" y="319748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pon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4" name="Google Shape;287;p18">
            <a:extLst>
              <a:ext uri="{FF2B5EF4-FFF2-40B4-BE49-F238E27FC236}">
                <a16:creationId xmlns:a16="http://schemas.microsoft.com/office/drawing/2014/main" id="{D16F345E-460C-6F9F-72B4-CBD27184C9F7}"/>
              </a:ext>
            </a:extLst>
          </p:cNvPr>
          <p:cNvSpPr txBox="1"/>
          <p:nvPr/>
        </p:nvSpPr>
        <p:spPr>
          <a:xfrm>
            <a:off x="4782026" y="4700561"/>
            <a:ext cx="72903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ha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5" name="Google Shape;288;p18">
            <a:extLst>
              <a:ext uri="{FF2B5EF4-FFF2-40B4-BE49-F238E27FC236}">
                <a16:creationId xmlns:a16="http://schemas.microsoft.com/office/drawing/2014/main" id="{95811D7F-8893-BEC3-B7EC-DFD534D763FB}"/>
              </a:ext>
            </a:extLst>
          </p:cNvPr>
          <p:cNvSpPr txBox="1"/>
          <p:nvPr/>
        </p:nvSpPr>
        <p:spPr>
          <a:xfrm>
            <a:off x="6437198" y="843960"/>
            <a:ext cx="561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voir</a:t>
            </a:r>
            <a:endParaRPr dirty="0"/>
          </a:p>
        </p:txBody>
      </p:sp>
      <p:sp>
        <p:nvSpPr>
          <p:cNvPr id="56" name="Google Shape;289;p18">
            <a:extLst>
              <a:ext uri="{FF2B5EF4-FFF2-40B4-BE49-F238E27FC236}">
                <a16:creationId xmlns:a16="http://schemas.microsoft.com/office/drawing/2014/main" id="{33AC5F32-11F5-1E02-AC3B-609975589B50}"/>
              </a:ext>
            </a:extLst>
          </p:cNvPr>
          <p:cNvSpPr txBox="1"/>
          <p:nvPr/>
        </p:nvSpPr>
        <p:spPr>
          <a:xfrm>
            <a:off x="10018546" y="2071432"/>
            <a:ext cx="104951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tes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290;p18">
            <a:extLst>
              <a:ext uri="{FF2B5EF4-FFF2-40B4-BE49-F238E27FC236}">
                <a16:creationId xmlns:a16="http://schemas.microsoft.com/office/drawing/2014/main" id="{B3DEA506-DF39-B21A-BCB1-80CA3AD9A982}"/>
              </a:ext>
            </a:extLst>
          </p:cNvPr>
          <p:cNvSpPr txBox="1"/>
          <p:nvPr/>
        </p:nvSpPr>
        <p:spPr>
          <a:xfrm>
            <a:off x="4874861" y="3230386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em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8" name="Google Shape;291;p18">
            <a:extLst>
              <a:ext uri="{FF2B5EF4-FFF2-40B4-BE49-F238E27FC236}">
                <a16:creationId xmlns:a16="http://schemas.microsoft.com/office/drawing/2014/main" id="{1884C3C6-CBCE-D946-5F8F-C2ED3CC34351}"/>
              </a:ext>
            </a:extLst>
          </p:cNvPr>
          <p:cNvSpPr txBox="1"/>
          <p:nvPr/>
        </p:nvSpPr>
        <p:spPr>
          <a:xfrm>
            <a:off x="6464635" y="3690996"/>
            <a:ext cx="7432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son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9" name="Google Shape;292;p18">
            <a:extLst>
              <a:ext uri="{FF2B5EF4-FFF2-40B4-BE49-F238E27FC236}">
                <a16:creationId xmlns:a16="http://schemas.microsoft.com/office/drawing/2014/main" id="{07B94B88-30FC-C79E-3D57-C5FC2A7A555B}"/>
              </a:ext>
            </a:extLst>
          </p:cNvPr>
          <p:cNvSpPr txBox="1"/>
          <p:nvPr/>
        </p:nvSpPr>
        <p:spPr>
          <a:xfrm>
            <a:off x="8226454" y="2251201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0" name="Google Shape;293;p18">
            <a:extLst>
              <a:ext uri="{FF2B5EF4-FFF2-40B4-BE49-F238E27FC236}">
                <a16:creationId xmlns:a16="http://schemas.microsoft.com/office/drawing/2014/main" id="{128110F8-9F35-C7B8-4D15-70EEB2C7C1BD}"/>
              </a:ext>
            </a:extLst>
          </p:cNvPr>
          <p:cNvSpPr txBox="1"/>
          <p:nvPr/>
        </p:nvSpPr>
        <p:spPr>
          <a:xfrm>
            <a:off x="4678916" y="2209278"/>
            <a:ext cx="757768" cy="3692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mai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1" name="Google Shape;294;p18">
            <a:extLst>
              <a:ext uri="{FF2B5EF4-FFF2-40B4-BE49-F238E27FC236}">
                <a16:creationId xmlns:a16="http://schemas.microsoft.com/office/drawing/2014/main" id="{EF0F095C-A9DC-243D-4ADD-B965570F12C0}"/>
              </a:ext>
            </a:extLst>
          </p:cNvPr>
          <p:cNvSpPr txBox="1"/>
          <p:nvPr/>
        </p:nvSpPr>
        <p:spPr>
          <a:xfrm>
            <a:off x="6462236" y="1788216"/>
            <a:ext cx="77430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mé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2" name="Google Shape;295;p18">
            <a:extLst>
              <a:ext uri="{FF2B5EF4-FFF2-40B4-BE49-F238E27FC236}">
                <a16:creationId xmlns:a16="http://schemas.microsoft.com/office/drawing/2014/main" id="{4ACA733D-688C-38B7-E049-12A5E9F1DD95}"/>
              </a:ext>
            </a:extLst>
          </p:cNvPr>
          <p:cNvSpPr txBox="1"/>
          <p:nvPr/>
        </p:nvSpPr>
        <p:spPr>
          <a:xfrm>
            <a:off x="7960440" y="5613174"/>
            <a:ext cx="73938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latin typeface="Calibri"/>
                <a:cs typeface="Calibri"/>
                <a:sym typeface="Calibri"/>
              </a:rPr>
              <a:t>ge</a:t>
            </a:r>
            <a:endParaRPr dirty="0"/>
          </a:p>
        </p:txBody>
      </p:sp>
      <p:sp>
        <p:nvSpPr>
          <p:cNvPr id="63" name="Google Shape;296;p18">
            <a:extLst>
              <a:ext uri="{FF2B5EF4-FFF2-40B4-BE49-F238E27FC236}">
                <a16:creationId xmlns:a16="http://schemas.microsoft.com/office/drawing/2014/main" id="{144BC0B4-CB7F-9ACA-63F3-DEEDCD44DBB1}"/>
              </a:ext>
            </a:extLst>
          </p:cNvPr>
          <p:cNvSpPr txBox="1"/>
          <p:nvPr/>
        </p:nvSpPr>
        <p:spPr>
          <a:xfrm>
            <a:off x="9996913" y="2967202"/>
            <a:ext cx="74138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ger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297;p18">
            <a:extLst>
              <a:ext uri="{FF2B5EF4-FFF2-40B4-BE49-F238E27FC236}">
                <a16:creationId xmlns:a16="http://schemas.microsoft.com/office/drawing/2014/main" id="{D02AF8E8-FB28-D9BC-4201-2B8A7DD0424B}"/>
              </a:ext>
            </a:extLst>
          </p:cNvPr>
          <p:cNvSpPr txBox="1"/>
          <p:nvPr/>
        </p:nvSpPr>
        <p:spPr>
          <a:xfrm>
            <a:off x="4906327" y="579585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pou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5" name="Google Shape;299;p18">
            <a:extLst>
              <a:ext uri="{FF2B5EF4-FFF2-40B4-BE49-F238E27FC236}">
                <a16:creationId xmlns:a16="http://schemas.microsoft.com/office/drawing/2014/main" id="{1A0988C1-71FE-C4D2-D2E7-AAF5FEF9C764}"/>
              </a:ext>
            </a:extLst>
          </p:cNvPr>
          <p:cNvSpPr txBox="1"/>
          <p:nvPr/>
        </p:nvSpPr>
        <p:spPr>
          <a:xfrm>
            <a:off x="6511265" y="223387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cou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300;p18">
            <a:extLst>
              <a:ext uri="{FF2B5EF4-FFF2-40B4-BE49-F238E27FC236}">
                <a16:creationId xmlns:a16="http://schemas.microsoft.com/office/drawing/2014/main" id="{E456D91D-B769-23CA-9C00-8BA0E5090A4E}"/>
              </a:ext>
            </a:extLst>
          </p:cNvPr>
          <p:cNvSpPr txBox="1"/>
          <p:nvPr/>
        </p:nvSpPr>
        <p:spPr>
          <a:xfrm>
            <a:off x="4778562" y="1778898"/>
            <a:ext cx="71553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jar</a:t>
            </a:r>
            <a:endParaRPr dirty="0"/>
          </a:p>
        </p:txBody>
      </p:sp>
      <p:sp>
        <p:nvSpPr>
          <p:cNvPr id="67" name="Google Shape;301;p18">
            <a:extLst>
              <a:ext uri="{FF2B5EF4-FFF2-40B4-BE49-F238E27FC236}">
                <a16:creationId xmlns:a16="http://schemas.microsoft.com/office/drawing/2014/main" id="{F27AA68C-9236-5697-C0BF-A0F42D71EBF4}"/>
              </a:ext>
            </a:extLst>
          </p:cNvPr>
          <p:cNvSpPr txBox="1"/>
          <p:nvPr/>
        </p:nvSpPr>
        <p:spPr>
          <a:xfrm>
            <a:off x="6486594" y="5282590"/>
            <a:ext cx="6686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latin typeface="Calibri"/>
                <a:ea typeface="Calibri"/>
                <a:cs typeface="Calibri"/>
                <a:sym typeface="Calibri"/>
              </a:rPr>
              <a:t>la</a:t>
            </a:r>
            <a:endParaRPr dirty="0"/>
          </a:p>
        </p:txBody>
      </p:sp>
      <p:sp>
        <p:nvSpPr>
          <p:cNvPr id="68" name="Google Shape;302;p18">
            <a:extLst>
              <a:ext uri="{FF2B5EF4-FFF2-40B4-BE49-F238E27FC236}">
                <a16:creationId xmlns:a16="http://schemas.microsoft.com/office/drawing/2014/main" id="{F4B59D99-ACB2-6806-F04E-312A423EF922}"/>
              </a:ext>
            </a:extLst>
          </p:cNvPr>
          <p:cNvSpPr txBox="1"/>
          <p:nvPr/>
        </p:nvSpPr>
        <p:spPr>
          <a:xfrm>
            <a:off x="4738994" y="4228627"/>
            <a:ext cx="753167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fa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9" name="Google Shape;303;p18">
            <a:extLst>
              <a:ext uri="{FF2B5EF4-FFF2-40B4-BE49-F238E27FC236}">
                <a16:creationId xmlns:a16="http://schemas.microsoft.com/office/drawing/2014/main" id="{5AEC50DC-0EFD-2D6F-B300-7475167EA2B9}"/>
              </a:ext>
            </a:extLst>
          </p:cNvPr>
          <p:cNvSpPr txBox="1"/>
          <p:nvPr/>
        </p:nvSpPr>
        <p:spPr>
          <a:xfrm>
            <a:off x="6556788" y="2693135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304;p18">
            <a:extLst>
              <a:ext uri="{FF2B5EF4-FFF2-40B4-BE49-F238E27FC236}">
                <a16:creationId xmlns:a16="http://schemas.microsoft.com/office/drawing/2014/main" id="{D021B119-1A50-C223-B004-68F9DF6FAC27}"/>
              </a:ext>
            </a:extLst>
          </p:cNvPr>
          <p:cNvSpPr txBox="1"/>
          <p:nvPr/>
        </p:nvSpPr>
        <p:spPr>
          <a:xfrm>
            <a:off x="8193509" y="4287824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gne</a:t>
            </a:r>
            <a:endParaRPr dirty="0"/>
          </a:p>
        </p:txBody>
      </p:sp>
      <p:sp>
        <p:nvSpPr>
          <p:cNvPr id="71" name="Google Shape;305;p18">
            <a:extLst>
              <a:ext uri="{FF2B5EF4-FFF2-40B4-BE49-F238E27FC236}">
                <a16:creationId xmlns:a16="http://schemas.microsoft.com/office/drawing/2014/main" id="{571336B6-E632-3435-3E31-BBAFDC08FD5F}"/>
              </a:ext>
            </a:extLst>
          </p:cNvPr>
          <p:cNvSpPr txBox="1"/>
          <p:nvPr/>
        </p:nvSpPr>
        <p:spPr>
          <a:xfrm>
            <a:off x="4739195" y="6235922"/>
            <a:ext cx="753167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307;p18">
            <a:extLst>
              <a:ext uri="{FF2B5EF4-FFF2-40B4-BE49-F238E27FC236}">
                <a16:creationId xmlns:a16="http://schemas.microsoft.com/office/drawing/2014/main" id="{8FE5FA48-3009-2F62-8D0E-E6BD127EC7E9}"/>
              </a:ext>
            </a:extLst>
          </p:cNvPr>
          <p:cNvSpPr txBox="1"/>
          <p:nvPr/>
        </p:nvSpPr>
        <p:spPr>
          <a:xfrm>
            <a:off x="8114615" y="2975864"/>
            <a:ext cx="6814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vrir</a:t>
            </a:r>
            <a:endParaRPr dirty="0"/>
          </a:p>
        </p:txBody>
      </p:sp>
      <p:sp>
        <p:nvSpPr>
          <p:cNvPr id="74" name="Google Shape;308;p18">
            <a:extLst>
              <a:ext uri="{FF2B5EF4-FFF2-40B4-BE49-F238E27FC236}">
                <a16:creationId xmlns:a16="http://schemas.microsoft.com/office/drawing/2014/main" id="{BD393BAF-981E-2151-191C-4D8B64216D46}"/>
              </a:ext>
            </a:extLst>
          </p:cNvPr>
          <p:cNvSpPr txBox="1"/>
          <p:nvPr/>
        </p:nvSpPr>
        <p:spPr>
          <a:xfrm>
            <a:off x="4805393" y="5266954"/>
            <a:ext cx="76013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dirty="0"/>
          </a:p>
        </p:txBody>
      </p:sp>
      <p:sp>
        <p:nvSpPr>
          <p:cNvPr id="75" name="Google Shape;309;p18">
            <a:extLst>
              <a:ext uri="{FF2B5EF4-FFF2-40B4-BE49-F238E27FC236}">
                <a16:creationId xmlns:a16="http://schemas.microsoft.com/office/drawing/2014/main" id="{4B4C7ED3-B80A-3A0A-4EA2-3953A0BD6921}"/>
              </a:ext>
            </a:extLst>
          </p:cNvPr>
          <p:cNvSpPr txBox="1"/>
          <p:nvPr/>
        </p:nvSpPr>
        <p:spPr>
          <a:xfrm>
            <a:off x="6486594" y="6358346"/>
            <a:ext cx="80250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met 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270;p18">
            <a:extLst>
              <a:ext uri="{FF2B5EF4-FFF2-40B4-BE49-F238E27FC236}">
                <a16:creationId xmlns:a16="http://schemas.microsoft.com/office/drawing/2014/main" id="{069A95A6-523A-9BE5-0198-CBCCCC97FABA}"/>
              </a:ext>
            </a:extLst>
          </p:cNvPr>
          <p:cNvSpPr txBox="1"/>
          <p:nvPr/>
        </p:nvSpPr>
        <p:spPr>
          <a:xfrm>
            <a:off x="489484" y="4362928"/>
            <a:ext cx="297917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jaun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= 2</a:t>
            </a:r>
            <a:r>
              <a:rPr lang="fr-FR" sz="1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 dirty="0"/>
          </a:p>
        </p:txBody>
      </p:sp>
      <p:sp>
        <p:nvSpPr>
          <p:cNvPr id="80" name="Google Shape;295;p18">
            <a:extLst>
              <a:ext uri="{FF2B5EF4-FFF2-40B4-BE49-F238E27FC236}">
                <a16:creationId xmlns:a16="http://schemas.microsoft.com/office/drawing/2014/main" id="{9EF97B91-F1AF-A0B7-9886-D235B13DC37B}"/>
              </a:ext>
            </a:extLst>
          </p:cNvPr>
          <p:cNvSpPr txBox="1"/>
          <p:nvPr/>
        </p:nvSpPr>
        <p:spPr>
          <a:xfrm>
            <a:off x="6465944" y="1309660"/>
            <a:ext cx="71553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bu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81" name="Google Shape;277;p18">
            <a:extLst>
              <a:ext uri="{FF2B5EF4-FFF2-40B4-BE49-F238E27FC236}">
                <a16:creationId xmlns:a16="http://schemas.microsoft.com/office/drawing/2014/main" id="{B5A4294D-8315-3110-A1FE-CD0DCF97D7AB}"/>
              </a:ext>
            </a:extLst>
          </p:cNvPr>
          <p:cNvSpPr txBox="1"/>
          <p:nvPr/>
        </p:nvSpPr>
        <p:spPr>
          <a:xfrm>
            <a:off x="10098014" y="3746619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se</a:t>
            </a:r>
            <a:endParaRPr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512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3F3D4D0-0621-D830-A4CA-007F60333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257" y="-32960"/>
            <a:ext cx="3107484" cy="31427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7B16B7-82F5-F2D0-FDBF-3D7E3C3F0B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65" r="161"/>
          <a:stretch>
            <a:fillRect/>
          </a:stretch>
        </p:blipFill>
        <p:spPr>
          <a:xfrm>
            <a:off x="1881867" y="3109756"/>
            <a:ext cx="8428265" cy="380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EFFD8C-6D43-CF47-0BDD-585229CB5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04" y="2442062"/>
            <a:ext cx="11494306" cy="34198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3265714" y="3100959"/>
              <a:ext cx="3220998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93712" y="2956959"/>
                <a:ext cx="336464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2251836" y="3478725"/>
              <a:ext cx="7888207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79837" y="3334725"/>
                <a:ext cx="803184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14:cNvPr>
              <p14:cNvContentPartPr/>
              <p14:nvPr/>
            </p14:nvContentPartPr>
            <p14:xfrm>
              <a:off x="6655178" y="3077465"/>
              <a:ext cx="3855109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83174" y="2933465"/>
                <a:ext cx="399875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6486712" y="4785366"/>
              <a:ext cx="975445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14670" y="4641366"/>
                <a:ext cx="111916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4372357" y="5432418"/>
              <a:ext cx="4314443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00342" y="5288418"/>
                <a:ext cx="445811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8441871" y="3929287"/>
              <a:ext cx="2068416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69876" y="3785287"/>
                <a:ext cx="221204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14:cNvPr>
              <p14:cNvContentPartPr/>
              <p14:nvPr/>
            </p14:nvContentPartPr>
            <p14:xfrm>
              <a:off x="2295509" y="4325289"/>
              <a:ext cx="2994948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23498" y="4181289"/>
                <a:ext cx="313861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14:cNvPr>
              <p14:cNvContentPartPr/>
              <p14:nvPr/>
            </p14:nvContentPartPr>
            <p14:xfrm>
              <a:off x="8945400" y="5432058"/>
              <a:ext cx="1194643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873412" y="5288058"/>
                <a:ext cx="133825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14:cNvPr>
              <p14:cNvContentPartPr/>
              <p14:nvPr/>
            </p14:nvContentPartPr>
            <p14:xfrm>
              <a:off x="5524302" y="4349164"/>
              <a:ext cx="3299878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452299" y="4205164"/>
                <a:ext cx="344352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2C83DEAF-F3CF-26D2-A7A7-172B7AF66CF2}"/>
                  </a:ext>
                </a:extLst>
              </p14:cNvPr>
              <p14:cNvContentPartPr/>
              <p14:nvPr/>
            </p14:nvContentPartPr>
            <p14:xfrm>
              <a:off x="5174781" y="4777490"/>
              <a:ext cx="921219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2C83DEAF-F3CF-26D2-A7A7-172B7AF66CF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102783" y="4633490"/>
                <a:ext cx="106485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10717841" y="3099129"/>
              <a:ext cx="614187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645880" y="2955129"/>
                <a:ext cx="757749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ON VOISIN TOTORO – Cinema Galeries">
            <a:extLst>
              <a:ext uri="{FF2B5EF4-FFF2-40B4-BE49-F238E27FC236}">
                <a16:creationId xmlns:a16="http://schemas.microsoft.com/office/drawing/2014/main" id="{1D4BF14D-530E-E8B2-825D-24AF81E11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36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C8C717E-A362-8C9F-EC42-F9C8F8B1B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68" y="0"/>
            <a:ext cx="11691663" cy="224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928938"/>
            <a:ext cx="12073467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i="1" dirty="0" err="1"/>
              <a:t>Totoro</a:t>
            </a:r>
            <a:r>
              <a:rPr lang="fr-FR" sz="2800" i="1" dirty="0"/>
              <a:t> </a:t>
            </a:r>
            <a:r>
              <a:rPr lang="fr-FR" sz="2800" dirty="0"/>
              <a:t>est aujourd'hui la mascotte du studio </a:t>
            </a:r>
            <a:r>
              <a:rPr lang="fr-FR" sz="2800" i="1" dirty="0" err="1"/>
              <a:t>Ghibli</a:t>
            </a:r>
            <a:r>
              <a:rPr lang="fr-FR" sz="2800" i="1" dirty="0"/>
              <a:t> </a:t>
            </a:r>
            <a:r>
              <a:rPr lang="fr-FR" sz="2800" dirty="0"/>
              <a:t>et il apparaît sur son logo au début de chacun des films. Il est de loin le personnage </a:t>
            </a:r>
            <a:r>
              <a:rPr lang="fr-FR" sz="2800" i="1" dirty="0" err="1"/>
              <a:t>Ghibli</a:t>
            </a:r>
            <a:r>
              <a:rPr lang="fr-FR" sz="2800" dirty="0"/>
              <a:t> le plus populaire.(130 mots)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2DE9B5-C57F-5E02-1851-2EAA4C582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449"/>
            <a:ext cx="13949239" cy="405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689</Words>
  <Application>Microsoft Office PowerPoint</Application>
  <PresentationFormat>Grand écran</PresentationFormat>
  <Paragraphs>181</Paragraphs>
  <Slides>47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6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n°4</vt:lpstr>
      <vt:lpstr>Œuvre n°4</vt:lpstr>
      <vt:lpstr>Présentation PowerPoint</vt:lpstr>
      <vt:lpstr>Présentation PowerPoint</vt:lpstr>
      <vt:lpstr>Présentation PowerPoint</vt:lpstr>
      <vt:lpstr>Présentation PowerPoint</vt:lpstr>
      <vt:lpstr>ORTHOGRAPHE Accorder le verbe (1)</vt:lpstr>
      <vt:lpstr>OBSERVER</vt:lpstr>
      <vt:lpstr>COMPRENDRE</vt:lpstr>
      <vt:lpstr>OBSERVER</vt:lpstr>
      <vt:lpstr>COMPRENDRE</vt:lpstr>
      <vt:lpstr>OBSERVER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53</cp:revision>
  <dcterms:created xsi:type="dcterms:W3CDTF">2024-07-09T16:42:49Z</dcterms:created>
  <dcterms:modified xsi:type="dcterms:W3CDTF">2025-10-09T13:29:45Z</dcterms:modified>
</cp:coreProperties>
</file>