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99" r:id="rId2"/>
    <p:sldId id="258" r:id="rId3"/>
    <p:sldId id="259" r:id="rId4"/>
    <p:sldId id="257" r:id="rId5"/>
    <p:sldId id="260" r:id="rId6"/>
    <p:sldId id="262" r:id="rId7"/>
    <p:sldId id="263" r:id="rId8"/>
    <p:sldId id="319" r:id="rId9"/>
    <p:sldId id="320" r:id="rId10"/>
    <p:sldId id="321" r:id="rId11"/>
    <p:sldId id="322" r:id="rId12"/>
    <p:sldId id="323" r:id="rId13"/>
    <p:sldId id="261" r:id="rId14"/>
    <p:sldId id="324" r:id="rId15"/>
    <p:sldId id="328" r:id="rId16"/>
    <p:sldId id="265" r:id="rId17"/>
    <p:sldId id="327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56" r:id="rId28"/>
    <p:sldId id="317" r:id="rId29"/>
    <p:sldId id="318" r:id="rId30"/>
    <p:sldId id="264" r:id="rId31"/>
    <p:sldId id="282" r:id="rId32"/>
    <p:sldId id="266" r:id="rId33"/>
    <p:sldId id="307" r:id="rId34"/>
    <p:sldId id="285" r:id="rId35"/>
    <p:sldId id="277" r:id="rId36"/>
    <p:sldId id="278" r:id="rId37"/>
    <p:sldId id="316" r:id="rId38"/>
    <p:sldId id="279" r:id="rId3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9" autoAdjust="0"/>
    <p:restoredTop sz="87078" autoAdjust="0"/>
  </p:normalViewPr>
  <p:slideViewPr>
    <p:cSldViewPr snapToGrid="0">
      <p:cViewPr varScale="1">
        <p:scale>
          <a:sx n="55" d="100"/>
          <a:sy n="55" d="100"/>
        </p:scale>
        <p:origin x="12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50:00.19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0,'1727'0,"-1700"2,1 1,-1 1,37 10,-32-6,61 6,131-10,-221-4,0 0,0 0,1 0,-1 1,0-1,0 1,0 0,0 0,0 0,0 0,0 0,0 1,-1-1,1 1,0 0,-1 0,1 0,-1 0,0 0,0 1,0-1,0 1,0-1,0 1,2 5,-3-3,0 0,-1 0,1-1,-1 1,0 0,0 0,-1 0,0 0,1 0,-2-1,1 1,0 0,-1-1,0 1,0-1,-4 6,-8 20,2 0,1 0,-8 38,13-43,-1 0,-1 0,-1-1,-1 0,-26 42,31-59,0-1,0 0,-1 0,0-1,0 0,0 0,-1 0,0-1,0 0,0 0,0 0,-1-1,1-1,-1 1,0-1,0 0,0-1,0 0,0 0,0-1,-10 0,-14-2,0-2,1-1,-60-19,88 24,-36-9,-62-6,-13-2,54 5,-1 4,-73-2,-126 11,100 2,87-3,-139-18,144 8,38 7,0-1,0-2,1-1,-1-2,-39-17,29 9,20 9,0-1,1-1,-34-23,49 31,1-1,0 1,-1-1,1 0,0-1,0 1,1 0,-1-1,1 0,-1 1,1-1,0 0,1 0,-1 0,1 0,0-1,0 1,0 0,0 0,1-1,-1 1,1-1,1 1,0-7,0 7,0 1,0 0,1 0,-1 0,1 0,-1 1,1-1,0 0,0 1,1-1,-1 1,0 0,1-1,0 1,-1 0,1 1,0-1,0 0,0 1,0 0,0 0,0 0,0 0,7-1,8-1,0 0,0 1,22 1,-34 1,389 3,-98 1,429-4,-709 0,-1 1,0 0,1 2,-1 0,0 0,0 2,-1 0,1 0,-1 2,-1 0,1 1,-1 0,21 16,19 12,-28-24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4:47.335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0,'22289'0,"-22239"0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5:07.229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0,'8023'0,"-7956"0,-48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6:01.675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1,'2683'0,"-2659"0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47.160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0,'964'0,"8"0,-963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52.504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0,'2920'0,"24"0,-2916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58.646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0,'6688'0,"58"0,-6681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03T13:06:43.450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0,'2722'0,"-2699"0,-17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03T13:07:16.548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0,'4319'0,"-4283"0,-27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8T14:23:29.411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0,'25864'0,"-25651"0,-157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1-19T07:31:03.170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0,'7637'0,"-7573"0,-48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06265-548C-4E6D-B2EB-CA3B1A822922}" type="datetimeFigureOut">
              <a:rPr lang="fr-FR" smtClean="0"/>
              <a:t>23/11/2025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EF05A-3870-4645-B0DF-48FF06E38C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371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593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963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D37300-AC64-F3E4-CC4D-B15B25390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A33D6A-C50E-0828-8670-664F29C8E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9C5CBC-1A01-0DA9-20E3-BF124B93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23/11/2025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D367A5-3FBD-33BD-5C05-A4E179A5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8E6F0D-F3B0-0059-8E96-097B9157E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282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4C755-B944-0D0E-FFE2-D91C4C49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5024D9-4EF6-83F0-9B66-CC55BBD9E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B1E650-0317-8208-93EE-3355C98D1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23/11/2025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318052-3690-01B7-05D5-7A2A6DC7A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AB115D-37B8-866A-B5EE-5E8A33907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363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A0DA5C-D707-6B06-497A-7C79FCBB9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22D27A-5E14-F382-311D-385FE3FD4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E01A0F-9D13-A670-3D72-8B428AD8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23/11/2025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BFC1DF-5AC5-F6DA-9398-598C7CA3E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B8CFC3-6D7E-E8C2-7284-16AE84FDA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8661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797B85-39EB-478E-14A9-DC9F1B133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1681BE-AAC7-B82E-B899-15B3842228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766A5D-E13F-C2AF-9F24-01A82A9FD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E5B0B6-3905-B65F-B48E-24253B8F8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23/11/2025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3A02C10-DD20-8AA2-9978-5B648A9BB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D530C9-785C-527F-C5AC-38D896794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997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0B6930-2168-B02B-2FD1-82FBA4CE5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6E023A-B1DB-201F-7486-A5C911B7D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6C7217-E3D9-D971-F3C0-33DB0F246E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1BDC2D-0FC7-F241-FFB9-D1393D0D91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A1CAC-6360-7E0F-1D1E-B0717F86F3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15E56E2-B65B-C4AE-11A3-5BB494A27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23/11/2025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C8FCEAA-7C2D-3A4B-C3B7-15EC18568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F89FE43-D38A-1CF0-145E-9014B720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480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F68A6A-E214-45C4-FBDB-D166CDB56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A2BCA3F-E9CE-6B74-1808-D3AE68940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23/11/2025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69185F-89DC-27C0-4EDE-15026EC1F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7AE4EB4-1766-B435-D42C-A0CDA5804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29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9029F7E-E215-848D-4E92-8378B4792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23/11/2025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C1E0BAF-987D-041A-E759-3934776F8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994AA0-2742-F308-A6AE-E2D35321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68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AFB093-B55E-0316-7134-D6AF841F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F38B25-ADDF-60EC-702D-D38BBA2F3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E077F-8336-43F3-C059-59AAD9375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5927D13-4567-912B-FCA0-AB611F79C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23/11/2025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97E6FD-EE17-7529-D90E-818FE1A8C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1C6FA3-624F-62AE-9A6F-0365E15E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837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ECFDB0-1E5F-38A9-A100-E1151FC9B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5FF9BED-CD35-C3D8-5162-DDA6A806C7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C9814F-FEA2-B617-B0D3-9953D10031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3B5639-79D9-F855-B7B6-0F851D17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23/11/2025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CB7F65-B65C-2C6D-2896-FB28E1D62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496413F-E0F7-FEEB-8841-6CB879CF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60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398FD6-441F-53D4-8BC2-354CBB751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6A5B4B7-2AD8-B6F3-391A-5D40D4C02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4C33F1-1C8B-5D2D-85EB-690B698A2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23/11/2025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39BD09-0DDC-1DC1-7DAF-B433C3883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907F20-4E17-6581-7D65-804B121F9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396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77BA8D2-DBDD-5B12-67D2-93D1D9C74E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0BD8C9-3D37-026B-E0DB-38E48050F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256C3C-E43B-2918-7098-2139A49CB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23/11/2025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C3B08A-2E7A-7B80-B076-9AD8A38AF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312F53-0407-28BB-177D-C1AF3E9BA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97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23" smtClean="0"/>
              <a:pPr marL="11516">
                <a:spcBef>
                  <a:spcPts val="73"/>
                </a:spcBef>
              </a:pPr>
              <a:t>‹N°›</a:t>
            </a:fld>
            <a:endParaRPr lang="fr-FR" spc="-23" dirty="0"/>
          </a:p>
        </p:txBody>
      </p:sp>
    </p:spTree>
    <p:extLst>
      <p:ext uri="{BB962C8B-B14F-4D97-AF65-F5344CB8AC3E}">
        <p14:creationId xmlns:p14="http://schemas.microsoft.com/office/powerpoint/2010/main" val="2833968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01270" y="524119"/>
            <a:ext cx="3789461" cy="6279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5023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27" b="1" i="0">
                <a:solidFill>
                  <a:srgbClr val="F9AE04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23" smtClean="0"/>
              <a:pPr marL="11516">
                <a:spcBef>
                  <a:spcPts val="73"/>
                </a:spcBef>
              </a:pPr>
              <a:t>‹N°›</a:t>
            </a:fld>
            <a:endParaRPr lang="fr-FR" spc="-23" dirty="0"/>
          </a:p>
        </p:txBody>
      </p:sp>
    </p:spTree>
    <p:extLst>
      <p:ext uri="{BB962C8B-B14F-4D97-AF65-F5344CB8AC3E}">
        <p14:creationId xmlns:p14="http://schemas.microsoft.com/office/powerpoint/2010/main" val="955809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473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63FFD56-8001-E60E-B75F-D38DA253C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1C7A1D-9515-FA86-A7F5-5FBA75FB7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7D8596-353A-C4BE-F8AB-6FEB6B303D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8302B4-C354-42CE-8F20-F23C0948794B}" type="datetimeFigureOut">
              <a:rPr lang="fr-FR" smtClean="0"/>
              <a:t>23/11/2025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5F6103-D9E6-4827-D03B-345271963D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301FF8-0428-3C64-E51B-5529B5CF22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916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view.genially.com/61f961ace4c62b00146897dd/presentation-o9-le-pop-art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customXml" Target="../ink/ink7.xml"/><Relationship Id="rId18" Type="http://schemas.openxmlformats.org/officeDocument/2006/relationships/image" Target="../media/image17.png"/><Relationship Id="rId3" Type="http://schemas.openxmlformats.org/officeDocument/2006/relationships/customXml" Target="../ink/ink2.xml"/><Relationship Id="rId21" Type="http://schemas.openxmlformats.org/officeDocument/2006/relationships/image" Target="../media/image19.png"/><Relationship Id="rId7" Type="http://schemas.openxmlformats.org/officeDocument/2006/relationships/customXml" Target="../ink/ink4.xml"/><Relationship Id="rId12" Type="http://schemas.openxmlformats.org/officeDocument/2006/relationships/image" Target="../media/image140.png"/><Relationship Id="rId17" Type="http://schemas.openxmlformats.org/officeDocument/2006/relationships/customXml" Target="../ink/ink9.xml"/><Relationship Id="rId2" Type="http://schemas.openxmlformats.org/officeDocument/2006/relationships/image" Target="../media/image14.png"/><Relationship Id="rId16" Type="http://schemas.openxmlformats.org/officeDocument/2006/relationships/image" Target="../media/image16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customXml" Target="../ink/ink6.xml"/><Relationship Id="rId5" Type="http://schemas.openxmlformats.org/officeDocument/2006/relationships/customXml" Target="../ink/ink3.xml"/><Relationship Id="rId15" Type="http://schemas.openxmlformats.org/officeDocument/2006/relationships/customXml" Target="../ink/ink8.xml"/><Relationship Id="rId23" Type="http://schemas.openxmlformats.org/officeDocument/2006/relationships/image" Target="../media/image20.png"/><Relationship Id="rId10" Type="http://schemas.openxmlformats.org/officeDocument/2006/relationships/image" Target="../media/image130.png"/><Relationship Id="rId19" Type="http://schemas.openxmlformats.org/officeDocument/2006/relationships/customXml" Target="../ink/ink10.xml"/><Relationship Id="rId4" Type="http://schemas.openxmlformats.org/officeDocument/2006/relationships/image" Target="../media/image10.png"/><Relationship Id="rId9" Type="http://schemas.openxmlformats.org/officeDocument/2006/relationships/customXml" Target="../ink/ink5.xml"/><Relationship Id="rId14" Type="http://schemas.openxmlformats.org/officeDocument/2006/relationships/image" Target="../media/image15.png"/><Relationship Id="rId22" Type="http://schemas.openxmlformats.org/officeDocument/2006/relationships/customXml" Target="../ink/ink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05E0EA4-0645-4A2B-2B19-EC4DC58334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8" t="3443" r="1999" b="3742"/>
          <a:stretch>
            <a:fillRect/>
          </a:stretch>
        </p:blipFill>
        <p:spPr>
          <a:xfrm>
            <a:off x="0" y="-767125"/>
            <a:ext cx="12192000" cy="76251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21C1D2A-1D8E-C0D4-5CAC-8B16410A4136}"/>
              </a:ext>
            </a:extLst>
          </p:cNvPr>
          <p:cNvSpPr txBox="1"/>
          <p:nvPr/>
        </p:nvSpPr>
        <p:spPr>
          <a:xfrm>
            <a:off x="260684" y="553453"/>
            <a:ext cx="116706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Algerian" panose="04020705040A02060702" pitchFamily="82" charset="0"/>
              </a:rPr>
              <a:t>Dictées et histoire des arts </a:t>
            </a:r>
          </a:p>
          <a:p>
            <a:pPr algn="ctr"/>
            <a:r>
              <a:rPr lang="fr-FR" sz="6000" b="1" dirty="0">
                <a:latin typeface="Algerian" panose="04020705040A02060702" pitchFamily="82" charset="0"/>
              </a:rPr>
              <a:t>Autour du monde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CA44C49-61E0-3429-6AE1-87AA6F760373}"/>
              </a:ext>
            </a:extLst>
          </p:cNvPr>
          <p:cNvSpPr txBox="1"/>
          <p:nvPr/>
        </p:nvSpPr>
        <p:spPr>
          <a:xfrm>
            <a:off x="4289258" y="2889693"/>
            <a:ext cx="62684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latin typeface="Algerian" panose="04020705040A02060702" pitchFamily="82" charset="0"/>
              </a:rPr>
              <a:t>Dictée 6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148083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37303" y="210311"/>
            <a:ext cx="3517900" cy="688009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 marL="565785">
              <a:lnSpc>
                <a:spcPct val="100000"/>
              </a:lnSpc>
              <a:spcBef>
                <a:spcPts val="85"/>
              </a:spcBef>
            </a:pPr>
            <a:r>
              <a:rPr sz="4400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Œuvre n°</a:t>
            </a:r>
            <a:r>
              <a:rPr lang="fr-FR" sz="4400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6</a:t>
            </a:r>
            <a:endParaRPr sz="4400" spc="100" dirty="0">
              <a:latin typeface="Comic Sans MS" panose="030F0702030302020204" pitchFamily="66" charset="0"/>
              <a:ea typeface="123Marker" panose="02000603000000000000" pitchFamily="2" charset="0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4530" y="898320"/>
            <a:ext cx="1147178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Calcule cette somme, puis à l’aide du résultat et du tableau, découvre un mot « indice » :</a:t>
            </a:r>
            <a:endParaRPr sz="2400" spc="100" dirty="0"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854184"/>
              </p:ext>
            </p:extLst>
          </p:nvPr>
        </p:nvGraphicFramePr>
        <p:xfrm>
          <a:off x="5239057" y="2074004"/>
          <a:ext cx="5521660" cy="10315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2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1531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0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1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2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3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4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5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6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7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8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9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202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A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J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M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R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O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I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P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E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T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W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16534" y="3310878"/>
            <a:ext cx="11658600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Ensuite, lis bien toutes ces phrases et déduis-en le pays dans lequel se trouve cette </a:t>
            </a:r>
            <a:r>
              <a:rPr sz="2400" spc="100" dirty="0" err="1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œuvre</a:t>
            </a: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:</a:t>
            </a:r>
            <a:r>
              <a:rPr lang="fr-FR"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1. Le pays a adopté la Déclaration d’indépendance le 4 juillet 1776 — c’est la fête nationale.</a:t>
            </a:r>
            <a:endParaRPr lang="fr-FR" spc="100" dirty="0">
              <a:solidFill>
                <a:srgbClr val="7B7B7B"/>
              </a:solidFill>
              <a:latin typeface="Arial" panose="020B0604020202020204" pitchFamily="34" charset="0"/>
              <a:ea typeface="123Marker" panose="02000603000000000000" pitchFamily="2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2. Il s’étend d’un océan à l’autre : Atlantique à l’est et Pacifique à l’ouest.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3. On y parle surtout l’anglais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4. Son drapeau a 13 bandes rouges et blanches (pour les 13 colonies) et 50 étoiles blanches sur fond bleu (pour les 50 états).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C’est dans ce pays que se trouvent les sièges de grandes agences comme la NASA et l’ONU</a:t>
            </a:r>
            <a:endParaRPr lang="fr-FR" spc="100" dirty="0">
              <a:solidFill>
                <a:srgbClr val="7B7B7B"/>
              </a:solidFill>
              <a:latin typeface="Arial" panose="020B0604020202020204" pitchFamily="34" charset="0"/>
              <a:ea typeface="123Marker" panose="02000603000000000000" pitchFamily="2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sz="2400" spc="100" dirty="0">
              <a:solidFill>
                <a:schemeClr val="bg2">
                  <a:lumMod val="50000"/>
                </a:schemeClr>
              </a:solidFill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227A0970-4B7D-CDA4-40F5-9A7194A35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45281B1-F114-7C87-A4B9-D39AE49BED66}"/>
              </a:ext>
            </a:extLst>
          </p:cNvPr>
          <p:cNvSpPr txBox="1"/>
          <p:nvPr/>
        </p:nvSpPr>
        <p:spPr>
          <a:xfrm>
            <a:off x="941086" y="2609271"/>
            <a:ext cx="2419252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POP ART</a:t>
            </a:r>
          </a:p>
          <a:p>
            <a:endParaRPr lang="fr-FR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0EE989B-514A-D97B-9FEC-0E0E86714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991491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3123452-5394-F932-1BA5-AA2C06F0C484}"/>
              </a:ext>
            </a:extLst>
          </p:cNvPr>
          <p:cNvSpPr txBox="1"/>
          <p:nvPr/>
        </p:nvSpPr>
        <p:spPr>
          <a:xfrm>
            <a:off x="851626" y="1845374"/>
            <a:ext cx="2303836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646 038</a:t>
            </a:r>
          </a:p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1661CAC-616A-258F-6B59-F62F6312A11E}"/>
              </a:ext>
            </a:extLst>
          </p:cNvPr>
          <p:cNvSpPr txBox="1"/>
          <p:nvPr/>
        </p:nvSpPr>
        <p:spPr>
          <a:xfrm>
            <a:off x="3477718" y="1464363"/>
            <a:ext cx="6115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/>
              <a:t>18 × 35 891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82770" y="223126"/>
            <a:ext cx="3426460" cy="689291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518795">
              <a:lnSpc>
                <a:spcPct val="100000"/>
              </a:lnSpc>
              <a:spcBef>
                <a:spcPts val="95"/>
              </a:spcBef>
            </a:pPr>
            <a:r>
              <a:rPr sz="4400" dirty="0">
                <a:solidFill>
                  <a:srgbClr val="006FC0"/>
                </a:solidFill>
                <a:latin typeface="Calibri"/>
                <a:cs typeface="Calibri"/>
              </a:rPr>
              <a:t>Œuvre</a:t>
            </a:r>
            <a:r>
              <a:rPr sz="4400" spc="-1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4400" spc="-25" dirty="0">
                <a:solidFill>
                  <a:srgbClr val="006FC0"/>
                </a:solidFill>
                <a:latin typeface="Calibri"/>
                <a:cs typeface="Calibri"/>
              </a:rPr>
              <a:t>n°</a:t>
            </a:r>
            <a:r>
              <a:rPr lang="fr-FR" spc="-25" dirty="0">
                <a:solidFill>
                  <a:srgbClr val="006FC0"/>
                </a:solidFill>
                <a:latin typeface="Calibri"/>
                <a:cs typeface="Calibri"/>
              </a:rPr>
              <a:t>6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6815" y="953534"/>
            <a:ext cx="10597242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3977640" algn="l"/>
              </a:tabLst>
            </a:pPr>
            <a:r>
              <a:rPr sz="6000" dirty="0">
                <a:latin typeface="Calibri"/>
                <a:cs typeface="Calibri"/>
              </a:rPr>
              <a:t>Il</a:t>
            </a:r>
            <a:r>
              <a:rPr sz="6000" spc="-105" dirty="0">
                <a:latin typeface="Calibri"/>
                <a:cs typeface="Calibri"/>
              </a:rPr>
              <a:t> </a:t>
            </a:r>
            <a:r>
              <a:rPr sz="6000" spc="-30" dirty="0" err="1">
                <a:latin typeface="Calibri"/>
                <a:cs typeface="Calibri"/>
              </a:rPr>
              <a:t>s’agit</a:t>
            </a:r>
            <a:r>
              <a:rPr sz="6000" spc="-100" dirty="0">
                <a:latin typeface="Calibri"/>
                <a:cs typeface="Calibri"/>
              </a:rPr>
              <a:t> </a:t>
            </a:r>
            <a:r>
              <a:rPr sz="6000" dirty="0">
                <a:latin typeface="Calibri"/>
                <a:cs typeface="Calibri"/>
              </a:rPr>
              <a:t>d</a:t>
            </a:r>
            <a:r>
              <a:rPr lang="fr-FR" sz="6000" dirty="0">
                <a:latin typeface="Calibri"/>
                <a:cs typeface="Calibri"/>
              </a:rPr>
              <a:t>u </a:t>
            </a:r>
            <a:r>
              <a:rPr lang="fr-FR" sz="6000" dirty="0">
                <a:solidFill>
                  <a:srgbClr val="FF0000"/>
                </a:solidFill>
                <a:latin typeface="Calibri"/>
                <a:cs typeface="Calibri"/>
              </a:rPr>
              <a:t>Pop art</a:t>
            </a:r>
            <a:endParaRPr sz="60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D6FFD95-31AC-2073-9774-BDC52DFC8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5338" y="2069185"/>
            <a:ext cx="6337160" cy="356878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740860A-7441-2A1B-7F3D-339E4B008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080" y="2069185"/>
            <a:ext cx="5322603" cy="383528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mment peut-on définir l'Art ? - FoffieldsHebdo.fr">
            <a:extLst>
              <a:ext uri="{FF2B5EF4-FFF2-40B4-BE49-F238E27FC236}">
                <a16:creationId xmlns:a16="http://schemas.microsoft.com/office/drawing/2014/main" id="{B59E0783-0FE9-5814-C869-5353A92274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3" r="3314"/>
          <a:stretch/>
        </p:blipFill>
        <p:spPr bwMode="auto">
          <a:xfrm>
            <a:off x="4425404" y="98332"/>
            <a:ext cx="7766596" cy="6263138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33" name="Group 1032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034" name="Group 1033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038" name="Freeform: Shape 1037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9" name="Freeform: Shape 1038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5" name="Group 1034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036" name="Freeform: Shape 1035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7" name="Freeform: Shape 1036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0527A95-28A6-725F-D006-ECFBAC0CDE07}"/>
              </a:ext>
            </a:extLst>
          </p:cNvPr>
          <p:cNvSpPr txBox="1"/>
          <p:nvPr/>
        </p:nvSpPr>
        <p:spPr>
          <a:xfrm>
            <a:off x="275303" y="2222090"/>
            <a:ext cx="3244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omic Sans MS" panose="030F0702030302020204" pitchFamily="66" charset="0"/>
              </a:rPr>
              <a:t>HDA</a:t>
            </a:r>
          </a:p>
        </p:txBody>
      </p:sp>
    </p:spTree>
    <p:extLst>
      <p:ext uri="{BB962C8B-B14F-4D97-AF65-F5344CB8AC3E}">
        <p14:creationId xmlns:p14="http://schemas.microsoft.com/office/powerpoint/2010/main" val="460555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805C4C-E0AE-9203-4726-1C17038E91AA}"/>
              </a:ext>
            </a:extLst>
          </p:cNvPr>
          <p:cNvSpPr txBox="1"/>
          <p:nvPr/>
        </p:nvSpPr>
        <p:spPr>
          <a:xfrm>
            <a:off x="3046535" y="3105835"/>
            <a:ext cx="6093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2"/>
              </a:rPr>
              <a:t>https://view.genially.com/61f961ace4c62b00146897dd/presentation-o9-le-pop-art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541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9CFE45D-F2F8-5D17-8450-9566F881F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473" y="198706"/>
            <a:ext cx="6781053" cy="646058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14:cNvPr>
              <p14:cNvContentPartPr/>
              <p14:nvPr/>
            </p14:nvContentPartPr>
            <p14:xfrm>
              <a:off x="7307277" y="3604020"/>
              <a:ext cx="826920" cy="21672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71277" y="3532020"/>
                <a:ext cx="898560" cy="36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9220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istoire Design : Le Pop Art - Atelier Germain">
            <a:extLst>
              <a:ext uri="{FF2B5EF4-FFF2-40B4-BE49-F238E27FC236}">
                <a16:creationId xmlns:a16="http://schemas.microsoft.com/office/drawing/2014/main" id="{12718B7C-5DDF-5EDC-3D8B-FB0B4A081B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0" r="4996"/>
          <a:stretch>
            <a:fillRect/>
          </a:stretch>
        </p:blipFill>
        <p:spPr bwMode="auto">
          <a:xfrm>
            <a:off x="5943600" y="-60597"/>
            <a:ext cx="6318738" cy="6978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0527A95-28A6-725F-D006-ECFBAC0CDE07}"/>
              </a:ext>
            </a:extLst>
          </p:cNvPr>
          <p:cNvSpPr txBox="1"/>
          <p:nvPr/>
        </p:nvSpPr>
        <p:spPr>
          <a:xfrm>
            <a:off x="70338" y="1174819"/>
            <a:ext cx="5143013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Orthographe</a:t>
            </a:r>
            <a:endParaRPr lang="en-US" sz="7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13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41305" y="2826079"/>
            <a:ext cx="7709060" cy="121708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algn="ctr">
              <a:lnSpc>
                <a:spcPts val="5246"/>
              </a:lnSpc>
              <a:spcBef>
                <a:spcPts val="91"/>
              </a:spcBef>
            </a:pPr>
            <a:r>
              <a:rPr b="1" spc="-449" dirty="0">
                <a:solidFill>
                  <a:srgbClr val="F9AE04"/>
                </a:solidFill>
              </a:rPr>
              <a:t>ORTHOGRAPHE</a:t>
            </a:r>
          </a:p>
          <a:p>
            <a:pPr algn="ctr">
              <a:lnSpc>
                <a:spcPts val="4158"/>
              </a:lnSpc>
            </a:pPr>
            <a:r>
              <a:rPr sz="3627" b="1" spc="-181" dirty="0">
                <a:latin typeface="Tahoma"/>
                <a:cs typeface="Tahoma"/>
              </a:rPr>
              <a:t>Distinguer</a:t>
            </a:r>
            <a:r>
              <a:rPr sz="3627" b="1" spc="-59" dirty="0">
                <a:latin typeface="Tahoma"/>
                <a:cs typeface="Tahoma"/>
              </a:rPr>
              <a:t> </a:t>
            </a:r>
            <a:r>
              <a:rPr sz="3627" b="1" spc="-168" dirty="0">
                <a:latin typeface="Tahoma"/>
                <a:cs typeface="Tahoma"/>
              </a:rPr>
              <a:t>infinitif</a:t>
            </a:r>
            <a:r>
              <a:rPr sz="3627" b="1" spc="-59" dirty="0">
                <a:latin typeface="Tahoma"/>
                <a:cs typeface="Tahoma"/>
              </a:rPr>
              <a:t> </a:t>
            </a:r>
            <a:r>
              <a:rPr sz="3627" b="1" spc="-208" dirty="0">
                <a:latin typeface="Tahoma"/>
                <a:cs typeface="Tahoma"/>
              </a:rPr>
              <a:t>et</a:t>
            </a:r>
            <a:r>
              <a:rPr sz="3627" b="1" spc="-59" dirty="0">
                <a:latin typeface="Tahoma"/>
                <a:cs typeface="Tahoma"/>
              </a:rPr>
              <a:t> </a:t>
            </a:r>
            <a:r>
              <a:rPr sz="3627" b="1" spc="-163" dirty="0">
                <a:latin typeface="Tahoma"/>
                <a:cs typeface="Tahoma"/>
              </a:rPr>
              <a:t>participe</a:t>
            </a:r>
            <a:r>
              <a:rPr sz="3627" b="1" spc="-54" dirty="0">
                <a:latin typeface="Tahoma"/>
                <a:cs typeface="Tahoma"/>
              </a:rPr>
              <a:t> </a:t>
            </a:r>
            <a:r>
              <a:rPr sz="3627" b="1" spc="-118" dirty="0">
                <a:latin typeface="Tahoma"/>
                <a:cs typeface="Tahoma"/>
              </a:rPr>
              <a:t>passé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25" smtClean="0"/>
              <a:pPr marL="12700">
                <a:spcBef>
                  <a:spcPts val="80"/>
                </a:spcBef>
              </a:pPr>
              <a:t>9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655637" y="452777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647701" y="1655479"/>
            <a:ext cx="10895544" cy="1970167"/>
          </a:xfrm>
          <a:prstGeom prst="rect">
            <a:avLst/>
          </a:prstGeom>
        </p:spPr>
        <p:txBody>
          <a:bodyPr vert="horz" wrap="square" lIns="0" tIns="850023" rIns="0" bIns="0" rtlCol="0">
            <a:spAutoFit/>
          </a:bodyPr>
          <a:lstStyle/>
          <a:p>
            <a:pPr marL="61613" marR="4607" algn="ctr">
              <a:lnSpc>
                <a:spcPct val="135400"/>
              </a:lnSpc>
              <a:spcBef>
                <a:spcPts val="91"/>
              </a:spcBef>
            </a:pP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Dans</a:t>
            </a:r>
            <a:r>
              <a:rPr spc="-9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i="1" spc="-109" dirty="0">
                <a:solidFill>
                  <a:srgbClr val="000000"/>
                </a:solidFill>
                <a:latin typeface="Trebuchet MS"/>
                <a:cs typeface="Trebuchet MS"/>
              </a:rPr>
              <a:t>Whaam!</a:t>
            </a:r>
            <a:r>
              <a:rPr spc="-109" dirty="0">
                <a:solidFill>
                  <a:srgbClr val="000000"/>
                </a:solidFill>
                <a:latin typeface="Tahoma"/>
                <a:cs typeface="Tahoma"/>
              </a:rPr>
              <a:t>,</a:t>
            </a:r>
            <a:r>
              <a:rPr spc="-10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54" dirty="0">
                <a:solidFill>
                  <a:srgbClr val="000000"/>
                </a:solidFill>
                <a:latin typeface="Tahoma"/>
                <a:cs typeface="Tahoma"/>
              </a:rPr>
              <a:t>Roy</a:t>
            </a:r>
            <a:r>
              <a:rPr spc="-9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50" dirty="0">
                <a:solidFill>
                  <a:srgbClr val="000000"/>
                </a:solidFill>
                <a:latin typeface="Tahoma"/>
                <a:cs typeface="Tahoma"/>
              </a:rPr>
              <a:t>Lichtenstein</a:t>
            </a:r>
            <a:r>
              <a:rPr spc="-10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spc="-9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9" dirty="0">
                <a:solidFill>
                  <a:srgbClr val="000000"/>
                </a:solidFill>
                <a:latin typeface="Tahoma"/>
                <a:cs typeface="Tahoma"/>
              </a:rPr>
              <a:t>dessin</a:t>
            </a:r>
            <a:r>
              <a:rPr spc="-9" dirty="0"/>
              <a:t>é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une</a:t>
            </a:r>
            <a:r>
              <a:rPr spc="-1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82" dirty="0">
                <a:solidFill>
                  <a:srgbClr val="000000"/>
                </a:solidFill>
                <a:latin typeface="Tahoma"/>
                <a:cs typeface="Tahoma"/>
              </a:rPr>
              <a:t>bulle</a:t>
            </a:r>
            <a:r>
              <a:rPr spc="-10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de</a:t>
            </a:r>
            <a:r>
              <a:rPr spc="-10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113" dirty="0">
                <a:solidFill>
                  <a:srgbClr val="000000"/>
                </a:solidFill>
                <a:latin typeface="Tahoma"/>
                <a:cs typeface="Tahoma"/>
              </a:rPr>
              <a:t>BD</a:t>
            </a:r>
            <a:r>
              <a:rPr spc="-10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pour</a:t>
            </a:r>
            <a:r>
              <a:rPr spc="-10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9" dirty="0">
                <a:solidFill>
                  <a:srgbClr val="000000"/>
                </a:solidFill>
                <a:latin typeface="Tahoma"/>
                <a:cs typeface="Tahoma"/>
              </a:rPr>
              <a:t>ajout</a:t>
            </a:r>
            <a:r>
              <a:rPr spc="-9" dirty="0"/>
              <a:t>er</a:t>
            </a:r>
            <a:r>
              <a:rPr spc="-36" dirty="0"/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du</a:t>
            </a:r>
            <a:r>
              <a:rPr spc="-10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3" dirty="0">
                <a:solidFill>
                  <a:srgbClr val="000000"/>
                </a:solidFill>
                <a:latin typeface="Tahoma"/>
                <a:cs typeface="Tahoma"/>
              </a:rPr>
              <a:t>son</a:t>
            </a:r>
            <a:r>
              <a:rPr lang="fr-FR" spc="-23" dirty="0">
                <a:solidFill>
                  <a:srgbClr val="000000"/>
                </a:solidFill>
                <a:latin typeface="Tahoma"/>
                <a:cs typeface="Tahoma"/>
              </a:rPr>
              <a:t> 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à</a:t>
            </a:r>
            <a:r>
              <a:rPr spc="-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son</a:t>
            </a:r>
            <a:r>
              <a:rPr spc="-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9" dirty="0">
                <a:solidFill>
                  <a:srgbClr val="000000"/>
                </a:solidFill>
                <a:latin typeface="Tahoma"/>
                <a:cs typeface="Tahoma"/>
              </a:rPr>
              <a:t>tableau.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xfrm>
            <a:off x="1126420" y="2732277"/>
            <a:ext cx="10797824" cy="1967592"/>
          </a:xfrm>
          <a:prstGeom prst="rect">
            <a:avLst/>
          </a:prstGeom>
        </p:spPr>
        <p:txBody>
          <a:bodyPr vert="horz" wrap="square" lIns="0" tIns="286133" rIns="0" bIns="0" rtlCol="0">
            <a:spAutoFit/>
          </a:bodyPr>
          <a:lstStyle/>
          <a:p>
            <a:pPr marL="5921711" indent="0" algn="ctr">
              <a:lnSpc>
                <a:spcPct val="100000"/>
              </a:lnSpc>
              <a:spcBef>
                <a:spcPts val="1718"/>
              </a:spcBef>
              <a:buNone/>
            </a:pPr>
            <a:r>
              <a:rPr sz="3600" spc="-18" dirty="0">
                <a:solidFill>
                  <a:srgbClr val="FF0000"/>
                </a:solidFill>
              </a:rPr>
              <a:t>fait</a:t>
            </a:r>
            <a:endParaRPr spc="-18" dirty="0">
              <a:solidFill>
                <a:srgbClr val="FF0000"/>
              </a:solidFill>
            </a:endParaRPr>
          </a:p>
          <a:p>
            <a:pPr marL="61613" marR="4607" algn="ctr">
              <a:lnSpc>
                <a:spcPct val="135400"/>
              </a:lnSpc>
              <a:spcBef>
                <a:spcPts val="86"/>
              </a:spcBef>
            </a:pP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Dans</a:t>
            </a:r>
            <a:r>
              <a:rPr spc="-9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i="1" spc="-109" dirty="0">
                <a:solidFill>
                  <a:srgbClr val="000000"/>
                </a:solidFill>
                <a:latin typeface="Trebuchet MS"/>
                <a:cs typeface="Trebuchet MS"/>
              </a:rPr>
              <a:t>Whaam!</a:t>
            </a:r>
            <a:r>
              <a:rPr spc="-109" dirty="0">
                <a:solidFill>
                  <a:srgbClr val="000000"/>
                </a:solidFill>
                <a:latin typeface="Tahoma"/>
                <a:cs typeface="Tahoma"/>
              </a:rPr>
              <a:t>,</a:t>
            </a:r>
            <a:r>
              <a:rPr spc="-10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54" dirty="0">
                <a:solidFill>
                  <a:srgbClr val="000000"/>
                </a:solidFill>
                <a:latin typeface="Tahoma"/>
                <a:cs typeface="Tahoma"/>
              </a:rPr>
              <a:t>Roy</a:t>
            </a:r>
            <a:r>
              <a:rPr spc="-9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50" dirty="0">
                <a:solidFill>
                  <a:srgbClr val="000000"/>
                </a:solidFill>
                <a:latin typeface="Tahoma"/>
                <a:cs typeface="Tahoma"/>
              </a:rPr>
              <a:t>Lichtenstein</a:t>
            </a:r>
            <a:r>
              <a:rPr spc="-10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spc="-9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9" dirty="0">
                <a:solidFill>
                  <a:srgbClr val="000000"/>
                </a:solidFill>
                <a:latin typeface="Tahoma"/>
                <a:cs typeface="Tahoma"/>
              </a:rPr>
              <a:t>dessin</a:t>
            </a:r>
            <a:r>
              <a:rPr spc="-9" dirty="0"/>
              <a:t>é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une</a:t>
            </a:r>
            <a:r>
              <a:rPr spc="-1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82" dirty="0">
                <a:solidFill>
                  <a:srgbClr val="000000"/>
                </a:solidFill>
                <a:latin typeface="Tahoma"/>
                <a:cs typeface="Tahoma"/>
              </a:rPr>
              <a:t>bulle</a:t>
            </a:r>
            <a:r>
              <a:rPr spc="-10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de</a:t>
            </a:r>
            <a:r>
              <a:rPr spc="-10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113" dirty="0">
                <a:solidFill>
                  <a:srgbClr val="000000"/>
                </a:solidFill>
                <a:latin typeface="Tahoma"/>
                <a:cs typeface="Tahoma"/>
              </a:rPr>
              <a:t>BD</a:t>
            </a:r>
            <a:r>
              <a:rPr spc="-10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pour</a:t>
            </a:r>
            <a:r>
              <a:rPr spc="-10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9" dirty="0">
                <a:solidFill>
                  <a:srgbClr val="000000"/>
                </a:solidFill>
                <a:latin typeface="Tahoma"/>
                <a:cs typeface="Tahoma"/>
              </a:rPr>
              <a:t>ajout</a:t>
            </a:r>
            <a:r>
              <a:rPr spc="-9" dirty="0"/>
              <a:t>er</a:t>
            </a:r>
            <a:r>
              <a:rPr spc="-36" dirty="0"/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du</a:t>
            </a:r>
            <a:r>
              <a:rPr spc="-10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3" dirty="0">
                <a:solidFill>
                  <a:srgbClr val="000000"/>
                </a:solidFill>
                <a:latin typeface="Tahoma"/>
                <a:cs typeface="Tahoma"/>
              </a:rPr>
              <a:t>son</a:t>
            </a:r>
            <a:r>
              <a:rPr lang="fr-FR" spc="-2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à</a:t>
            </a:r>
            <a:r>
              <a:rPr spc="-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son</a:t>
            </a:r>
            <a:r>
              <a:rPr spc="-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9" dirty="0">
                <a:solidFill>
                  <a:srgbClr val="000000"/>
                </a:solidFill>
                <a:latin typeface="Tahoma"/>
                <a:cs typeface="Tahoma"/>
              </a:rPr>
              <a:t>tableau.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26420" y="978850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 algn="ctr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grpSp>
        <p:nvGrpSpPr>
          <p:cNvPr id="6" name="object 6"/>
          <p:cNvGrpSpPr/>
          <p:nvPr/>
        </p:nvGrpSpPr>
        <p:grpSpPr>
          <a:xfrm flipH="1">
            <a:off x="7655784" y="3063727"/>
            <a:ext cx="1297716" cy="590790"/>
            <a:chOff x="9191082" y="2665063"/>
            <a:chExt cx="732790" cy="651510"/>
          </a:xfrm>
        </p:grpSpPr>
        <p:sp>
          <p:nvSpPr>
            <p:cNvPr id="7" name="object 7"/>
            <p:cNvSpPr/>
            <p:nvPr/>
          </p:nvSpPr>
          <p:spPr>
            <a:xfrm>
              <a:off x="9297589" y="2729249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59" h="567689">
                  <a:moveTo>
                    <a:pt x="0" y="0"/>
                  </a:moveTo>
                  <a:lnTo>
                    <a:pt x="57742" y="1881"/>
                  </a:lnTo>
                  <a:lnTo>
                    <a:pt x="112743" y="7429"/>
                  </a:lnTo>
                  <a:lnTo>
                    <a:pt x="164981" y="16497"/>
                  </a:lnTo>
                  <a:lnTo>
                    <a:pt x="214429" y="28938"/>
                  </a:lnTo>
                  <a:lnTo>
                    <a:pt x="261066" y="44607"/>
                  </a:lnTo>
                  <a:lnTo>
                    <a:pt x="304867" y="63359"/>
                  </a:lnTo>
                  <a:lnTo>
                    <a:pt x="345808" y="85045"/>
                  </a:lnTo>
                  <a:lnTo>
                    <a:pt x="383865" y="109521"/>
                  </a:lnTo>
                  <a:lnTo>
                    <a:pt x="419015" y="136641"/>
                  </a:lnTo>
                  <a:lnTo>
                    <a:pt x="451234" y="166258"/>
                  </a:lnTo>
                  <a:lnTo>
                    <a:pt x="480497" y="198227"/>
                  </a:lnTo>
                  <a:lnTo>
                    <a:pt x="506781" y="232401"/>
                  </a:lnTo>
                  <a:lnTo>
                    <a:pt x="530062" y="268634"/>
                  </a:lnTo>
                  <a:lnTo>
                    <a:pt x="550317" y="306780"/>
                  </a:lnTo>
                  <a:lnTo>
                    <a:pt x="567520" y="346693"/>
                  </a:lnTo>
                  <a:lnTo>
                    <a:pt x="581650" y="388227"/>
                  </a:lnTo>
                  <a:lnTo>
                    <a:pt x="592681" y="431236"/>
                  </a:lnTo>
                  <a:lnTo>
                    <a:pt x="600590" y="475574"/>
                  </a:lnTo>
                  <a:lnTo>
                    <a:pt x="605352" y="521094"/>
                  </a:lnTo>
                  <a:lnTo>
                    <a:pt x="606945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8" name="object 8"/>
            <p:cNvSpPr/>
            <p:nvPr/>
          </p:nvSpPr>
          <p:spPr>
            <a:xfrm>
              <a:off x="9191082" y="2665063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176377" y="0"/>
                  </a:moveTo>
                  <a:lnTo>
                    <a:pt x="0" y="64185"/>
                  </a:lnTo>
                  <a:lnTo>
                    <a:pt x="176377" y="128371"/>
                  </a:lnTo>
                  <a:lnTo>
                    <a:pt x="1763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xfrm>
            <a:off x="2007687" y="1655479"/>
            <a:ext cx="10184312" cy="2867021"/>
          </a:xfrm>
          <a:prstGeom prst="rect">
            <a:avLst/>
          </a:prstGeom>
        </p:spPr>
        <p:txBody>
          <a:bodyPr vert="horz" wrap="square" lIns="0" tIns="850029" rIns="0" bIns="0" rtlCol="0">
            <a:spAutoFit/>
          </a:bodyPr>
          <a:lstStyle/>
          <a:p>
            <a:pPr marL="61612" marR="4607" indent="0" algn="ctr">
              <a:lnSpc>
                <a:spcPct val="135400"/>
              </a:lnSpc>
              <a:spcBef>
                <a:spcPts val="91"/>
              </a:spcBef>
              <a:buNone/>
            </a:pP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Dans</a:t>
            </a:r>
            <a:r>
              <a:rPr spc="-9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i="1" spc="-109" dirty="0">
                <a:solidFill>
                  <a:srgbClr val="000000"/>
                </a:solidFill>
                <a:latin typeface="Trebuchet MS"/>
                <a:cs typeface="Trebuchet MS"/>
              </a:rPr>
              <a:t>Whaam!</a:t>
            </a:r>
            <a:r>
              <a:rPr spc="-109" dirty="0">
                <a:solidFill>
                  <a:srgbClr val="000000"/>
                </a:solidFill>
                <a:latin typeface="Tahoma"/>
                <a:cs typeface="Tahoma"/>
              </a:rPr>
              <a:t>,</a:t>
            </a:r>
            <a:r>
              <a:rPr spc="-10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54" dirty="0">
                <a:solidFill>
                  <a:srgbClr val="000000"/>
                </a:solidFill>
                <a:latin typeface="Tahoma"/>
                <a:cs typeface="Tahoma"/>
              </a:rPr>
              <a:t>Roy</a:t>
            </a:r>
            <a:r>
              <a:rPr spc="-9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50" dirty="0">
                <a:solidFill>
                  <a:srgbClr val="000000"/>
                </a:solidFill>
                <a:latin typeface="Tahoma"/>
                <a:cs typeface="Tahoma"/>
              </a:rPr>
              <a:t>Lichtenstein</a:t>
            </a:r>
            <a:r>
              <a:rPr spc="-10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spc="-9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9" dirty="0">
                <a:solidFill>
                  <a:srgbClr val="000000"/>
                </a:solidFill>
                <a:latin typeface="Tahoma"/>
                <a:cs typeface="Tahoma"/>
              </a:rPr>
              <a:t>dessin</a:t>
            </a:r>
            <a:r>
              <a:rPr spc="-9" dirty="0"/>
              <a:t>é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une</a:t>
            </a:r>
            <a:r>
              <a:rPr spc="-11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82" dirty="0">
                <a:solidFill>
                  <a:srgbClr val="000000"/>
                </a:solidFill>
                <a:latin typeface="Tahoma"/>
                <a:cs typeface="Tahoma"/>
              </a:rPr>
              <a:t>bulle</a:t>
            </a:r>
            <a:r>
              <a:rPr spc="-10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de</a:t>
            </a:r>
            <a:r>
              <a:rPr spc="-10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113" dirty="0">
                <a:solidFill>
                  <a:srgbClr val="000000"/>
                </a:solidFill>
                <a:latin typeface="Tahoma"/>
                <a:cs typeface="Tahoma"/>
              </a:rPr>
              <a:t>BD</a:t>
            </a:r>
            <a:r>
              <a:rPr spc="-10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pour</a:t>
            </a:r>
            <a:r>
              <a:rPr spc="-10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9" dirty="0">
                <a:solidFill>
                  <a:srgbClr val="000000"/>
                </a:solidFill>
                <a:latin typeface="Tahoma"/>
                <a:cs typeface="Tahoma"/>
              </a:rPr>
              <a:t>ajout</a:t>
            </a:r>
            <a:r>
              <a:rPr spc="-9" dirty="0"/>
              <a:t>er</a:t>
            </a:r>
            <a:r>
              <a:rPr spc="-36" dirty="0"/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du</a:t>
            </a:r>
            <a:r>
              <a:rPr spc="-10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3" dirty="0">
                <a:solidFill>
                  <a:srgbClr val="000000"/>
                </a:solidFill>
                <a:latin typeface="Tahoma"/>
                <a:cs typeface="Tahoma"/>
              </a:rPr>
              <a:t>son</a:t>
            </a:r>
            <a:r>
              <a:rPr lang="fr-FR" spc="-23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à</a:t>
            </a:r>
            <a:r>
              <a:rPr spc="-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b="0" dirty="0">
                <a:solidFill>
                  <a:srgbClr val="000000"/>
                </a:solidFill>
                <a:latin typeface="Tahoma"/>
                <a:cs typeface="Tahoma"/>
              </a:rPr>
              <a:t>son</a:t>
            </a:r>
            <a:r>
              <a:rPr spc="-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9" dirty="0">
                <a:solidFill>
                  <a:srgbClr val="000000"/>
                </a:solidFill>
                <a:latin typeface="Tahoma"/>
                <a:cs typeface="Tahoma"/>
              </a:rPr>
              <a:t>ta</a:t>
            </a:r>
            <a:r>
              <a:rPr lang="fr-FR" spc="-9" dirty="0" err="1">
                <a:solidFill>
                  <a:srgbClr val="000000"/>
                </a:solidFill>
                <a:latin typeface="Tahoma"/>
                <a:cs typeface="Tahoma"/>
              </a:rPr>
              <a:t>bleau</a:t>
            </a:r>
            <a:r>
              <a:rPr lang="fr-FR" spc="-9" dirty="0">
                <a:solidFill>
                  <a:srgbClr val="000000"/>
                </a:solidFill>
                <a:latin typeface="Tahoma"/>
                <a:cs typeface="Tahoma"/>
              </a:rPr>
              <a:t>.</a:t>
            </a:r>
            <a:r>
              <a:rPr lang="fr-FR" sz="3627" spc="-9" dirty="0">
                <a:latin typeface="Tahoma"/>
                <a:cs typeface="Tahoma"/>
              </a:rPr>
              <a:t> </a:t>
            </a:r>
          </a:p>
          <a:p>
            <a:pPr marL="61612" marR="4607" indent="0" algn="ctr">
              <a:lnSpc>
                <a:spcPct val="135400"/>
              </a:lnSpc>
              <a:spcBef>
                <a:spcPts val="91"/>
              </a:spcBef>
              <a:buNone/>
            </a:pPr>
            <a:r>
              <a:rPr lang="fr-FR" sz="3627" spc="-9" dirty="0">
                <a:solidFill>
                  <a:srgbClr val="FF0000"/>
                </a:solidFill>
                <a:latin typeface="Tahoma"/>
                <a:cs typeface="Tahoma"/>
              </a:rPr>
              <a:t>faire</a:t>
            </a:r>
            <a:endParaRPr lang="fr-FR" sz="3627" dirty="0">
              <a:solidFill>
                <a:srgbClr val="FF0000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 algn="ctr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763752" y="3789249"/>
            <a:ext cx="664495" cy="590790"/>
            <a:chOff x="7529496" y="4642952"/>
            <a:chExt cx="732790" cy="651510"/>
          </a:xfrm>
        </p:grpSpPr>
        <p:sp>
          <p:nvSpPr>
            <p:cNvPr id="7" name="object 7"/>
            <p:cNvSpPr/>
            <p:nvPr/>
          </p:nvSpPr>
          <p:spPr>
            <a:xfrm>
              <a:off x="7548546" y="4662002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59" h="567689">
                  <a:moveTo>
                    <a:pt x="606945" y="567651"/>
                  </a:moveTo>
                  <a:lnTo>
                    <a:pt x="549203" y="565770"/>
                  </a:lnTo>
                  <a:lnTo>
                    <a:pt x="494201" y="560222"/>
                  </a:lnTo>
                  <a:lnTo>
                    <a:pt x="441964" y="551154"/>
                  </a:lnTo>
                  <a:lnTo>
                    <a:pt x="392515" y="538713"/>
                  </a:lnTo>
                  <a:lnTo>
                    <a:pt x="345878" y="523043"/>
                  </a:lnTo>
                  <a:lnTo>
                    <a:pt x="302078" y="504292"/>
                  </a:lnTo>
                  <a:lnTo>
                    <a:pt x="261137" y="482606"/>
                  </a:lnTo>
                  <a:lnTo>
                    <a:pt x="223079" y="458129"/>
                  </a:lnTo>
                  <a:lnTo>
                    <a:pt x="187929" y="431010"/>
                  </a:lnTo>
                  <a:lnTo>
                    <a:pt x="155711" y="401393"/>
                  </a:lnTo>
                  <a:lnTo>
                    <a:pt x="126448" y="369424"/>
                  </a:lnTo>
                  <a:lnTo>
                    <a:pt x="100164" y="335250"/>
                  </a:lnTo>
                  <a:lnTo>
                    <a:pt x="76882" y="299017"/>
                  </a:lnTo>
                  <a:lnTo>
                    <a:pt x="56628" y="260871"/>
                  </a:lnTo>
                  <a:lnTo>
                    <a:pt x="39424" y="220958"/>
                  </a:lnTo>
                  <a:lnTo>
                    <a:pt x="25295" y="179424"/>
                  </a:lnTo>
                  <a:lnTo>
                    <a:pt x="14264" y="136415"/>
                  </a:lnTo>
                  <a:lnTo>
                    <a:pt x="6355" y="92077"/>
                  </a:lnTo>
                  <a:lnTo>
                    <a:pt x="1592" y="46557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8" name="object 8"/>
            <p:cNvSpPr/>
            <p:nvPr/>
          </p:nvSpPr>
          <p:spPr>
            <a:xfrm>
              <a:off x="8085621" y="5165468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4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54692" y="2759672"/>
            <a:ext cx="7280651" cy="142579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 marR="4607" indent="164684">
              <a:lnSpc>
                <a:spcPct val="135400"/>
              </a:lnSpc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Andy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Warhol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détourn…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cet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objet </a:t>
            </a:r>
            <a:r>
              <a:rPr sz="3627" dirty="0">
                <a:latin typeface="Tahoma"/>
                <a:cs typeface="Tahoma"/>
              </a:rPr>
              <a:t>pour</a:t>
            </a:r>
            <a:r>
              <a:rPr sz="3627" spc="-54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transform…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en</a:t>
            </a:r>
            <a:r>
              <a:rPr sz="3627" spc="-54" dirty="0">
                <a:latin typeface="Tahoma"/>
                <a:cs typeface="Tahoma"/>
              </a:rPr>
              <a:t> </a:t>
            </a:r>
            <a:r>
              <a:rPr sz="3627" spc="-18" dirty="0">
                <a:latin typeface="Tahoma"/>
                <a:cs typeface="Tahoma"/>
              </a:rPr>
              <a:t>œuvre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d’art.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7474940" y="2513310"/>
            <a:ext cx="664495" cy="590790"/>
            <a:chOff x="6867365" y="2771623"/>
            <a:chExt cx="732790" cy="651510"/>
          </a:xfrm>
        </p:grpSpPr>
        <p:sp>
          <p:nvSpPr>
            <p:cNvPr id="7" name="object 7"/>
            <p:cNvSpPr/>
            <p:nvPr/>
          </p:nvSpPr>
          <p:spPr>
            <a:xfrm>
              <a:off x="6886415" y="2835809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59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8" name="object 8"/>
            <p:cNvSpPr/>
            <p:nvPr/>
          </p:nvSpPr>
          <p:spPr>
            <a:xfrm>
              <a:off x="7423491" y="2771623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454692" y="2100705"/>
            <a:ext cx="7280651" cy="2141688"/>
          </a:xfrm>
          <a:prstGeom prst="rect">
            <a:avLst/>
          </a:prstGeom>
        </p:spPr>
        <p:txBody>
          <a:bodyPr vert="horz" wrap="square" lIns="0" tIns="162381" rIns="0" bIns="0" rtlCol="0">
            <a:spAutoFit/>
          </a:bodyPr>
          <a:lstStyle/>
          <a:p>
            <a:pPr marL="5746088">
              <a:spcBef>
                <a:spcPts val="1279"/>
              </a:spcBef>
            </a:pPr>
            <a:r>
              <a:rPr sz="3627" b="1" spc="-18" dirty="0">
                <a:solidFill>
                  <a:srgbClr val="F9AE04"/>
                </a:solidFill>
                <a:latin typeface="Tahoma"/>
                <a:cs typeface="Tahoma"/>
              </a:rPr>
              <a:t>pris</a:t>
            </a:r>
            <a:endParaRPr sz="3627">
              <a:latin typeface="Tahoma"/>
              <a:cs typeface="Tahoma"/>
            </a:endParaRPr>
          </a:p>
          <a:p>
            <a:pPr marL="11516" marR="4607" indent="164684">
              <a:lnSpc>
                <a:spcPts val="5894"/>
              </a:lnSpc>
            </a:pPr>
            <a:r>
              <a:rPr sz="3627" dirty="0">
                <a:latin typeface="Tahoma"/>
                <a:cs typeface="Tahoma"/>
              </a:rPr>
              <a:t>Andy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Warhol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détourn…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cet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objet </a:t>
            </a:r>
            <a:r>
              <a:rPr sz="3627" dirty="0">
                <a:latin typeface="Tahoma"/>
                <a:cs typeface="Tahoma"/>
              </a:rPr>
              <a:t>pour</a:t>
            </a:r>
            <a:r>
              <a:rPr sz="3627" spc="-54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transform…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en</a:t>
            </a:r>
            <a:r>
              <a:rPr sz="3627" spc="-54" dirty="0">
                <a:latin typeface="Tahoma"/>
                <a:cs typeface="Tahoma"/>
              </a:rPr>
              <a:t> </a:t>
            </a:r>
            <a:r>
              <a:rPr sz="3627" spc="-18" dirty="0">
                <a:latin typeface="Tahoma"/>
                <a:cs typeface="Tahoma"/>
              </a:rPr>
              <a:t>œuvre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d’art.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xfrm>
            <a:off x="-39733" y="1989031"/>
            <a:ext cx="11543245" cy="2376407"/>
          </a:xfrm>
          <a:prstGeom prst="rect">
            <a:avLst/>
          </a:prstGeom>
        </p:spPr>
        <p:txBody>
          <a:bodyPr vert="horz" wrap="square" lIns="0" tIns="252209" rIns="0" bIns="0" rtlCol="0">
            <a:spAutoFit/>
          </a:bodyPr>
          <a:lstStyle/>
          <a:p>
            <a:pPr marL="6184861" indent="0">
              <a:lnSpc>
                <a:spcPct val="100000"/>
              </a:lnSpc>
              <a:spcBef>
                <a:spcPts val="1986"/>
              </a:spcBef>
              <a:buNone/>
            </a:pPr>
            <a:r>
              <a:rPr lang="fr-FR" sz="4000" spc="-18" dirty="0">
                <a:solidFill>
                  <a:srgbClr val="FFC000"/>
                </a:solidFill>
              </a:rPr>
              <a:t>               </a:t>
            </a:r>
            <a:r>
              <a:rPr sz="4000" spc="-18" dirty="0">
                <a:solidFill>
                  <a:srgbClr val="FFC000"/>
                </a:solidFill>
              </a:rPr>
              <a:t>pris</a:t>
            </a:r>
          </a:p>
          <a:p>
            <a:pPr marL="678889" marR="4607" indent="0" algn="ctr">
              <a:lnSpc>
                <a:spcPct val="135400"/>
              </a:lnSpc>
              <a:spcBef>
                <a:spcPts val="354"/>
              </a:spcBef>
              <a:buNone/>
            </a:pPr>
            <a:r>
              <a:rPr sz="3600" b="0" dirty="0">
                <a:solidFill>
                  <a:srgbClr val="000000"/>
                </a:solidFill>
                <a:latin typeface="Tahoma"/>
                <a:cs typeface="Tahoma"/>
              </a:rPr>
              <a:t>Andy</a:t>
            </a:r>
            <a:r>
              <a:rPr sz="3600" spc="-12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b="0" dirty="0">
                <a:solidFill>
                  <a:srgbClr val="000000"/>
                </a:solidFill>
                <a:latin typeface="Tahoma"/>
                <a:cs typeface="Tahoma"/>
              </a:rPr>
              <a:t>Warhol</a:t>
            </a:r>
            <a:r>
              <a:rPr sz="3600" spc="-12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b="0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sz="3600" spc="-11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b="0" dirty="0">
                <a:solidFill>
                  <a:srgbClr val="000000"/>
                </a:solidFill>
                <a:latin typeface="Tahoma"/>
                <a:cs typeface="Tahoma"/>
              </a:rPr>
              <a:t>détourn</a:t>
            </a:r>
            <a:r>
              <a:rPr sz="3600" dirty="0"/>
              <a:t>é</a:t>
            </a:r>
            <a:r>
              <a:rPr sz="3600" spc="-50" dirty="0"/>
              <a:t> </a:t>
            </a:r>
            <a:r>
              <a:rPr sz="3600" b="0" dirty="0" err="1">
                <a:solidFill>
                  <a:srgbClr val="000000"/>
                </a:solidFill>
                <a:latin typeface="Tahoma"/>
                <a:cs typeface="Tahoma"/>
              </a:rPr>
              <a:t>cet</a:t>
            </a:r>
            <a:r>
              <a:rPr sz="3600" spc="-11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spc="-9" dirty="0" err="1">
                <a:solidFill>
                  <a:srgbClr val="000000"/>
                </a:solidFill>
                <a:latin typeface="Tahoma"/>
                <a:cs typeface="Tahoma"/>
              </a:rPr>
              <a:t>objet</a:t>
            </a:r>
            <a:endParaRPr lang="fr-FR" sz="3600" spc="-9" dirty="0">
              <a:solidFill>
                <a:srgbClr val="000000"/>
              </a:solidFill>
              <a:latin typeface="Tahoma"/>
              <a:cs typeface="Tahoma"/>
            </a:endParaRPr>
          </a:p>
          <a:p>
            <a:pPr marL="678889" marR="4607" indent="0" algn="ctr">
              <a:lnSpc>
                <a:spcPct val="135400"/>
              </a:lnSpc>
              <a:spcBef>
                <a:spcPts val="354"/>
              </a:spcBef>
              <a:buNone/>
            </a:pPr>
            <a:r>
              <a:rPr sz="3600" spc="-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b="0" dirty="0">
                <a:solidFill>
                  <a:srgbClr val="000000"/>
                </a:solidFill>
                <a:latin typeface="Tahoma"/>
                <a:cs typeface="Tahoma"/>
              </a:rPr>
              <a:t>pour</a:t>
            </a:r>
            <a:r>
              <a:rPr sz="3600" spc="-5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spc="95" dirty="0">
                <a:solidFill>
                  <a:srgbClr val="000000"/>
                </a:solidFill>
                <a:latin typeface="Tahoma"/>
                <a:cs typeface="Tahoma"/>
              </a:rPr>
              <a:t>le</a:t>
            </a:r>
            <a:r>
              <a:rPr sz="3600"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b="0" dirty="0">
                <a:solidFill>
                  <a:srgbClr val="000000"/>
                </a:solidFill>
                <a:latin typeface="Tahoma"/>
                <a:cs typeface="Tahoma"/>
              </a:rPr>
              <a:t>transform…</a:t>
            </a:r>
            <a:r>
              <a:rPr sz="3600"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b="0" dirty="0">
                <a:solidFill>
                  <a:srgbClr val="000000"/>
                </a:solidFill>
                <a:latin typeface="Tahoma"/>
                <a:cs typeface="Tahoma"/>
              </a:rPr>
              <a:t>en</a:t>
            </a:r>
            <a:r>
              <a:rPr sz="3600" spc="-5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spc="-18" dirty="0">
                <a:solidFill>
                  <a:srgbClr val="000000"/>
                </a:solidFill>
                <a:latin typeface="Tahoma"/>
                <a:cs typeface="Tahoma"/>
              </a:rPr>
              <a:t>œuvre</a:t>
            </a:r>
            <a:r>
              <a:rPr sz="3600"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spc="-9" dirty="0">
                <a:solidFill>
                  <a:srgbClr val="000000"/>
                </a:solidFill>
                <a:latin typeface="Tahoma"/>
                <a:cs typeface="Tahoma"/>
              </a:rPr>
              <a:t>d’art.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 algn="ctr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6775465" y="2586444"/>
            <a:ext cx="664495" cy="590790"/>
            <a:chOff x="6867365" y="2672622"/>
            <a:chExt cx="732790" cy="651510"/>
          </a:xfrm>
        </p:grpSpPr>
        <p:sp>
          <p:nvSpPr>
            <p:cNvPr id="7" name="object 7"/>
            <p:cNvSpPr/>
            <p:nvPr/>
          </p:nvSpPr>
          <p:spPr>
            <a:xfrm>
              <a:off x="6886415" y="2736808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59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8" name="object 8"/>
            <p:cNvSpPr/>
            <p:nvPr/>
          </p:nvSpPr>
          <p:spPr>
            <a:xfrm>
              <a:off x="7423491" y="2672622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25" smtClean="0"/>
              <a:pPr marL="12700">
                <a:spcBef>
                  <a:spcPts val="80"/>
                </a:spcBef>
              </a:pPr>
              <a:t>14</a:t>
            </a:fld>
            <a:endParaRPr spc="-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41E36-CAD6-DCD1-A14D-F4DA170CA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>
            <a:extLst>
              <a:ext uri="{FF2B5EF4-FFF2-40B4-BE49-F238E27FC236}">
                <a16:creationId xmlns:a16="http://schemas.microsoft.com/office/drawing/2014/main" id="{3ADC88F4-5277-AF18-7384-7F0915F9F3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-39733" y="1989031"/>
            <a:ext cx="11543245" cy="3175600"/>
          </a:xfrm>
          <a:prstGeom prst="rect">
            <a:avLst/>
          </a:prstGeom>
        </p:spPr>
        <p:txBody>
          <a:bodyPr vert="horz" wrap="square" lIns="0" tIns="252209" rIns="0" bIns="0" rtlCol="0">
            <a:spAutoFit/>
          </a:bodyPr>
          <a:lstStyle/>
          <a:p>
            <a:pPr marL="6184861" indent="0">
              <a:lnSpc>
                <a:spcPct val="100000"/>
              </a:lnSpc>
              <a:spcBef>
                <a:spcPts val="1986"/>
              </a:spcBef>
              <a:buNone/>
            </a:pPr>
            <a:r>
              <a:rPr lang="fr-FR" sz="4000" spc="-18" dirty="0">
                <a:solidFill>
                  <a:srgbClr val="FFC000"/>
                </a:solidFill>
              </a:rPr>
              <a:t>               </a:t>
            </a:r>
            <a:r>
              <a:rPr sz="4000" spc="-18" dirty="0">
                <a:solidFill>
                  <a:srgbClr val="FFC000"/>
                </a:solidFill>
              </a:rPr>
              <a:t>pris</a:t>
            </a:r>
          </a:p>
          <a:p>
            <a:pPr marL="678889" marR="4607" indent="0" algn="ctr">
              <a:lnSpc>
                <a:spcPct val="135400"/>
              </a:lnSpc>
              <a:spcBef>
                <a:spcPts val="354"/>
              </a:spcBef>
              <a:buNone/>
            </a:pPr>
            <a:r>
              <a:rPr sz="3600" b="0" dirty="0">
                <a:solidFill>
                  <a:srgbClr val="000000"/>
                </a:solidFill>
                <a:latin typeface="Tahoma"/>
                <a:cs typeface="Tahoma"/>
              </a:rPr>
              <a:t>Andy</a:t>
            </a:r>
            <a:r>
              <a:rPr sz="3600" spc="-12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b="0" dirty="0">
                <a:solidFill>
                  <a:srgbClr val="000000"/>
                </a:solidFill>
                <a:latin typeface="Tahoma"/>
                <a:cs typeface="Tahoma"/>
              </a:rPr>
              <a:t>Warhol</a:t>
            </a:r>
            <a:r>
              <a:rPr sz="3600" spc="-122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b="0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sz="3600" spc="-11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b="0" dirty="0">
                <a:solidFill>
                  <a:srgbClr val="000000"/>
                </a:solidFill>
                <a:latin typeface="Tahoma"/>
                <a:cs typeface="Tahoma"/>
              </a:rPr>
              <a:t>détourn</a:t>
            </a:r>
            <a:r>
              <a:rPr sz="3600" dirty="0"/>
              <a:t>é</a:t>
            </a:r>
            <a:r>
              <a:rPr sz="3600" spc="-50" dirty="0"/>
              <a:t> </a:t>
            </a:r>
            <a:r>
              <a:rPr sz="3600" b="0" dirty="0" err="1">
                <a:solidFill>
                  <a:srgbClr val="000000"/>
                </a:solidFill>
                <a:latin typeface="Tahoma"/>
                <a:cs typeface="Tahoma"/>
              </a:rPr>
              <a:t>cet</a:t>
            </a:r>
            <a:r>
              <a:rPr sz="3600" spc="-118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spc="-9" dirty="0" err="1">
                <a:solidFill>
                  <a:srgbClr val="000000"/>
                </a:solidFill>
                <a:latin typeface="Tahoma"/>
                <a:cs typeface="Tahoma"/>
              </a:rPr>
              <a:t>objet</a:t>
            </a:r>
            <a:endParaRPr lang="fr-FR" sz="3600" spc="-9" dirty="0">
              <a:solidFill>
                <a:srgbClr val="000000"/>
              </a:solidFill>
              <a:latin typeface="Tahoma"/>
              <a:cs typeface="Tahoma"/>
            </a:endParaRPr>
          </a:p>
          <a:p>
            <a:pPr marL="678889" marR="4607" indent="0" algn="ctr">
              <a:lnSpc>
                <a:spcPct val="135400"/>
              </a:lnSpc>
              <a:spcBef>
                <a:spcPts val="354"/>
              </a:spcBef>
              <a:buNone/>
            </a:pPr>
            <a:r>
              <a:rPr sz="3600" spc="-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b="0" dirty="0">
                <a:solidFill>
                  <a:srgbClr val="000000"/>
                </a:solidFill>
                <a:latin typeface="Tahoma"/>
                <a:cs typeface="Tahoma"/>
              </a:rPr>
              <a:t>pour</a:t>
            </a:r>
            <a:r>
              <a:rPr sz="3600" spc="-5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spc="95" dirty="0">
                <a:solidFill>
                  <a:srgbClr val="000000"/>
                </a:solidFill>
                <a:latin typeface="Tahoma"/>
                <a:cs typeface="Tahoma"/>
              </a:rPr>
              <a:t>le</a:t>
            </a:r>
            <a:r>
              <a:rPr sz="3600"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b="0" dirty="0">
                <a:solidFill>
                  <a:srgbClr val="000000"/>
                </a:solidFill>
                <a:latin typeface="Tahoma"/>
                <a:cs typeface="Tahoma"/>
              </a:rPr>
              <a:t>transform…</a:t>
            </a:r>
            <a:r>
              <a:rPr sz="3600"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b="0" dirty="0">
                <a:solidFill>
                  <a:srgbClr val="000000"/>
                </a:solidFill>
                <a:latin typeface="Tahoma"/>
                <a:cs typeface="Tahoma"/>
              </a:rPr>
              <a:t>en</a:t>
            </a:r>
            <a:r>
              <a:rPr sz="3600" spc="-5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spc="-18" dirty="0">
                <a:solidFill>
                  <a:srgbClr val="000000"/>
                </a:solidFill>
                <a:latin typeface="Tahoma"/>
                <a:cs typeface="Tahoma"/>
              </a:rPr>
              <a:t>œuvre</a:t>
            </a:r>
            <a:r>
              <a:rPr sz="3600" spc="-5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spc="-9" dirty="0">
                <a:solidFill>
                  <a:srgbClr val="000000"/>
                </a:solidFill>
                <a:latin typeface="Tahoma"/>
                <a:cs typeface="Tahoma"/>
              </a:rPr>
              <a:t>d’art.</a:t>
            </a:r>
            <a:endParaRPr lang="fr-FR" sz="3600" spc="-9" dirty="0">
              <a:solidFill>
                <a:srgbClr val="000000"/>
              </a:solidFill>
              <a:latin typeface="Tahoma"/>
              <a:cs typeface="Tahoma"/>
            </a:endParaRPr>
          </a:p>
          <a:p>
            <a:pPr marL="678889" marR="4607" indent="0" algn="ctr">
              <a:lnSpc>
                <a:spcPct val="135400"/>
              </a:lnSpc>
              <a:spcBef>
                <a:spcPts val="354"/>
              </a:spcBef>
              <a:buNone/>
            </a:pPr>
            <a:r>
              <a:rPr lang="fr-FR" sz="3600" spc="-9" dirty="0">
                <a:solidFill>
                  <a:srgbClr val="FFC000"/>
                </a:solidFill>
                <a:latin typeface="Tahoma"/>
                <a:cs typeface="Tahoma"/>
              </a:rPr>
              <a:t>        prendre</a:t>
            </a:r>
            <a:endParaRPr sz="3600" spc="-9" dirty="0">
              <a:solidFill>
                <a:srgbClr val="FFC000"/>
              </a:solidFill>
              <a:latin typeface="Tahoma"/>
              <a:cs typeface="Tahoma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5BC59638-11A9-296E-C357-F9D36FE624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 algn="ctr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6A62FCA0-18BC-F28E-3B11-FA495A76FBFC}"/>
              </a:ext>
            </a:extLst>
          </p:cNvPr>
          <p:cNvGrpSpPr/>
          <p:nvPr/>
        </p:nvGrpSpPr>
        <p:grpSpPr>
          <a:xfrm>
            <a:off x="6775465" y="2586444"/>
            <a:ext cx="664495" cy="590790"/>
            <a:chOff x="6867365" y="2672622"/>
            <a:chExt cx="732790" cy="651510"/>
          </a:xfrm>
        </p:grpSpPr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6FBAD163-121A-B591-7318-DBDCD27387A8}"/>
                </a:ext>
              </a:extLst>
            </p:cNvPr>
            <p:cNvSpPr/>
            <p:nvPr/>
          </p:nvSpPr>
          <p:spPr>
            <a:xfrm>
              <a:off x="6886415" y="2736808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59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8F3FA087-B8B8-9635-DD8F-ED4010705082}"/>
                </a:ext>
              </a:extLst>
            </p:cNvPr>
            <p:cNvSpPr/>
            <p:nvPr/>
          </p:nvSpPr>
          <p:spPr>
            <a:xfrm>
              <a:off x="7423491" y="2672622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2" name="object 6">
            <a:extLst>
              <a:ext uri="{FF2B5EF4-FFF2-40B4-BE49-F238E27FC236}">
                <a16:creationId xmlns:a16="http://schemas.microsoft.com/office/drawing/2014/main" id="{921CA2C2-64D9-6040-5286-820BC2716936}"/>
              </a:ext>
            </a:extLst>
          </p:cNvPr>
          <p:cNvGrpSpPr/>
          <p:nvPr/>
        </p:nvGrpSpPr>
        <p:grpSpPr>
          <a:xfrm rot="10800000" flipH="1">
            <a:off x="4865161" y="4420683"/>
            <a:ext cx="777173" cy="590790"/>
            <a:chOff x="6867365" y="2672622"/>
            <a:chExt cx="732790" cy="651510"/>
          </a:xfrm>
        </p:grpSpPr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904214E1-0CBC-A44C-242B-6D1B2813F6BF}"/>
                </a:ext>
              </a:extLst>
            </p:cNvPr>
            <p:cNvSpPr/>
            <p:nvPr/>
          </p:nvSpPr>
          <p:spPr>
            <a:xfrm>
              <a:off x="6886415" y="2736808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59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7A98A209-D89F-A86E-97E9-899068162B6C}"/>
                </a:ext>
              </a:extLst>
            </p:cNvPr>
            <p:cNvSpPr/>
            <p:nvPr/>
          </p:nvSpPr>
          <p:spPr>
            <a:xfrm>
              <a:off x="7423491" y="2672622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</p:spTree>
    <p:extLst>
      <p:ext uri="{BB962C8B-B14F-4D97-AF65-F5344CB8AC3E}">
        <p14:creationId xmlns:p14="http://schemas.microsoft.com/office/powerpoint/2010/main" val="494518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80"/>
              </a:spcBef>
            </a:pPr>
            <a:fld id="{81D60167-4931-47E6-BA6A-407CBD079E47}" type="slidenum">
              <a:rPr lang="fr-FR" spc="-25" smtClean="0"/>
              <a:pPr marL="12700">
                <a:spcBef>
                  <a:spcPts val="80"/>
                </a:spcBef>
              </a:pPr>
              <a:t>16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26106" y="408963"/>
            <a:ext cx="4538603" cy="1549807"/>
          </a:xfrm>
          <a:prstGeom prst="rect">
            <a:avLst/>
          </a:prstGeom>
        </p:spPr>
        <p:txBody>
          <a:bodyPr vert="horz" wrap="square" lIns="0" tIns="104799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825"/>
              </a:spcBef>
            </a:pPr>
            <a:r>
              <a:rPr spc="-299" dirty="0"/>
              <a:t>VÉRIFIER</a:t>
            </a:r>
          </a:p>
          <a:p>
            <a:pPr algn="ctr">
              <a:lnSpc>
                <a:spcPct val="100000"/>
              </a:lnSpc>
              <a:spcBef>
                <a:spcPts val="735"/>
              </a:spcBef>
            </a:pPr>
            <a:r>
              <a:rPr spc="-27" dirty="0"/>
              <a:t>SA</a:t>
            </a:r>
            <a:r>
              <a:rPr spc="-317" dirty="0"/>
              <a:t> </a:t>
            </a:r>
            <a:r>
              <a:rPr spc="-381" dirty="0"/>
              <a:t>COMPRÉHENSION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86864" y="2330024"/>
            <a:ext cx="8468565" cy="376304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357007" marR="1733788" indent="-346067">
              <a:lnSpc>
                <a:spcPct val="107100"/>
              </a:lnSpc>
              <a:spcBef>
                <a:spcPts val="91"/>
              </a:spcBef>
              <a:buChar char="•"/>
              <a:tabLst>
                <a:tab pos="357007" algn="l"/>
              </a:tabLst>
            </a:pPr>
            <a:r>
              <a:rPr sz="3174" spc="91" dirty="0">
                <a:latin typeface="Tahoma"/>
                <a:cs typeface="Tahoma"/>
              </a:rPr>
              <a:t>Comment</a:t>
            </a:r>
            <a:r>
              <a:rPr sz="3174" spc="50" dirty="0">
                <a:latin typeface="Tahoma"/>
                <a:cs typeface="Tahoma"/>
              </a:rPr>
              <a:t> </a:t>
            </a:r>
            <a:r>
              <a:rPr sz="3174" spc="109" dirty="0">
                <a:latin typeface="Tahoma"/>
                <a:cs typeface="Tahoma"/>
              </a:rPr>
              <a:t>se</a:t>
            </a:r>
            <a:r>
              <a:rPr sz="3174" spc="50" dirty="0">
                <a:latin typeface="Tahoma"/>
                <a:cs typeface="Tahoma"/>
              </a:rPr>
              <a:t> </a:t>
            </a:r>
            <a:r>
              <a:rPr sz="3174" spc="91" dirty="0">
                <a:latin typeface="Tahoma"/>
                <a:cs typeface="Tahoma"/>
              </a:rPr>
              <a:t>terminent</a:t>
            </a:r>
            <a:r>
              <a:rPr sz="3174" spc="54" dirty="0">
                <a:latin typeface="Tahoma"/>
                <a:cs typeface="Tahoma"/>
              </a:rPr>
              <a:t> </a:t>
            </a:r>
            <a:r>
              <a:rPr sz="3174" spc="150" dirty="0">
                <a:latin typeface="Tahoma"/>
                <a:cs typeface="Tahoma"/>
              </a:rPr>
              <a:t>les</a:t>
            </a:r>
            <a:r>
              <a:rPr sz="3174" spc="50" dirty="0">
                <a:latin typeface="Tahoma"/>
                <a:cs typeface="Tahoma"/>
              </a:rPr>
              <a:t> </a:t>
            </a:r>
            <a:r>
              <a:rPr sz="3174" spc="73" dirty="0">
                <a:latin typeface="Tahoma"/>
                <a:cs typeface="Tahoma"/>
              </a:rPr>
              <a:t>verbes </a:t>
            </a:r>
            <a:r>
              <a:rPr sz="3174" dirty="0">
                <a:latin typeface="Tahoma"/>
                <a:cs typeface="Tahoma"/>
              </a:rPr>
              <a:t>du</a:t>
            </a:r>
            <a:r>
              <a:rPr sz="3174" spc="59" dirty="0">
                <a:latin typeface="Tahoma"/>
                <a:cs typeface="Tahoma"/>
              </a:rPr>
              <a:t> </a:t>
            </a:r>
            <a:r>
              <a:rPr sz="3174" spc="113" dirty="0">
                <a:latin typeface="Tahoma"/>
                <a:cs typeface="Tahoma"/>
              </a:rPr>
              <a:t>premier</a:t>
            </a:r>
            <a:r>
              <a:rPr sz="3174" spc="63" dirty="0">
                <a:latin typeface="Tahoma"/>
                <a:cs typeface="Tahoma"/>
              </a:rPr>
              <a:t> </a:t>
            </a:r>
            <a:r>
              <a:rPr sz="3174" spc="50" dirty="0">
                <a:latin typeface="Tahoma"/>
                <a:cs typeface="Tahoma"/>
              </a:rPr>
              <a:t>groupe</a:t>
            </a:r>
            <a:r>
              <a:rPr sz="3174" spc="63" dirty="0">
                <a:latin typeface="Tahoma"/>
                <a:cs typeface="Tahoma"/>
              </a:rPr>
              <a:t> </a:t>
            </a:r>
            <a:r>
              <a:rPr sz="3174" dirty="0">
                <a:latin typeface="Tahoma"/>
                <a:cs typeface="Tahoma"/>
              </a:rPr>
              <a:t>à</a:t>
            </a:r>
            <a:r>
              <a:rPr sz="3174" spc="59" dirty="0">
                <a:latin typeface="Tahoma"/>
                <a:cs typeface="Tahoma"/>
              </a:rPr>
              <a:t> </a:t>
            </a:r>
            <a:r>
              <a:rPr sz="3174" spc="95" dirty="0">
                <a:latin typeface="Tahoma"/>
                <a:cs typeface="Tahoma"/>
              </a:rPr>
              <a:t>l’infinitif</a:t>
            </a:r>
            <a:r>
              <a:rPr sz="3174" spc="63" dirty="0">
                <a:latin typeface="Tahoma"/>
                <a:cs typeface="Tahoma"/>
              </a:rPr>
              <a:t> </a:t>
            </a:r>
            <a:r>
              <a:rPr sz="3174" spc="14" dirty="0">
                <a:latin typeface="Tahoma"/>
                <a:cs typeface="Tahoma"/>
              </a:rPr>
              <a:t>?</a:t>
            </a:r>
            <a:endParaRPr sz="3174">
              <a:latin typeface="Tahoma"/>
              <a:cs typeface="Tahoma"/>
            </a:endParaRPr>
          </a:p>
          <a:p>
            <a:pPr marL="357583" indent="-346067">
              <a:spcBef>
                <a:spcPts val="2843"/>
              </a:spcBef>
              <a:buChar char="•"/>
              <a:tabLst>
                <a:tab pos="357583" algn="l"/>
              </a:tabLst>
            </a:pPr>
            <a:r>
              <a:rPr sz="3174" spc="91" dirty="0">
                <a:latin typeface="Tahoma"/>
                <a:cs typeface="Tahoma"/>
              </a:rPr>
              <a:t>Comment</a:t>
            </a:r>
            <a:r>
              <a:rPr sz="3174" spc="50" dirty="0">
                <a:latin typeface="Tahoma"/>
                <a:cs typeface="Tahoma"/>
              </a:rPr>
              <a:t> </a:t>
            </a:r>
            <a:r>
              <a:rPr sz="3174" spc="109" dirty="0">
                <a:latin typeface="Tahoma"/>
                <a:cs typeface="Tahoma"/>
              </a:rPr>
              <a:t>se</a:t>
            </a:r>
            <a:r>
              <a:rPr sz="3174" spc="50" dirty="0">
                <a:latin typeface="Tahoma"/>
                <a:cs typeface="Tahoma"/>
              </a:rPr>
              <a:t> </a:t>
            </a:r>
            <a:r>
              <a:rPr sz="3174" spc="91" dirty="0">
                <a:latin typeface="Tahoma"/>
                <a:cs typeface="Tahoma"/>
              </a:rPr>
              <a:t>terminent</a:t>
            </a:r>
            <a:r>
              <a:rPr sz="3174" spc="54" dirty="0">
                <a:latin typeface="Tahoma"/>
                <a:cs typeface="Tahoma"/>
              </a:rPr>
              <a:t> </a:t>
            </a:r>
            <a:r>
              <a:rPr sz="3174" spc="150" dirty="0">
                <a:latin typeface="Tahoma"/>
                <a:cs typeface="Tahoma"/>
              </a:rPr>
              <a:t>les</a:t>
            </a:r>
            <a:r>
              <a:rPr sz="3174" spc="50" dirty="0">
                <a:latin typeface="Tahoma"/>
                <a:cs typeface="Tahoma"/>
              </a:rPr>
              <a:t> </a:t>
            </a:r>
            <a:r>
              <a:rPr sz="3174" spc="103" dirty="0">
                <a:latin typeface="Tahoma"/>
                <a:cs typeface="Tahoma"/>
              </a:rPr>
              <a:t>participes</a:t>
            </a:r>
            <a:endParaRPr sz="3174">
              <a:latin typeface="Tahoma"/>
              <a:cs typeface="Tahoma"/>
            </a:endParaRPr>
          </a:p>
          <a:p>
            <a:pPr marL="357007">
              <a:spcBef>
                <a:spcPts val="272"/>
              </a:spcBef>
            </a:pPr>
            <a:r>
              <a:rPr sz="3174" spc="118" dirty="0">
                <a:latin typeface="Tahoma"/>
                <a:cs typeface="Tahoma"/>
              </a:rPr>
              <a:t>passés</a:t>
            </a:r>
            <a:r>
              <a:rPr sz="3174" spc="54" dirty="0">
                <a:latin typeface="Tahoma"/>
                <a:cs typeface="Tahoma"/>
              </a:rPr>
              <a:t> </a:t>
            </a:r>
            <a:r>
              <a:rPr sz="3174" spc="91" dirty="0">
                <a:latin typeface="Tahoma"/>
                <a:cs typeface="Tahoma"/>
              </a:rPr>
              <a:t>des</a:t>
            </a:r>
            <a:r>
              <a:rPr sz="3174" spc="54" dirty="0">
                <a:latin typeface="Tahoma"/>
                <a:cs typeface="Tahoma"/>
              </a:rPr>
              <a:t> </a:t>
            </a:r>
            <a:r>
              <a:rPr sz="3174" spc="68" dirty="0">
                <a:latin typeface="Tahoma"/>
                <a:cs typeface="Tahoma"/>
              </a:rPr>
              <a:t>verbes</a:t>
            </a:r>
            <a:r>
              <a:rPr sz="3174" spc="54" dirty="0">
                <a:latin typeface="Tahoma"/>
                <a:cs typeface="Tahoma"/>
              </a:rPr>
              <a:t> </a:t>
            </a:r>
            <a:r>
              <a:rPr sz="3174" dirty="0">
                <a:latin typeface="Tahoma"/>
                <a:cs typeface="Tahoma"/>
              </a:rPr>
              <a:t>du</a:t>
            </a:r>
            <a:r>
              <a:rPr sz="3174" spc="54" dirty="0">
                <a:latin typeface="Tahoma"/>
                <a:cs typeface="Tahoma"/>
              </a:rPr>
              <a:t> </a:t>
            </a:r>
            <a:r>
              <a:rPr sz="3174" spc="113" dirty="0">
                <a:latin typeface="Tahoma"/>
                <a:cs typeface="Tahoma"/>
              </a:rPr>
              <a:t>premier</a:t>
            </a:r>
            <a:r>
              <a:rPr sz="3174" spc="54" dirty="0">
                <a:latin typeface="Tahoma"/>
                <a:cs typeface="Tahoma"/>
              </a:rPr>
              <a:t> </a:t>
            </a:r>
            <a:r>
              <a:rPr sz="3174" spc="50" dirty="0">
                <a:latin typeface="Tahoma"/>
                <a:cs typeface="Tahoma"/>
              </a:rPr>
              <a:t>groupe</a:t>
            </a:r>
            <a:r>
              <a:rPr sz="3174" spc="54" dirty="0">
                <a:latin typeface="Tahoma"/>
                <a:cs typeface="Tahoma"/>
              </a:rPr>
              <a:t> </a:t>
            </a:r>
            <a:r>
              <a:rPr sz="3174" spc="14" dirty="0">
                <a:latin typeface="Tahoma"/>
                <a:cs typeface="Tahoma"/>
              </a:rPr>
              <a:t>?</a:t>
            </a:r>
            <a:endParaRPr sz="3174">
              <a:latin typeface="Tahoma"/>
              <a:cs typeface="Tahoma"/>
            </a:endParaRPr>
          </a:p>
          <a:p>
            <a:pPr marL="357007" marR="4607" indent="-346067">
              <a:lnSpc>
                <a:spcPct val="107100"/>
              </a:lnSpc>
              <a:spcBef>
                <a:spcPts val="2571"/>
              </a:spcBef>
              <a:buChar char="•"/>
              <a:tabLst>
                <a:tab pos="357007" algn="l"/>
              </a:tabLst>
            </a:pPr>
            <a:r>
              <a:rPr sz="3174" spc="91" dirty="0">
                <a:latin typeface="Tahoma"/>
                <a:cs typeface="Tahoma"/>
              </a:rPr>
              <a:t>Comment</a:t>
            </a:r>
            <a:r>
              <a:rPr sz="3174" spc="50" dirty="0">
                <a:latin typeface="Tahoma"/>
                <a:cs typeface="Tahoma"/>
              </a:rPr>
              <a:t> </a:t>
            </a:r>
            <a:r>
              <a:rPr sz="3174" spc="77" dirty="0">
                <a:latin typeface="Tahoma"/>
                <a:cs typeface="Tahoma"/>
              </a:rPr>
              <a:t>peut-</a:t>
            </a:r>
            <a:r>
              <a:rPr sz="3174" spc="45" dirty="0">
                <a:latin typeface="Tahoma"/>
                <a:cs typeface="Tahoma"/>
              </a:rPr>
              <a:t>on</a:t>
            </a:r>
            <a:r>
              <a:rPr sz="3174" spc="50" dirty="0">
                <a:latin typeface="Tahoma"/>
                <a:cs typeface="Tahoma"/>
              </a:rPr>
              <a:t> </a:t>
            </a:r>
            <a:r>
              <a:rPr sz="3174" spc="68" dirty="0">
                <a:latin typeface="Tahoma"/>
                <a:cs typeface="Tahoma"/>
              </a:rPr>
              <a:t>faire</a:t>
            </a:r>
            <a:r>
              <a:rPr sz="3174" spc="54" dirty="0">
                <a:latin typeface="Tahoma"/>
                <a:cs typeface="Tahoma"/>
              </a:rPr>
              <a:t> </a:t>
            </a:r>
            <a:r>
              <a:rPr sz="3174" spc="77" dirty="0">
                <a:latin typeface="Tahoma"/>
                <a:cs typeface="Tahoma"/>
              </a:rPr>
              <a:t>pour</a:t>
            </a:r>
            <a:r>
              <a:rPr sz="3174" spc="50" dirty="0">
                <a:latin typeface="Tahoma"/>
                <a:cs typeface="Tahoma"/>
              </a:rPr>
              <a:t> </a:t>
            </a:r>
            <a:r>
              <a:rPr sz="3174" spc="82" dirty="0">
                <a:latin typeface="Tahoma"/>
                <a:cs typeface="Tahoma"/>
              </a:rPr>
              <a:t>savoir</a:t>
            </a:r>
            <a:r>
              <a:rPr sz="3174" spc="54" dirty="0">
                <a:latin typeface="Tahoma"/>
                <a:cs typeface="Tahoma"/>
              </a:rPr>
              <a:t> </a:t>
            </a:r>
            <a:r>
              <a:rPr sz="3174" spc="145" dirty="0">
                <a:latin typeface="Tahoma"/>
                <a:cs typeface="Tahoma"/>
              </a:rPr>
              <a:t>s’il</a:t>
            </a:r>
            <a:r>
              <a:rPr sz="3174" spc="50" dirty="0">
                <a:latin typeface="Tahoma"/>
                <a:cs typeface="Tahoma"/>
              </a:rPr>
              <a:t> </a:t>
            </a:r>
            <a:r>
              <a:rPr sz="3174" spc="-18" dirty="0">
                <a:latin typeface="Tahoma"/>
                <a:cs typeface="Tahoma"/>
              </a:rPr>
              <a:t>faut </a:t>
            </a:r>
            <a:r>
              <a:rPr sz="3174" spc="122" dirty="0">
                <a:latin typeface="Tahoma"/>
                <a:cs typeface="Tahoma"/>
              </a:rPr>
              <a:t>écrire</a:t>
            </a:r>
            <a:r>
              <a:rPr sz="3174" spc="-14" dirty="0">
                <a:latin typeface="Tahoma"/>
                <a:cs typeface="Tahoma"/>
              </a:rPr>
              <a:t> </a:t>
            </a:r>
            <a:r>
              <a:rPr sz="3174" b="1" dirty="0">
                <a:solidFill>
                  <a:srgbClr val="F9AE04"/>
                </a:solidFill>
                <a:latin typeface="Tahoma"/>
                <a:cs typeface="Tahoma"/>
              </a:rPr>
              <a:t>er</a:t>
            </a:r>
            <a:r>
              <a:rPr sz="3174" b="1" spc="-9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174" dirty="0">
                <a:latin typeface="Tahoma"/>
                <a:cs typeface="Tahoma"/>
              </a:rPr>
              <a:t>ou</a:t>
            </a:r>
            <a:r>
              <a:rPr sz="3174" spc="-14" dirty="0">
                <a:latin typeface="Tahoma"/>
                <a:cs typeface="Tahoma"/>
              </a:rPr>
              <a:t> </a:t>
            </a:r>
            <a:r>
              <a:rPr sz="3174" b="1" dirty="0">
                <a:solidFill>
                  <a:srgbClr val="F9AE04"/>
                </a:solidFill>
                <a:latin typeface="Tahoma"/>
                <a:cs typeface="Tahoma"/>
              </a:rPr>
              <a:t>é</a:t>
            </a:r>
            <a:r>
              <a:rPr sz="3174" b="1" spc="-5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174" spc="5" dirty="0">
                <a:latin typeface="Tahoma"/>
                <a:cs typeface="Tahoma"/>
              </a:rPr>
              <a:t>?</a:t>
            </a:r>
            <a:endParaRPr sz="3174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39420" y="3131509"/>
            <a:ext cx="9142930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artistes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dirty="0" err="1">
                <a:latin typeface="Tahoma"/>
                <a:cs typeface="Tahoma"/>
              </a:rPr>
              <a:t>ont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transform</a:t>
            </a:r>
            <a:r>
              <a:rPr lang="fr-FR" sz="3627" dirty="0">
                <a:latin typeface="Tahoma"/>
                <a:cs typeface="Tahoma"/>
              </a:rPr>
              <a:t>  </a:t>
            </a:r>
            <a:r>
              <a:rPr sz="3627" dirty="0">
                <a:latin typeface="Tahoma"/>
                <a:cs typeface="Tahoma"/>
              </a:rPr>
              <a:t>…</a:t>
            </a:r>
            <a:r>
              <a:rPr sz="3627" spc="-54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objets.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D73B08F-9279-C7B6-F801-F62840B9EEFB}"/>
              </a:ext>
            </a:extLst>
          </p:cNvPr>
          <p:cNvSpPr txBox="1"/>
          <p:nvPr/>
        </p:nvSpPr>
        <p:spPr>
          <a:xfrm>
            <a:off x="7315200" y="2908574"/>
            <a:ext cx="5501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>
                <a:solidFill>
                  <a:srgbClr val="FF0000"/>
                </a:solidFill>
              </a:rPr>
              <a:t>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71620" y="3131509"/>
            <a:ext cx="8382079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09" dirty="0">
                <a:latin typeface="Tahoma"/>
                <a:cs typeface="Tahoma"/>
              </a:rPr>
              <a:t>J’aimerais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beaucoup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visit…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lang="fr-FR" sz="3627" spc="-113" dirty="0">
                <a:latin typeface="Tahoma"/>
                <a:cs typeface="Tahoma"/>
              </a:rPr>
              <a:t>  </a:t>
            </a:r>
            <a:r>
              <a:rPr sz="3627" dirty="0" err="1">
                <a:latin typeface="Tahoma"/>
                <a:cs typeface="Tahoma"/>
              </a:rPr>
              <a:t>ce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musée.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50005BD-BA6A-16B6-CC54-F4CC3DB9B681}"/>
              </a:ext>
            </a:extLst>
          </p:cNvPr>
          <p:cNvSpPr txBox="1"/>
          <p:nvPr/>
        </p:nvSpPr>
        <p:spPr>
          <a:xfrm>
            <a:off x="7315200" y="2908574"/>
            <a:ext cx="7809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>
                <a:solidFill>
                  <a:srgbClr val="FF0000"/>
                </a:solidFill>
              </a:rPr>
              <a:t>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81362" y="3131509"/>
            <a:ext cx="9277187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Il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ne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faut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pas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dirty="0" err="1">
                <a:latin typeface="Tahoma"/>
                <a:cs typeface="Tahoma"/>
              </a:rPr>
              <a:t>oubli</a:t>
            </a:r>
            <a:r>
              <a:rPr lang="fr-FR" sz="36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…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lang="fr-FR" sz="3627" spc="-68" dirty="0">
                <a:latin typeface="Tahoma"/>
                <a:cs typeface="Tahoma"/>
              </a:rPr>
              <a:t>  </a:t>
            </a:r>
            <a:r>
              <a:rPr sz="3627" dirty="0">
                <a:latin typeface="Tahoma"/>
                <a:cs typeface="Tahoma"/>
              </a:rPr>
              <a:t>ton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appareil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photo.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D1E68D9-0B48-83BE-A670-2104103561E0}"/>
              </a:ext>
            </a:extLst>
          </p:cNvPr>
          <p:cNvSpPr txBox="1"/>
          <p:nvPr/>
        </p:nvSpPr>
        <p:spPr>
          <a:xfrm>
            <a:off x="5705508" y="2854174"/>
            <a:ext cx="7809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>
                <a:solidFill>
                  <a:srgbClr val="FF0000"/>
                </a:solidFill>
              </a:rPr>
              <a:t>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819610" y="2501150"/>
            <a:ext cx="6551089" cy="148440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527645" marR="4607" indent="-1516704">
              <a:lnSpc>
                <a:spcPct val="141300"/>
              </a:lnSpc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Andy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Warhol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d’abord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travaill… </a:t>
            </a:r>
            <a:r>
              <a:rPr sz="3627" dirty="0">
                <a:latin typeface="Tahoma"/>
                <a:cs typeface="Tahoma"/>
              </a:rPr>
              <a:t>dans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publicité.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1E8EB31-516B-2F1D-9905-7C9075877D04}"/>
              </a:ext>
            </a:extLst>
          </p:cNvPr>
          <p:cNvSpPr txBox="1"/>
          <p:nvPr/>
        </p:nvSpPr>
        <p:spPr>
          <a:xfrm>
            <a:off x="8820548" y="2467902"/>
            <a:ext cx="5501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>
                <a:solidFill>
                  <a:srgbClr val="FF0000"/>
                </a:solidFill>
              </a:rPr>
              <a:t>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00375" y="2501150"/>
            <a:ext cx="5590047" cy="148440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085417" marR="4607" indent="-1074476">
              <a:lnSpc>
                <a:spcPct val="141300"/>
              </a:lnSpc>
              <a:spcBef>
                <a:spcPts val="91"/>
              </a:spcBef>
            </a:pPr>
            <a:r>
              <a:rPr sz="3627" spc="91" dirty="0">
                <a:latin typeface="Tahoma"/>
                <a:cs typeface="Tahoma"/>
              </a:rPr>
              <a:t>Ces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artistes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voulaient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spc="-18" dirty="0">
                <a:latin typeface="Tahoma"/>
                <a:cs typeface="Tahoma"/>
              </a:rPr>
              <a:t>cré… </a:t>
            </a:r>
            <a:r>
              <a:rPr sz="3627" dirty="0">
                <a:latin typeface="Tahoma"/>
                <a:cs typeface="Tahoma"/>
              </a:rPr>
              <a:t>un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art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populaire.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8387974-A459-5115-14BF-1087689E444D}"/>
              </a:ext>
            </a:extLst>
          </p:cNvPr>
          <p:cNvSpPr txBox="1"/>
          <p:nvPr/>
        </p:nvSpPr>
        <p:spPr>
          <a:xfrm>
            <a:off x="8353458" y="2434322"/>
            <a:ext cx="7809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>
                <a:solidFill>
                  <a:srgbClr val="FF0000"/>
                </a:solidFill>
              </a:rPr>
              <a:t>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186500" y="2501150"/>
            <a:ext cx="5761641" cy="148440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557968" marR="4607" indent="-547027">
              <a:lnSpc>
                <a:spcPct val="141300"/>
              </a:lnSpc>
              <a:spcBef>
                <a:spcPts val="91"/>
              </a:spcBef>
            </a:pPr>
            <a:r>
              <a:rPr sz="3627" spc="-54" dirty="0">
                <a:latin typeface="Tahoma"/>
                <a:cs typeface="Tahoma"/>
              </a:rPr>
              <a:t>Roy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Lichtenstein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est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inspir… </a:t>
            </a:r>
            <a:r>
              <a:rPr sz="3627" spc="50" dirty="0">
                <a:latin typeface="Tahoma"/>
                <a:cs typeface="Tahoma"/>
              </a:rPr>
              <a:t>par</a:t>
            </a:r>
            <a:r>
              <a:rPr sz="3627" spc="-131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13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bande</a:t>
            </a:r>
            <a:r>
              <a:rPr sz="3627" spc="-127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dessinée.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3C2C0B5-7527-389C-BEB4-ACF837B621F8}"/>
              </a:ext>
            </a:extLst>
          </p:cNvPr>
          <p:cNvSpPr txBox="1"/>
          <p:nvPr/>
        </p:nvSpPr>
        <p:spPr>
          <a:xfrm>
            <a:off x="8493610" y="2424950"/>
            <a:ext cx="5501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>
                <a:solidFill>
                  <a:srgbClr val="FF0000"/>
                </a:solidFill>
              </a:rPr>
              <a:t>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030891" y="2501150"/>
            <a:ext cx="6129014" cy="148440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15935" marR="4607" indent="-1104995">
              <a:lnSpc>
                <a:spcPct val="141300"/>
              </a:lnSpc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Andy</a:t>
            </a:r>
            <a:r>
              <a:rPr sz="3627" spc="-16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Warhol</a:t>
            </a:r>
            <a:r>
              <a:rPr sz="3627" spc="-168" dirty="0">
                <a:latin typeface="Tahoma"/>
                <a:cs typeface="Tahoma"/>
              </a:rPr>
              <a:t> </a:t>
            </a:r>
            <a:r>
              <a:rPr sz="3627" spc="-18" dirty="0">
                <a:latin typeface="Tahoma"/>
                <a:cs typeface="Tahoma"/>
              </a:rPr>
              <a:t>veut</a:t>
            </a:r>
            <a:r>
              <a:rPr sz="3627" spc="-16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transform…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86" dirty="0">
                <a:latin typeface="Tahoma"/>
                <a:cs typeface="Tahoma"/>
              </a:rPr>
              <a:t>stars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en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objets.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212B2A-276D-2479-F89E-A1054B1149AC}"/>
              </a:ext>
            </a:extLst>
          </p:cNvPr>
          <p:cNvSpPr txBox="1"/>
          <p:nvPr/>
        </p:nvSpPr>
        <p:spPr>
          <a:xfrm>
            <a:off x="8578913" y="2386850"/>
            <a:ext cx="7809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>
                <a:solidFill>
                  <a:srgbClr val="FF0000"/>
                </a:solidFill>
              </a:rPr>
              <a:t>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00098" y="3144102"/>
            <a:ext cx="8820352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Ils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dirty="0" err="1">
                <a:latin typeface="Tahoma"/>
                <a:cs typeface="Tahoma"/>
              </a:rPr>
              <a:t>ont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dirty="0" err="1">
                <a:latin typeface="Tahoma"/>
                <a:cs typeface="Tahoma"/>
              </a:rPr>
              <a:t>bouscul</a:t>
            </a:r>
            <a:r>
              <a:rPr sz="3627" dirty="0">
                <a:latin typeface="Tahoma"/>
                <a:cs typeface="Tahoma"/>
              </a:rPr>
              <a:t>…</a:t>
            </a:r>
            <a:r>
              <a:rPr lang="fr-FR" sz="3627" dirty="0">
                <a:latin typeface="Tahoma"/>
                <a:cs typeface="Tahoma"/>
              </a:rPr>
              <a:t> 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limites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l’art.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1483C3C-83FC-74D9-FEE2-56D712E3CF08}"/>
              </a:ext>
            </a:extLst>
          </p:cNvPr>
          <p:cNvSpPr txBox="1"/>
          <p:nvPr/>
        </p:nvSpPr>
        <p:spPr>
          <a:xfrm>
            <a:off x="5286408" y="2904014"/>
            <a:ext cx="5501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>
                <a:solidFill>
                  <a:srgbClr val="FF0000"/>
                </a:solidFill>
              </a:rPr>
              <a:t>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64854" y="2501150"/>
            <a:ext cx="7060688" cy="148440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736667" marR="4607" indent="-1725727">
              <a:lnSpc>
                <a:spcPct val="141300"/>
              </a:lnSpc>
              <a:spcBef>
                <a:spcPts val="91"/>
              </a:spcBef>
            </a:pPr>
            <a:r>
              <a:rPr sz="3627" spc="-54" dirty="0">
                <a:latin typeface="Tahoma"/>
                <a:cs typeface="Tahoma"/>
              </a:rPr>
              <a:t>Roy</a:t>
            </a:r>
            <a:r>
              <a:rPr sz="3627" spc="-127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Lichtenstein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spc="77" dirty="0">
                <a:latin typeface="Tahoma"/>
                <a:cs typeface="Tahoma"/>
              </a:rPr>
              <a:t>aussi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détourn…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œuvres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d’art.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73AF856-9934-1D1E-8222-4A5C98053E9C}"/>
              </a:ext>
            </a:extLst>
          </p:cNvPr>
          <p:cNvSpPr txBox="1"/>
          <p:nvPr/>
        </p:nvSpPr>
        <p:spPr>
          <a:xfrm>
            <a:off x="9096408" y="2429470"/>
            <a:ext cx="5501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>
                <a:solidFill>
                  <a:srgbClr val="FF0000"/>
                </a:solidFill>
              </a:rPr>
              <a:t>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789111" y="2501150"/>
            <a:ext cx="6556270" cy="148440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355476" marR="4607" indent="-1344535">
              <a:lnSpc>
                <a:spcPct val="141300"/>
              </a:lnSpc>
              <a:spcBef>
                <a:spcPts val="91"/>
              </a:spcBef>
            </a:pPr>
            <a:r>
              <a:rPr sz="3627" spc="127" dirty="0">
                <a:latin typeface="Tahoma"/>
                <a:cs typeface="Tahoma"/>
              </a:rPr>
              <a:t>La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sérigraphie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permet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copi… </a:t>
            </a:r>
            <a:r>
              <a:rPr sz="3627" dirty="0">
                <a:latin typeface="Tahoma"/>
                <a:cs typeface="Tahoma"/>
              </a:rPr>
              <a:t>un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dessin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à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l’infini.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DE0FB4-C380-4FD0-ED38-7979DD15D89E}"/>
              </a:ext>
            </a:extLst>
          </p:cNvPr>
          <p:cNvSpPr txBox="1"/>
          <p:nvPr/>
        </p:nvSpPr>
        <p:spPr>
          <a:xfrm>
            <a:off x="8867808" y="2410420"/>
            <a:ext cx="7809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>
                <a:solidFill>
                  <a:srgbClr val="FF0000"/>
                </a:solidFill>
              </a:rPr>
              <a:t>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CAF964F-E8B7-D2FB-67B1-7B7AB5161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51" y="252459"/>
            <a:ext cx="10482588" cy="317654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BFF070-8959-388B-8ABD-7FE050935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451" y="3569677"/>
            <a:ext cx="10482588" cy="313139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168A17-FE79-6753-6A03-1015D1F4C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51" y="252458"/>
            <a:ext cx="10482588" cy="317654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F659668-6664-3C14-998A-F64140567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706" y="973427"/>
            <a:ext cx="10482588" cy="317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6955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6317A99-1782-3F7E-BC2D-E99E36590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706" y="1688123"/>
            <a:ext cx="10482588" cy="313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0272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OP ART | Genially">
            <a:extLst>
              <a:ext uri="{FF2B5EF4-FFF2-40B4-BE49-F238E27FC236}">
                <a16:creationId xmlns:a16="http://schemas.microsoft.com/office/drawing/2014/main" id="{22FB9812-795C-5F8A-9899-30393065C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722" y="-449705"/>
            <a:ext cx="8239125" cy="823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CD3F802-04DF-6829-94C7-1ED16D16CCE9}"/>
              </a:ext>
            </a:extLst>
          </p:cNvPr>
          <p:cNvSpPr txBox="1"/>
          <p:nvPr/>
        </p:nvSpPr>
        <p:spPr>
          <a:xfrm>
            <a:off x="-2" y="1999818"/>
            <a:ext cx="5143013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Production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d’écrits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46036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8879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e Pop art">
            <a:extLst>
              <a:ext uri="{FF2B5EF4-FFF2-40B4-BE49-F238E27FC236}">
                <a16:creationId xmlns:a16="http://schemas.microsoft.com/office/drawing/2014/main" id="{63A2590A-45CD-3682-CD0C-FA76AD480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419" y="-545123"/>
            <a:ext cx="8223128" cy="83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7E4E07C-9D72-FE2E-D4D7-5D5D9F199B9E}"/>
              </a:ext>
            </a:extLst>
          </p:cNvPr>
          <p:cNvSpPr txBox="1"/>
          <p:nvPr/>
        </p:nvSpPr>
        <p:spPr>
          <a:xfrm>
            <a:off x="98322" y="1704850"/>
            <a:ext cx="3882572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Mots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275898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DA05BC78-180E-958C-AD7A-673D7A06A2AE}"/>
              </a:ext>
            </a:extLst>
          </p:cNvPr>
          <p:cNvSpPr txBox="1"/>
          <p:nvPr/>
        </p:nvSpPr>
        <p:spPr>
          <a:xfrm>
            <a:off x="4095945" y="1389919"/>
            <a:ext cx="31840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Un</a:t>
            </a:r>
            <a:r>
              <a:rPr lang="fr-FR" sz="360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 journal</a:t>
            </a:r>
            <a:endParaRPr lang="fr-FR" sz="36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267765A-D7F0-5E98-0071-B633639C42A9}"/>
              </a:ext>
            </a:extLst>
          </p:cNvPr>
          <p:cNvSpPr txBox="1"/>
          <p:nvPr/>
        </p:nvSpPr>
        <p:spPr>
          <a:xfrm>
            <a:off x="4818627" y="2513455"/>
            <a:ext cx="2540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illustrer</a:t>
            </a:r>
            <a:endParaRPr lang="fr-FR" sz="36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938A983-87F5-DAAC-D6B6-DE7DB61AD2B4}"/>
              </a:ext>
            </a:extLst>
          </p:cNvPr>
          <p:cNvSpPr txBox="1"/>
          <p:nvPr/>
        </p:nvSpPr>
        <p:spPr>
          <a:xfrm>
            <a:off x="5151691" y="4414807"/>
            <a:ext cx="2540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36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87DBF56-B1D6-6CEA-C3D2-0C8C81499F4D}"/>
              </a:ext>
            </a:extLst>
          </p:cNvPr>
          <p:cNvSpPr txBox="1"/>
          <p:nvPr/>
        </p:nvSpPr>
        <p:spPr>
          <a:xfrm>
            <a:off x="4027648" y="3824011"/>
            <a:ext cx="31852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solidFill>
                  <a:schemeClr val="dk1"/>
                </a:solidFill>
                <a:latin typeface="Bubblegum Sans"/>
                <a:sym typeface="Bubblegum Sans"/>
              </a:rPr>
              <a:t>Un mouvement</a:t>
            </a:r>
            <a:endParaRPr lang="fr-FR" sz="36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4268454-59FF-E49D-49B2-A28636117154}"/>
              </a:ext>
            </a:extLst>
          </p:cNvPr>
          <p:cNvSpPr txBox="1"/>
          <p:nvPr/>
        </p:nvSpPr>
        <p:spPr>
          <a:xfrm>
            <a:off x="2563707" y="2676622"/>
            <a:ext cx="2540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plusieurs</a:t>
            </a:r>
            <a:endParaRPr lang="fr-FR" sz="36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BE0D1D9-C17F-26E7-D7CE-C9D1FF835DCA}"/>
              </a:ext>
            </a:extLst>
          </p:cNvPr>
          <p:cNvSpPr txBox="1"/>
          <p:nvPr/>
        </p:nvSpPr>
        <p:spPr>
          <a:xfrm>
            <a:off x="1934898" y="1859625"/>
            <a:ext cx="31169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solidFill>
                  <a:schemeClr val="dk1"/>
                </a:solidFill>
                <a:latin typeface="Bubblegum Sans"/>
                <a:sym typeface="Bubblegum Sans"/>
              </a:rPr>
              <a:t>arriver</a:t>
            </a:r>
            <a:endParaRPr lang="fr-FR" sz="36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B4B0B21-D4B2-EEDE-E600-7D460EB16A61}"/>
              </a:ext>
            </a:extLst>
          </p:cNvPr>
          <p:cNvSpPr txBox="1"/>
          <p:nvPr/>
        </p:nvSpPr>
        <p:spPr>
          <a:xfrm>
            <a:off x="7046909" y="2479788"/>
            <a:ext cx="2540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travailler</a:t>
            </a:r>
            <a:endParaRPr lang="fr-FR" sz="36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6689B8-E939-AE80-EAE3-BB2CE629D935}"/>
              </a:ext>
            </a:extLst>
          </p:cNvPr>
          <p:cNvSpPr txBox="1"/>
          <p:nvPr/>
        </p:nvSpPr>
        <p:spPr>
          <a:xfrm>
            <a:off x="7366127" y="1796862"/>
            <a:ext cx="2540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La peinture</a:t>
            </a:r>
            <a:endParaRPr lang="fr-FR" sz="36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EB8E42B-DC6B-FD1B-1B7E-72C53606DD98}"/>
              </a:ext>
            </a:extLst>
          </p:cNvPr>
          <p:cNvSpPr txBox="1"/>
          <p:nvPr/>
        </p:nvSpPr>
        <p:spPr>
          <a:xfrm>
            <a:off x="7366126" y="3752497"/>
            <a:ext cx="32986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Un dessinateur</a:t>
            </a:r>
            <a:endParaRPr lang="fr-FR" sz="36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3F10CAE-E676-5A46-63B3-F7F502EB6893}"/>
              </a:ext>
            </a:extLst>
          </p:cNvPr>
          <p:cNvSpPr txBox="1"/>
          <p:nvPr/>
        </p:nvSpPr>
        <p:spPr>
          <a:xfrm>
            <a:off x="2511634" y="3300746"/>
            <a:ext cx="2540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D’abord</a:t>
            </a:r>
            <a:endParaRPr lang="fr-FR" sz="36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F0FD6EC-B264-04E3-A036-966819C7A1F0}"/>
              </a:ext>
            </a:extLst>
          </p:cNvPr>
          <p:cNvSpPr txBox="1"/>
          <p:nvPr/>
        </p:nvSpPr>
        <p:spPr>
          <a:xfrm>
            <a:off x="7538352" y="1160227"/>
            <a:ext cx="2540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solidFill>
                  <a:schemeClr val="dk1"/>
                </a:solidFill>
                <a:latin typeface="Bubblegum Sans"/>
                <a:sym typeface="Bubblegum Sans"/>
              </a:rPr>
              <a:t>La publicité </a:t>
            </a:r>
            <a:endParaRPr lang="fr-FR" sz="3600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B7009F7-9AE9-4109-559A-7D6A801D7211}"/>
              </a:ext>
            </a:extLst>
          </p:cNvPr>
          <p:cNvSpPr txBox="1"/>
          <p:nvPr/>
        </p:nvSpPr>
        <p:spPr>
          <a:xfrm>
            <a:off x="9199690" y="2720414"/>
            <a:ext cx="2540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Se tourner</a:t>
            </a:r>
            <a:endParaRPr lang="fr-FR" sz="360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F984C58-2EB7-F8BB-53A8-44657303FDAC}"/>
              </a:ext>
            </a:extLst>
          </p:cNvPr>
          <p:cNvSpPr txBox="1"/>
          <p:nvPr/>
        </p:nvSpPr>
        <p:spPr>
          <a:xfrm>
            <a:off x="4825869" y="4525878"/>
            <a:ext cx="32986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artistique</a:t>
            </a:r>
            <a:endParaRPr lang="fr-FR" sz="36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92F90E8-D942-F08D-9CBD-AA988C97F479}"/>
              </a:ext>
            </a:extLst>
          </p:cNvPr>
          <p:cNvSpPr txBox="1"/>
          <p:nvPr/>
        </p:nvSpPr>
        <p:spPr>
          <a:xfrm>
            <a:off x="2333297" y="115614"/>
            <a:ext cx="7851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0070C0"/>
                </a:solidFill>
                <a:latin typeface="Bubblegum Sans" panose="02000506000000020004" pitchFamily="2" charset="0"/>
                <a:ea typeface="123Marker" panose="02000603000000000000" pitchFamily="2" charset="0"/>
              </a:rPr>
              <a:t>Mémo flash</a:t>
            </a:r>
          </a:p>
        </p:txBody>
      </p:sp>
      <p:pic>
        <p:nvPicPr>
          <p:cNvPr id="26" name="Image 25" descr="Une image contenant clipart, dessin humoristique&#10;&#10;Description générée automatiquement">
            <a:extLst>
              <a:ext uri="{FF2B5EF4-FFF2-40B4-BE49-F238E27FC236}">
                <a16:creationId xmlns:a16="http://schemas.microsoft.com/office/drawing/2014/main" id="{EF9A81DA-A34D-55F8-BE21-79809DCD7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68" y="-111623"/>
            <a:ext cx="2961821" cy="223165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060778C-053C-221F-55C2-C4437EDB81E2}"/>
              </a:ext>
            </a:extLst>
          </p:cNvPr>
          <p:cNvSpPr txBox="1"/>
          <p:nvPr/>
        </p:nvSpPr>
        <p:spPr>
          <a:xfrm>
            <a:off x="7937834" y="4481914"/>
            <a:ext cx="32986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dirty="0">
                <a:solidFill>
                  <a:schemeClr val="dk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accessible</a:t>
            </a:r>
            <a:endParaRPr lang="fr-FR" sz="36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227E1F8-4218-747F-AA11-4278C7CC34DC}"/>
              </a:ext>
            </a:extLst>
          </p:cNvPr>
          <p:cNvSpPr txBox="1"/>
          <p:nvPr/>
        </p:nvSpPr>
        <p:spPr>
          <a:xfrm>
            <a:off x="5295437" y="3202601"/>
            <a:ext cx="32986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/>
              <a:t>graveur</a:t>
            </a:r>
          </a:p>
        </p:txBody>
      </p:sp>
    </p:spTree>
    <p:extLst>
      <p:ext uri="{BB962C8B-B14F-4D97-AF65-F5344CB8AC3E}">
        <p14:creationId xmlns:p14="http://schemas.microsoft.com/office/powerpoint/2010/main" val="56112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"/>
                            </p:stCondLst>
                            <p:childTnLst>
                              <p:par>
                                <p:cTn id="1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"/>
                            </p:stCondLst>
                            <p:childTnLst>
                              <p:par>
                                <p:cTn id="2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"/>
                            </p:stCondLst>
                            <p:childTnLst>
                              <p:par>
                                <p:cTn id="2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"/>
                            </p:stCondLst>
                            <p:childTnLst>
                              <p:par>
                                <p:cTn id="3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"/>
                            </p:stCondLst>
                            <p:childTnLst>
                              <p:par>
                                <p:cTn id="4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"/>
                            </p:stCondLst>
                            <p:childTnLst>
                              <p:par>
                                <p:cTn id="5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"/>
                            </p:stCondLst>
                            <p:childTnLst>
                              <p:par>
                                <p:cTn id="5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"/>
                            </p:stCondLst>
                            <p:childTnLst>
                              <p:par>
                                <p:cTn id="7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"/>
                            </p:stCondLst>
                            <p:childTnLst>
                              <p:par>
                                <p:cTn id="7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"/>
                            </p:stCondLst>
                            <p:childTnLst>
                              <p:par>
                                <p:cTn id="8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"/>
                            </p:stCondLst>
                            <p:childTnLst>
                              <p:par>
                                <p:cTn id="9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"/>
                            </p:stCondLst>
                            <p:childTnLst>
                              <p:par>
                                <p:cTn id="9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2" grpId="0"/>
      <p:bldP spid="12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" grpId="0"/>
      <p:bldP spid="2" grpId="1"/>
      <p:bldP spid="3" grpId="0"/>
      <p:bldP spid="3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5C364E8-B91C-5F6E-E13D-3525889BA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7087" y="1"/>
            <a:ext cx="65157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716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E90EA55-AA1C-9AB8-C5B3-FA8A5F837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00" y="1987196"/>
            <a:ext cx="11775000" cy="392123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14:cNvPr>
              <p14:cNvContentPartPr/>
              <p14:nvPr/>
            </p14:nvContentPartPr>
            <p14:xfrm>
              <a:off x="2278604" y="2660704"/>
              <a:ext cx="8043206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06597" y="2516704"/>
                <a:ext cx="818686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14:cNvPr>
              <p14:cNvContentPartPr/>
              <p14:nvPr/>
            </p14:nvContentPartPr>
            <p14:xfrm>
              <a:off x="2197928" y="3497690"/>
              <a:ext cx="2919195" cy="3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25938" y="3353690"/>
                <a:ext cx="3062815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14:cNvPr>
              <p14:cNvContentPartPr/>
              <p14:nvPr/>
            </p14:nvContentPartPr>
            <p14:xfrm>
              <a:off x="7313103" y="4824029"/>
              <a:ext cx="975445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41061" y="4680029"/>
                <a:ext cx="1119168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C086CA4F-AE4F-10F4-1FB1-DD7E3CF46CB1}"/>
                  </a:ext>
                </a:extLst>
              </p14:cNvPr>
              <p14:cNvContentPartPr/>
              <p14:nvPr/>
            </p14:nvContentPartPr>
            <p14:xfrm>
              <a:off x="8633457" y="5515796"/>
              <a:ext cx="700482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C086CA4F-AE4F-10F4-1FB1-DD7E3CF46CB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61465" y="5371796"/>
                <a:ext cx="844106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14:cNvPr>
              <p14:cNvContentPartPr/>
              <p14:nvPr/>
            </p14:nvContentPartPr>
            <p14:xfrm>
              <a:off x="7614138" y="3915572"/>
              <a:ext cx="2121507" cy="3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542137" y="3771572"/>
                <a:ext cx="2265149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DCA7B737-B960-2CFA-E96A-DA6D22CD9AB9}"/>
                  </a:ext>
                </a:extLst>
              </p14:cNvPr>
              <p14:cNvContentPartPr/>
              <p14:nvPr/>
            </p14:nvContentPartPr>
            <p14:xfrm>
              <a:off x="2278604" y="4843805"/>
              <a:ext cx="486075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DCA7B737-B960-2CFA-E96A-DA6D22CD9AB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206593" y="4699805"/>
                <a:ext cx="5004412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267DD81A-7D10-05D8-D9FF-1200E854F540}"/>
                  </a:ext>
                </a:extLst>
              </p14:cNvPr>
              <p14:cNvContentPartPr/>
              <p14:nvPr/>
            </p14:nvContentPartPr>
            <p14:xfrm>
              <a:off x="9530862" y="5515796"/>
              <a:ext cx="990414" cy="36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267DD81A-7D10-05D8-D9FF-1200E854F54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458884" y="5371796"/>
                <a:ext cx="113401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4F971BBE-190F-7A26-6741-2FF3B0A2996A}"/>
                  </a:ext>
                </a:extLst>
              </p14:cNvPr>
              <p14:cNvContentPartPr/>
              <p14:nvPr/>
            </p14:nvContentPartPr>
            <p14:xfrm>
              <a:off x="9735645" y="3915572"/>
              <a:ext cx="1571263" cy="3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4F971BBE-190F-7A26-6741-2FF3B0A2996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663651" y="3771572"/>
                <a:ext cx="171489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BEF4528E-306E-B4D2-704E-42FDF1044E4E}"/>
                  </a:ext>
                </a:extLst>
              </p14:cNvPr>
              <p14:cNvContentPartPr/>
              <p14:nvPr/>
            </p14:nvContentPartPr>
            <p14:xfrm>
              <a:off x="2278604" y="3123511"/>
              <a:ext cx="9410109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BEF4528E-306E-B4D2-704E-42FDF1044E4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206590" y="2979511"/>
                <a:ext cx="9553778" cy="2880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Image 16">
            <a:extLst>
              <a:ext uri="{FF2B5EF4-FFF2-40B4-BE49-F238E27FC236}">
                <a16:creationId xmlns:a16="http://schemas.microsoft.com/office/drawing/2014/main" id="{B8564F45-3887-103B-5284-B90777727F1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632134" y="308949"/>
            <a:ext cx="5001323" cy="97168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68212041-1E00-C4FD-812D-5F3983FE623F}"/>
                  </a:ext>
                </a:extLst>
              </p14:cNvPr>
              <p14:cNvContentPartPr/>
              <p14:nvPr/>
            </p14:nvContentPartPr>
            <p14:xfrm>
              <a:off x="2197928" y="4328880"/>
              <a:ext cx="2778518" cy="36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68212041-1E00-C4FD-812D-5F3983FE623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125927" y="4184880"/>
                <a:ext cx="2922160" cy="28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42549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39248980-22EE-50CF-1853-B0D3913FDB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04"/>
          <a:stretch>
            <a:fillRect/>
          </a:stretch>
        </p:blipFill>
        <p:spPr bwMode="auto">
          <a:xfrm>
            <a:off x="2650484" y="158260"/>
            <a:ext cx="9541516" cy="729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286B3B0F-95D1-A339-6AC2-0EB64F29402F}"/>
              </a:ext>
            </a:extLst>
          </p:cNvPr>
          <p:cNvSpPr txBox="1"/>
          <p:nvPr/>
        </p:nvSpPr>
        <p:spPr>
          <a:xfrm>
            <a:off x="-147439" y="1341056"/>
            <a:ext cx="4291605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Correction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872834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31D94E8-A4C5-AA42-11A0-3DE7445505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308" y="297311"/>
            <a:ext cx="9907383" cy="232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3556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44D95-6A8B-0E26-D202-CE9DAD41A588}"/>
              </a:ext>
            </a:extLst>
          </p:cNvPr>
          <p:cNvSpPr txBox="1"/>
          <p:nvPr/>
        </p:nvSpPr>
        <p:spPr>
          <a:xfrm>
            <a:off x="0" y="4559064"/>
            <a:ext cx="12192000" cy="142263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fr-FR" sz="2800" dirty="0"/>
              <a:t>Peu à peu, le pop art </a:t>
            </a:r>
            <a:r>
              <a:rPr lang="fr-FR" sz="2800" b="1" dirty="0"/>
              <a:t>a</a:t>
            </a:r>
            <a:r>
              <a:rPr lang="fr-FR" sz="2800" dirty="0"/>
              <a:t> inspiré de nouveaux créateurs au cinéma. Certains réalisateurs </a:t>
            </a:r>
            <a:r>
              <a:rPr lang="fr-FR" sz="2800" b="1" dirty="0"/>
              <a:t>ont</a:t>
            </a:r>
            <a:r>
              <a:rPr lang="fr-FR" sz="2800" dirty="0"/>
              <a:t> choisi d’utiliser des images très colorées pour donner </a:t>
            </a:r>
            <a:r>
              <a:rPr lang="fr-FR" sz="2800" b="1" dirty="0"/>
              <a:t>à</a:t>
            </a:r>
            <a:r>
              <a:rPr lang="fr-FR" sz="2800" dirty="0"/>
              <a:t> leurs films un aspect original. (130 mots)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29657B-89A0-6CAB-12AD-1E4D1F907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067"/>
            <a:ext cx="13931401" cy="401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46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1451</TotalTime>
  <Words>561</Words>
  <Application>Microsoft Office PowerPoint</Application>
  <PresentationFormat>Grand écran</PresentationFormat>
  <Paragraphs>126</Paragraphs>
  <Slides>38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8" baseType="lpstr">
      <vt:lpstr>Algerian</vt:lpstr>
      <vt:lpstr>Aptos</vt:lpstr>
      <vt:lpstr>Aptos Display</vt:lpstr>
      <vt:lpstr>Arial</vt:lpstr>
      <vt:lpstr>Bubblegum Sans</vt:lpstr>
      <vt:lpstr>Calibri</vt:lpstr>
      <vt:lpstr>Comic Sans MS</vt:lpstr>
      <vt:lpstr>Tahoma</vt:lpstr>
      <vt:lpstr>Trebuchet MS</vt:lpstr>
      <vt:lpstr>Thème Office</vt:lpstr>
      <vt:lpstr>Présentation PowerPoint</vt:lpstr>
      <vt:lpstr>Œuvre n°6</vt:lpstr>
      <vt:lpstr>Œuvre n°6</vt:lpstr>
      <vt:lpstr>Présentation PowerPoint</vt:lpstr>
      <vt:lpstr>Présentation PowerPoint</vt:lpstr>
      <vt:lpstr>Présentation PowerPoint</vt:lpstr>
      <vt:lpstr>Présentation PowerPoint</vt:lpstr>
      <vt:lpstr>ORTHOGRAPHE Distinguer infinitif et participe passé</vt:lpstr>
      <vt:lpstr>OBSERVER</vt:lpstr>
      <vt:lpstr>OBSERVER</vt:lpstr>
      <vt:lpstr>OBSERVER</vt:lpstr>
      <vt:lpstr>COMPRENDRE</vt:lpstr>
      <vt:lpstr>COMPRENDRE</vt:lpstr>
      <vt:lpstr>COMPRENDRE</vt:lpstr>
      <vt:lpstr>COMPRENDRE</vt:lpstr>
      <vt:lpstr>VÉRIFIER SA COMPRÉHENSION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Mickael DURAND</cp:lastModifiedBy>
  <cp:revision>67</cp:revision>
  <dcterms:created xsi:type="dcterms:W3CDTF">2024-07-09T16:42:49Z</dcterms:created>
  <dcterms:modified xsi:type="dcterms:W3CDTF">2025-11-23T18:47:28Z</dcterms:modified>
</cp:coreProperties>
</file>