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99" r:id="rId2"/>
    <p:sldId id="258" r:id="rId3"/>
    <p:sldId id="259" r:id="rId4"/>
    <p:sldId id="257" r:id="rId5"/>
    <p:sldId id="260" r:id="rId6"/>
    <p:sldId id="262" r:id="rId7"/>
    <p:sldId id="263" r:id="rId8"/>
    <p:sldId id="256" r:id="rId9"/>
    <p:sldId id="320" r:id="rId10"/>
    <p:sldId id="321" r:id="rId11"/>
    <p:sldId id="322" r:id="rId12"/>
    <p:sldId id="323" r:id="rId13"/>
    <p:sldId id="261" r:id="rId14"/>
    <p:sldId id="324" r:id="rId15"/>
    <p:sldId id="330" r:id="rId16"/>
    <p:sldId id="331" r:id="rId17"/>
    <p:sldId id="332" r:id="rId18"/>
    <p:sldId id="333" r:id="rId19"/>
    <p:sldId id="334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328" r:id="rId30"/>
    <p:sldId id="329" r:id="rId31"/>
    <p:sldId id="317" r:id="rId32"/>
    <p:sldId id="319" r:id="rId33"/>
    <p:sldId id="318" r:id="rId34"/>
    <p:sldId id="264" r:id="rId35"/>
    <p:sldId id="282" r:id="rId36"/>
    <p:sldId id="266" r:id="rId37"/>
    <p:sldId id="335" r:id="rId38"/>
    <p:sldId id="337" r:id="rId39"/>
    <p:sldId id="338" r:id="rId40"/>
    <p:sldId id="285" r:id="rId41"/>
    <p:sldId id="277" r:id="rId42"/>
    <p:sldId id="278" r:id="rId43"/>
    <p:sldId id="316" r:id="rId44"/>
    <p:sldId id="279" r:id="rId4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59" autoAdjust="0"/>
    <p:restoredTop sz="87078" autoAdjust="0"/>
  </p:normalViewPr>
  <p:slideViewPr>
    <p:cSldViewPr snapToGrid="0">
      <p:cViewPr>
        <p:scale>
          <a:sx n="50" d="100"/>
          <a:sy n="50" d="100"/>
        </p:scale>
        <p:origin x="143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50:00.198"/>
    </inkml:context>
    <inkml:brush xml:id="br0">
      <inkml:brushProperty name="width" value="0.2" units="cm"/>
      <inkml:brushProperty name="height" value="0.4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0,'1727'0,"-1700"2,1 1,-1 1,37 10,-32-6,61 6,131-10,-221-4,0 0,0 0,1 0,-1 1,0-1,0 1,0 0,0 0,0 0,0 0,0 0,0 1,-1-1,1 1,0 0,-1 0,1 0,-1 0,0 0,0 1,0-1,0 1,0-1,0 1,2 5,-3-3,0 0,-1 0,1-1,-1 1,0 0,0 0,-1 0,0 0,1 0,-2-1,1 1,0 0,-1-1,0 1,0-1,-4 6,-8 20,2 0,1 0,-8 38,13-43,-1 0,-1 0,-1-1,-1 0,-26 42,31-59,0-1,0 0,-1 0,0-1,0 0,0 0,-1 0,0-1,0 0,0 0,0 0,-1-1,1-1,-1 1,0-1,0 0,0-1,0 0,0 0,0-1,-10 0,-14-2,0-2,1-1,-60-19,88 24,-36-9,-62-6,-13-2,54 5,-1 4,-73-2,-126 11,100 2,87-3,-139-18,144 8,38 7,0-1,0-2,1-1,-1-2,-39-17,29 9,20 9,0-1,1-1,-34-23,49 31,1-1,0 1,-1-1,1 0,0-1,0 1,1 0,-1-1,1 0,-1 1,1-1,0 0,1 0,-1 0,1 0,0-1,0 1,0 0,0 0,1-1,-1 1,1-1,1 1,0-7,0 7,0 1,0 0,1 0,-1 0,1 0,-1 1,1-1,0 0,0 1,1-1,-1 1,0 0,1-1,0 1,-1 0,1 1,0-1,0 0,0 1,0 0,0 0,0 0,0 0,7-1,8-1,0 0,0 1,22 1,-34 1,389 3,-98 1,429-4,-709 0,-1 1,0 0,1 2,-1 0,0 0,0 2,-1 0,1 0,-1 2,-1 0,1 1,-1 0,21 16,19 12,-28-24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4:47.335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0,'25019'0,"-24963"0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5:07.229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0,'6604'0,"-6548"0,-41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10T11:36:01.675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1,'3994'0,"-3958"0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47.160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0,'1840'0,"15"0,-1838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2.504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0,'7787'0,"64"0,-7776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8-14T09:40:58.646"/>
    </inkml:context>
    <inkml:brush xml:id="br0">
      <inkml:brushProperty name="width" value="0.4" units="cm"/>
      <inkml:brushProperty name="height" value="0.8" units="cm"/>
      <inkml:brushProperty name="color" value="#69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0,'215'0,"2"0,-215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8T14:23:29.411"/>
    </inkml:context>
    <inkml:brush xml:id="br0">
      <inkml:brushProperty name="width" value="0.4" units="cm"/>
      <inkml:brushProperty name="height" value="0.8" units="cm"/>
      <inkml:brushProperty name="color" value="#CF99CB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0,'25864'0,"-25651"0,-157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06265-548C-4E6D-B2EB-CA3B1A822922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EF05A-3870-4645-B0DF-48FF06E38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537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095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593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FEF05A-3870-4645-B0DF-48FF06E38C32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0963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37300-AC64-F3E4-CC4D-B15B25390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A33D6A-C50E-0828-8670-664F29C8E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C5CBC-1A01-0DA9-20E3-BF124B93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D367A5-3FBD-33BD-5C05-A4E179A5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8E6F0D-F3B0-0059-8E96-097B9157E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28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4C755-B944-0D0E-FFE2-D91C4C49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5024D9-4EF6-83F0-9B66-CC55BBD9E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B1E650-0317-8208-93EE-3355C98D1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318052-3690-01B7-05D5-7A2A6DC7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AB115D-37B8-866A-B5EE-5E8A3390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36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A0DA5C-D707-6B06-497A-7C79FCBB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22D27A-5E14-F382-311D-385FE3FD4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E01A0F-9D13-A670-3D72-8B428AD8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BFC1DF-5AC5-F6DA-9398-598C7CA3E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B8CFC3-6D7E-E8C2-7284-16AE84FDA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866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797B85-39EB-478E-14A9-DC9F1B13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1681BE-AAC7-B82E-B899-15B384222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E766A5D-E13F-C2AF-9F24-01A82A9FD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E5B0B6-3905-B65F-B48E-24253B8F8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3A02C10-DD20-8AA2-9978-5B648A9BB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D530C9-785C-527F-C5AC-38D89679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997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0B6930-2168-B02B-2FD1-82FBA4C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D6E023A-B1DB-201F-7486-A5C911B7D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6C7217-E3D9-D971-F3C0-33DB0F246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1BDC2D-0FC7-F241-FFB9-D1393D0D9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E3A1CAC-6360-7E0F-1D1E-B0717F86F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15E56E2-B65B-C4AE-11A3-5BB494A2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8FCEAA-7C2D-3A4B-C3B7-15EC18568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89FE43-D38A-1CF0-145E-9014B7207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480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F68A6A-E214-45C4-FBDB-D166CDB5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A2BCA3F-E9CE-6B74-1808-D3AE68940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F69185F-89DC-27C0-4EDE-15026EC1F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AE4EB4-1766-B435-D42C-A0CDA5804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29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9029F7E-E215-848D-4E92-8378B4792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C1E0BAF-987D-041A-E759-3934776F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994AA0-2742-F308-A6AE-E2D35321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68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AFB093-B55E-0316-7134-D6AF841FA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F38B25-ADDF-60EC-702D-D38BBA2F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E077F-8336-43F3-C059-59AAD9375F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927D13-4567-912B-FCA0-AB611F79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97E6FD-EE17-7529-D90E-818FE1A8C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1C6FA3-624F-62AE-9A6F-0365E15E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837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ECFDB0-1E5F-38A9-A100-E1151FC9B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FF9BED-CD35-C3D8-5162-DDA6A806C7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C9814F-FEA2-B617-B0D3-9953D10031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3B5639-79D9-F855-B7B6-0F851D17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CB7F65-B65C-2C6D-2896-FB28E1D6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96413F-E0F7-FEEB-8841-6CB879CFD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960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398FD6-441F-53D4-8BC2-354CBB751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A5B4B7-2AD8-B6F3-391A-5D40D4C02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4C33F1-1C8B-5D2D-85EB-690B698A2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139BD09-0DDC-1DC1-7DAF-B433C3883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07F20-4E17-6581-7D65-804B121F9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396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7BA8D2-DBDD-5B12-67D2-93D1D9C74E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0BD8C9-3D37-026B-E0DB-38E48050F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256C3C-E43B-2918-7098-2139A49C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302B4-C354-42CE-8F20-F23C0948794B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C3B08A-2E7A-7B80-B076-9AD8A38AF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312F53-0407-28BB-177D-C1AF3E9B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97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45" smtClean="0"/>
              <a:pPr marL="70250">
                <a:spcBef>
                  <a:spcPts val="73"/>
                </a:spcBef>
              </a:pPr>
              <a:t>‹N°›</a:t>
            </a:fld>
            <a:endParaRPr lang="fr-FR" spc="-45" dirty="0"/>
          </a:p>
        </p:txBody>
      </p:sp>
    </p:spTree>
    <p:extLst>
      <p:ext uri="{BB962C8B-B14F-4D97-AF65-F5344CB8AC3E}">
        <p14:creationId xmlns:p14="http://schemas.microsoft.com/office/powerpoint/2010/main" val="1751552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72945" y="524119"/>
            <a:ext cx="3646111" cy="6279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34" b="0" i="0">
                <a:solidFill>
                  <a:srgbClr val="00A1D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5023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27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88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45" smtClean="0"/>
              <a:pPr marL="70250">
                <a:spcBef>
                  <a:spcPts val="73"/>
                </a:spcBef>
              </a:pPr>
              <a:t>‹N°›</a:t>
            </a:fld>
            <a:endParaRPr lang="fr-FR" spc="-45" dirty="0"/>
          </a:p>
        </p:txBody>
      </p:sp>
    </p:spTree>
    <p:extLst>
      <p:ext uri="{BB962C8B-B14F-4D97-AF65-F5344CB8AC3E}">
        <p14:creationId xmlns:p14="http://schemas.microsoft.com/office/powerpoint/2010/main" val="2871998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3FFD56-8001-E60E-B75F-D38DA25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1C7A1D-9515-FA86-A7F5-5FBA75FB7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D8596-353A-C4BE-F8AB-6FEB6B303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302B4-C354-42CE-8F20-F23C0948794B}" type="datetimeFigureOut">
              <a:rPr lang="fr-FR" smtClean="0"/>
              <a:t>03/12/2025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5F6103-D9E6-4827-D03B-345271963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301FF8-0428-3C64-E51B-5529B5CF2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FEAB95-4BFD-43B9-AAA0-112FBEE556E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91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iew.genially.com/61c050ba74907f0e36a57ea7/presentation-o7-le-sphinx-de-gizeh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customXml" Target="../ink/ink7.xml"/><Relationship Id="rId3" Type="http://schemas.openxmlformats.org/officeDocument/2006/relationships/customXml" Target="../ink/ink2.xml"/><Relationship Id="rId21" Type="http://schemas.openxmlformats.org/officeDocument/2006/relationships/image" Target="../media/image24.png"/><Relationship Id="rId7" Type="http://schemas.openxmlformats.org/officeDocument/2006/relationships/customXml" Target="../ink/ink4.xml"/><Relationship Id="rId12" Type="http://schemas.openxmlformats.org/officeDocument/2006/relationships/image" Target="../media/image22.png"/><Relationship Id="rId2" Type="http://schemas.openxmlformats.org/officeDocument/2006/relationships/image" Target="../media/image17.png"/><Relationship Id="rId20" Type="http://schemas.openxmlformats.org/officeDocument/2006/relationships/image" Target="../media/image1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5" Type="http://schemas.openxmlformats.org/officeDocument/2006/relationships/customXml" Target="../ink/ink8.xml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customXml" Target="../ink/ink5.xml"/><Relationship Id="rId1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5E0EA4-0645-4A2B-2B19-EC4DC58334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8" t="3443" r="1999" b="3742"/>
          <a:stretch>
            <a:fillRect/>
          </a:stretch>
        </p:blipFill>
        <p:spPr>
          <a:xfrm>
            <a:off x="0" y="-767125"/>
            <a:ext cx="12192000" cy="76251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1C1D2A-1D8E-C0D4-5CAC-8B16410A4136}"/>
              </a:ext>
            </a:extLst>
          </p:cNvPr>
          <p:cNvSpPr txBox="1"/>
          <p:nvPr/>
        </p:nvSpPr>
        <p:spPr>
          <a:xfrm>
            <a:off x="260684" y="553453"/>
            <a:ext cx="11670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000" b="1" dirty="0">
                <a:latin typeface="Algerian" panose="04020705040A02060702" pitchFamily="82" charset="0"/>
              </a:rPr>
              <a:t>Dictées et histoire des arts </a:t>
            </a:r>
          </a:p>
          <a:p>
            <a:pPr algn="ctr"/>
            <a:r>
              <a:rPr lang="fr-FR" sz="6000" b="1" dirty="0">
                <a:latin typeface="Algerian" panose="04020705040A02060702" pitchFamily="82" charset="0"/>
              </a:rPr>
              <a:t>Autour du monde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CA44C49-61E0-3429-6AE1-87AA6F760373}"/>
              </a:ext>
            </a:extLst>
          </p:cNvPr>
          <p:cNvSpPr txBox="1"/>
          <p:nvPr/>
        </p:nvSpPr>
        <p:spPr>
          <a:xfrm>
            <a:off x="4289258" y="2889693"/>
            <a:ext cx="62684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5400" b="1" dirty="0">
                <a:latin typeface="Algerian" panose="04020705040A02060702" pitchFamily="82" charset="0"/>
              </a:rPr>
              <a:t>Dictée 7</a:t>
            </a:r>
            <a:endParaRPr lang="fr-FR" sz="5400" dirty="0"/>
          </a:p>
        </p:txBody>
      </p:sp>
    </p:spTree>
    <p:extLst>
      <p:ext uri="{BB962C8B-B14F-4D97-AF65-F5344CB8AC3E}">
        <p14:creationId xmlns:p14="http://schemas.microsoft.com/office/powerpoint/2010/main" val="14808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37303" y="210311"/>
            <a:ext cx="3517900" cy="688009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565785">
              <a:lnSpc>
                <a:spcPct val="100000"/>
              </a:lnSpc>
              <a:spcBef>
                <a:spcPts val="85"/>
              </a:spcBef>
            </a:pPr>
            <a:r>
              <a:rPr sz="4400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Œuvre n°</a:t>
            </a:r>
            <a:r>
              <a:rPr lang="fr-FR" spc="100" dirty="0">
                <a:solidFill>
                  <a:srgbClr val="006FC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7</a:t>
            </a:r>
            <a:endParaRPr sz="4400" spc="100" dirty="0">
              <a:latin typeface="Comic Sans MS" panose="030F0702030302020204" pitchFamily="66" charset="0"/>
              <a:ea typeface="123Marker" panose="02000603000000000000" pitchFamily="2" charset="0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530" y="898320"/>
            <a:ext cx="1147178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Calcule cette somme, puis à l’aide du résultat et du tableau, découvre un mot « indice » :</a:t>
            </a:r>
            <a:endParaRPr sz="2400" spc="100" dirty="0">
              <a:latin typeface="Comic Sans MS" panose="030F0702030302020204" pitchFamily="66" charset="0"/>
              <a:ea typeface="123Marker" panose="02000603000000000000" pitchFamily="2" charset="0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763188"/>
              </p:ext>
            </p:extLst>
          </p:nvPr>
        </p:nvGraphicFramePr>
        <p:xfrm>
          <a:off x="5239057" y="2074004"/>
          <a:ext cx="5521660" cy="10315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2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216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1531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0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1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2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3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4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5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6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7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8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800" b="1" spc="-50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  <a:cs typeface="Calibri"/>
                        </a:rPr>
                        <a:t>9</a:t>
                      </a:r>
                      <a:endParaRPr sz="2800" b="1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1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202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X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S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N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R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O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P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E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H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fr-FR" sz="2800" b="1" dirty="0">
                          <a:latin typeface="Comic Sans MS" panose="030F0702030302020204" pitchFamily="66" charset="0"/>
                          <a:cs typeface="Calibri"/>
                        </a:rPr>
                        <a:t>I</a:t>
                      </a:r>
                      <a:endParaRPr sz="2800" b="1" dirty="0">
                        <a:latin typeface="Comic Sans MS" panose="030F0702030302020204" pitchFamily="66" charset="0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16534" y="3310878"/>
            <a:ext cx="11658600" cy="34906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Ensuite, lis bien toutes ces phrases et déduis-en le pays dans lequel se trouve cette </a:t>
            </a:r>
            <a:r>
              <a:rPr sz="2400" spc="100" dirty="0" err="1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œuvre</a:t>
            </a:r>
            <a:r>
              <a:rPr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:</a:t>
            </a:r>
            <a:r>
              <a:rPr lang="fr-FR" sz="2400" spc="100" dirty="0">
                <a:solidFill>
                  <a:srgbClr val="7B7B7B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Arial MT"/>
              </a:rPr>
              <a:t> 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fr-FR" sz="2000" dirty="0"/>
              <a:t>Mon pays est traversé du sud au nord par un fleuve très célèbre, considéré comme l’un des plus longs du monde.</a:t>
            </a:r>
          </a:p>
          <a:p>
            <a:r>
              <a:rPr lang="fr-FR" sz="2000" dirty="0"/>
              <a:t>2. Une grande partie de mon territoire est recouverte de désert, notamment le Sahara.</a:t>
            </a:r>
          </a:p>
          <a:p>
            <a:r>
              <a:rPr lang="fr-FR" sz="2000" dirty="0"/>
              <a:t>3. Dans l’Antiquité, j’étais une civilisation puissante, dirigée par des pharaons.</a:t>
            </a:r>
          </a:p>
          <a:p>
            <a:r>
              <a:rPr lang="fr-FR" sz="2000" dirty="0"/>
              <a:t>4. On peut encore voir aujourd’hui d’immenses constructions qui servaient de tombeaux royaux et qui font partie des Sept Merveilles du Monde Antique.</a:t>
            </a:r>
          </a:p>
          <a:p>
            <a:r>
              <a:rPr lang="fr-FR" sz="2000" dirty="0"/>
              <a:t>5. Mes monuments les plus connus s’appellent les pyramides et mon symbole célèbre a le corps d’un lion et une tête humaine.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pc="100" dirty="0">
              <a:solidFill>
                <a:srgbClr val="7B7B7B"/>
              </a:solidFill>
              <a:latin typeface="Arial" panose="020B0604020202020204" pitchFamily="34" charset="0"/>
              <a:ea typeface="123Marker" panose="02000603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227A0970-4B7D-CDA4-40F5-9A7194A35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45281B1-F114-7C87-A4B9-D39AE49BED66}"/>
              </a:ext>
            </a:extLst>
          </p:cNvPr>
          <p:cNvSpPr txBox="1"/>
          <p:nvPr/>
        </p:nvSpPr>
        <p:spPr>
          <a:xfrm>
            <a:off x="941086" y="2609271"/>
            <a:ext cx="190468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Sphinx</a:t>
            </a:r>
          </a:p>
          <a:p>
            <a:endParaRPr lang="fr-FR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0EE989B-514A-D97B-9FEC-0E0E867144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91491"/>
            <a:ext cx="2487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3123452-5394-F932-1BA5-AA2C06F0C484}"/>
              </a:ext>
            </a:extLst>
          </p:cNvPr>
          <p:cNvSpPr txBox="1"/>
          <p:nvPr/>
        </p:nvSpPr>
        <p:spPr>
          <a:xfrm>
            <a:off x="851626" y="1845374"/>
            <a:ext cx="222208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spc="100" dirty="0">
                <a:solidFill>
                  <a:srgbClr val="FF0000"/>
                </a:solidFill>
                <a:latin typeface="Comic Sans MS" panose="030F0702030302020204" pitchFamily="66" charset="0"/>
                <a:ea typeface="123Marker" panose="02000603000000000000" pitchFamily="2" charset="0"/>
                <a:cs typeface="Calibri"/>
              </a:rPr>
              <a:t>168 920</a:t>
            </a:r>
          </a:p>
          <a:p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661CAC-616A-258F-6B59-F62F6312A11E}"/>
              </a:ext>
            </a:extLst>
          </p:cNvPr>
          <p:cNvSpPr txBox="1"/>
          <p:nvPr/>
        </p:nvSpPr>
        <p:spPr>
          <a:xfrm>
            <a:off x="3625007" y="1378939"/>
            <a:ext cx="61159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205 x 824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82770" y="223126"/>
            <a:ext cx="3426460" cy="689291"/>
          </a:xfrm>
          <a:prstGeom prst="rect">
            <a:avLst/>
          </a:prstGeom>
          <a:ln w="66675">
            <a:solidFill>
              <a:srgbClr val="4471C4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518795">
              <a:lnSpc>
                <a:spcPct val="100000"/>
              </a:lnSpc>
              <a:spcBef>
                <a:spcPts val="95"/>
              </a:spcBef>
            </a:pPr>
            <a:r>
              <a:rPr sz="4400" dirty="0">
                <a:solidFill>
                  <a:srgbClr val="006FC0"/>
                </a:solidFill>
                <a:latin typeface="Calibri"/>
                <a:cs typeface="Calibri"/>
              </a:rPr>
              <a:t>Œuvre</a:t>
            </a:r>
            <a:r>
              <a:rPr sz="4400" spc="-1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4400" spc="-25" dirty="0">
                <a:solidFill>
                  <a:srgbClr val="006FC0"/>
                </a:solidFill>
                <a:latin typeface="Calibri"/>
                <a:cs typeface="Calibri"/>
              </a:rPr>
              <a:t>n°</a:t>
            </a:r>
            <a:r>
              <a:rPr lang="fr-FR" sz="4400" spc="-25" dirty="0">
                <a:solidFill>
                  <a:srgbClr val="006FC0"/>
                </a:solidFill>
                <a:latin typeface="Calibri"/>
                <a:cs typeface="Calibri"/>
              </a:rPr>
              <a:t>7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0660" y="933966"/>
            <a:ext cx="1162091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3977640" algn="l"/>
              </a:tabLst>
            </a:pPr>
            <a:r>
              <a:rPr sz="6000" dirty="0">
                <a:latin typeface="Calibri"/>
                <a:cs typeface="Calibri"/>
              </a:rPr>
              <a:t>Il</a:t>
            </a:r>
            <a:r>
              <a:rPr sz="6000" spc="-105" dirty="0">
                <a:latin typeface="Calibri"/>
                <a:cs typeface="Calibri"/>
              </a:rPr>
              <a:t> </a:t>
            </a:r>
            <a:r>
              <a:rPr sz="6000" spc="-30" dirty="0" err="1">
                <a:latin typeface="Calibri"/>
                <a:cs typeface="Calibri"/>
              </a:rPr>
              <a:t>s’agit</a:t>
            </a:r>
            <a:r>
              <a:rPr sz="6000" spc="-100" dirty="0">
                <a:latin typeface="Calibri"/>
                <a:cs typeface="Calibri"/>
              </a:rPr>
              <a:t> </a:t>
            </a:r>
            <a:r>
              <a:rPr sz="6000" dirty="0">
                <a:latin typeface="Calibri"/>
                <a:cs typeface="Calibri"/>
              </a:rPr>
              <a:t>d</a:t>
            </a:r>
            <a:r>
              <a:rPr lang="fr-FR" sz="6000" dirty="0">
                <a:latin typeface="Calibri"/>
                <a:cs typeface="Calibri"/>
              </a:rPr>
              <a:t>u </a:t>
            </a:r>
            <a:r>
              <a:rPr lang="fr-FR" sz="6000" dirty="0">
                <a:solidFill>
                  <a:srgbClr val="FF0000"/>
                </a:solidFill>
                <a:latin typeface="Calibri"/>
                <a:cs typeface="Calibri"/>
              </a:rPr>
              <a:t>Sphinx de Gizeh en Egypte</a:t>
            </a:r>
            <a:endParaRPr sz="60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9E1FF1-973C-9EE7-773D-0FCAFAB83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930805"/>
            <a:ext cx="5705579" cy="44326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58B5F4-903B-5E19-EB00-8272ECE4F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1836"/>
            <a:ext cx="6040469" cy="34076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ment peut-on définir l'Art ? - FoffieldsHebdo.fr">
            <a:extLst>
              <a:ext uri="{FF2B5EF4-FFF2-40B4-BE49-F238E27FC236}">
                <a16:creationId xmlns:a16="http://schemas.microsoft.com/office/drawing/2014/main" id="{B59E0783-0FE9-5814-C869-5353A92274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r="3314"/>
          <a:stretch/>
        </p:blipFill>
        <p:spPr bwMode="auto">
          <a:xfrm>
            <a:off x="4425404" y="98332"/>
            <a:ext cx="7766596" cy="6263138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33" name="Group 1032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34" name="Group 1033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038" name="Freeform: Shape 1037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Freeform: Shape 1038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5" name="Group 1034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036" name="Freeform: Shape 1035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7" name="Freeform: Shape 1036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275303" y="2222090"/>
            <a:ext cx="3244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omic Sans MS" panose="030F0702030302020204" pitchFamily="66" charset="0"/>
              </a:rPr>
              <a:t>HDA</a:t>
            </a:r>
          </a:p>
        </p:txBody>
      </p:sp>
    </p:spTree>
    <p:extLst>
      <p:ext uri="{BB962C8B-B14F-4D97-AF65-F5344CB8AC3E}">
        <p14:creationId xmlns:p14="http://schemas.microsoft.com/office/powerpoint/2010/main" val="460555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F253608-6391-BE53-FCB4-54BAA7627A7B}"/>
              </a:ext>
            </a:extLst>
          </p:cNvPr>
          <p:cNvSpPr txBox="1"/>
          <p:nvPr/>
        </p:nvSpPr>
        <p:spPr>
          <a:xfrm>
            <a:off x="3046535" y="3105835"/>
            <a:ext cx="60930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https://view.genially.com/61c050ba74907f0e36a57ea7/presentation-o7-le-sphinx-de-gizeh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541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4E151DA-7C24-8E4F-3520-C4ACA7198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256" y="148743"/>
            <a:ext cx="6569667" cy="669338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14:cNvPr>
              <p14:cNvContentPartPr/>
              <p14:nvPr/>
            </p14:nvContentPartPr>
            <p14:xfrm>
              <a:off x="4142047" y="3495437"/>
              <a:ext cx="826920" cy="216720"/>
            </p14:xfrm>
          </p:contentPart>
        </mc:Choice>
        <mc:Fallback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60F3E205-C1DD-7245-6AE1-3B9E3E9DE9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06047" y="3423437"/>
                <a:ext cx="898560" cy="3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9220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phinx de Gizeh">
            <a:extLst>
              <a:ext uri="{FF2B5EF4-FFF2-40B4-BE49-F238E27FC236}">
                <a16:creationId xmlns:a16="http://schemas.microsoft.com/office/drawing/2014/main" id="{B1855C13-3DE9-4421-DDDE-2439561D03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4" t="4924" r="15236" b="4910"/>
          <a:stretch>
            <a:fillRect/>
          </a:stretch>
        </p:blipFill>
        <p:spPr bwMode="auto">
          <a:xfrm>
            <a:off x="5961185" y="544"/>
            <a:ext cx="7003025" cy="685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0527A95-28A6-725F-D006-ECFBAC0CDE07}"/>
              </a:ext>
            </a:extLst>
          </p:cNvPr>
          <p:cNvSpPr txBox="1"/>
          <p:nvPr/>
        </p:nvSpPr>
        <p:spPr>
          <a:xfrm>
            <a:off x="70338" y="1174819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Orthographe</a:t>
            </a:r>
            <a:endParaRPr lang="en-US" sz="7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13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31609" y="2826079"/>
            <a:ext cx="6127862" cy="121708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algn="ctr">
              <a:lnSpc>
                <a:spcPts val="5246"/>
              </a:lnSpc>
              <a:spcBef>
                <a:spcPts val="91"/>
              </a:spcBef>
            </a:pPr>
            <a:r>
              <a:rPr b="1" spc="-449" dirty="0">
                <a:solidFill>
                  <a:srgbClr val="F9AE04"/>
                </a:solidFill>
              </a:rPr>
              <a:t>ORTHOGRAPHE</a:t>
            </a:r>
          </a:p>
          <a:p>
            <a:pPr algn="ctr">
              <a:lnSpc>
                <a:spcPts val="4158"/>
              </a:lnSpc>
            </a:pPr>
            <a:r>
              <a:rPr sz="3627" b="1" spc="-68" dirty="0">
                <a:latin typeface="Tahoma"/>
                <a:cs typeface="Tahoma"/>
              </a:rPr>
              <a:t>Écrire</a:t>
            </a:r>
            <a:r>
              <a:rPr sz="3627" b="1" spc="-141" dirty="0">
                <a:latin typeface="Tahoma"/>
                <a:cs typeface="Tahoma"/>
              </a:rPr>
              <a:t> </a:t>
            </a:r>
            <a:r>
              <a:rPr sz="3627" b="1" spc="-281" dirty="0">
                <a:latin typeface="Tahoma"/>
                <a:cs typeface="Tahoma"/>
              </a:rPr>
              <a:t>«</a:t>
            </a:r>
            <a:r>
              <a:rPr sz="3627" b="1" spc="-100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la</a:t>
            </a:r>
            <a:r>
              <a:rPr sz="3627" spc="-177" dirty="0">
                <a:latin typeface="Tahoma"/>
                <a:cs typeface="Tahoma"/>
              </a:rPr>
              <a:t> </a:t>
            </a:r>
            <a:r>
              <a:rPr sz="3627" b="1" spc="-258" dirty="0">
                <a:latin typeface="Tahoma"/>
                <a:cs typeface="Tahoma"/>
              </a:rPr>
              <a:t>»,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281" dirty="0">
                <a:latin typeface="Tahoma"/>
                <a:cs typeface="Tahoma"/>
              </a:rPr>
              <a:t>«</a:t>
            </a:r>
            <a:r>
              <a:rPr sz="3627" b="1" spc="-100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là</a:t>
            </a:r>
            <a:r>
              <a:rPr sz="3627" spc="-172" dirty="0">
                <a:latin typeface="Tahoma"/>
                <a:cs typeface="Tahoma"/>
              </a:rPr>
              <a:t> </a:t>
            </a:r>
            <a:r>
              <a:rPr sz="3627" b="1" spc="-281" dirty="0">
                <a:latin typeface="Tahoma"/>
                <a:cs typeface="Tahoma"/>
              </a:rPr>
              <a:t>»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277" dirty="0">
                <a:latin typeface="Tahoma"/>
                <a:cs typeface="Tahoma"/>
              </a:rPr>
              <a:t>ou</a:t>
            </a:r>
            <a:r>
              <a:rPr sz="3627" b="1" spc="-95" dirty="0">
                <a:latin typeface="Tahoma"/>
                <a:cs typeface="Tahoma"/>
              </a:rPr>
              <a:t> </a:t>
            </a:r>
            <a:r>
              <a:rPr sz="3627" b="1" spc="-281" dirty="0">
                <a:latin typeface="Tahoma"/>
                <a:cs typeface="Tahoma"/>
              </a:rPr>
              <a:t>«</a:t>
            </a:r>
            <a:r>
              <a:rPr sz="3627" b="1" spc="-100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l’a</a:t>
            </a:r>
            <a:r>
              <a:rPr sz="3627" spc="-177" dirty="0">
                <a:latin typeface="Tahoma"/>
                <a:cs typeface="Tahoma"/>
              </a:rPr>
              <a:t> </a:t>
            </a:r>
            <a:r>
              <a:rPr sz="3627" b="1" spc="-326" dirty="0">
                <a:latin typeface="Tahoma"/>
                <a:cs typeface="Tahoma"/>
              </a:rPr>
              <a:t>»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290788">
              <a:lnSpc>
                <a:spcPct val="100000"/>
              </a:lnSpc>
              <a:spcBef>
                <a:spcPts val="91"/>
              </a:spcBef>
            </a:pPr>
            <a:r>
              <a:rPr spc="-322" dirty="0"/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77910" y="2759672"/>
            <a:ext cx="6634582" cy="142579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776778" marR="4607" indent="-765838">
              <a:lnSpc>
                <a:spcPct val="135400"/>
              </a:lnSpc>
              <a:spcBef>
                <a:spcPts val="91"/>
              </a:spcBef>
            </a:pPr>
            <a:r>
              <a:rPr sz="3627" b="1" spc="-18" dirty="0">
                <a:latin typeface="Tahoma"/>
                <a:cs typeface="Tahoma"/>
              </a:rPr>
              <a:t>La</a:t>
            </a:r>
            <a:r>
              <a:rPr sz="3627" b="1" spc="-68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sculpture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me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plait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beaucoup, </a:t>
            </a:r>
            <a:r>
              <a:rPr sz="3627" spc="73" dirty="0">
                <a:latin typeface="Tahoma"/>
                <a:cs typeface="Tahoma"/>
              </a:rPr>
              <a:t>j’aimerais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la</a:t>
            </a:r>
            <a:r>
              <a:rPr sz="3627" b="1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voir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en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vrai.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10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04703" y="619900"/>
            <a:ext cx="3584221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97071" y="2269999"/>
            <a:ext cx="7596199" cy="266068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492324" marR="485415" algn="ctr">
              <a:lnSpc>
                <a:spcPct val="135400"/>
              </a:lnSpc>
              <a:spcBef>
                <a:spcPts val="91"/>
              </a:spcBef>
            </a:pPr>
            <a:r>
              <a:rPr sz="3627" b="1" spc="-18" dirty="0">
                <a:latin typeface="Tahoma"/>
                <a:cs typeface="Tahoma"/>
              </a:rPr>
              <a:t>La</a:t>
            </a:r>
            <a:r>
              <a:rPr sz="3627" b="1" spc="-68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sculpture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me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plait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beaucoup, </a:t>
            </a:r>
            <a:r>
              <a:rPr sz="3627" spc="73" dirty="0">
                <a:latin typeface="Tahoma"/>
                <a:cs typeface="Tahoma"/>
              </a:rPr>
              <a:t>j’aimerais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la</a:t>
            </a:r>
            <a:r>
              <a:rPr sz="3627" b="1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voir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en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vrai.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9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spc="136" dirty="0">
                <a:latin typeface="Tahoma"/>
                <a:cs typeface="Tahoma"/>
              </a:rPr>
              <a:t>Elle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construite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b="1" spc="-63" dirty="0">
                <a:latin typeface="Tahoma"/>
                <a:cs typeface="Tahoma"/>
              </a:rPr>
              <a:t>là</a:t>
            </a:r>
            <a:r>
              <a:rPr sz="3627" spc="-63" dirty="0">
                <a:latin typeface="Tahoma"/>
                <a:cs typeface="Tahoma"/>
              </a:rPr>
              <a:t>,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dans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désert.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0250">
              <a:spcBef>
                <a:spcPts val="73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11</a:t>
            </a:fld>
            <a:endParaRPr spc="-45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979487" y="767415"/>
            <a:ext cx="3220661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347794">
              <a:lnSpc>
                <a:spcPct val="100000"/>
              </a:lnSpc>
              <a:spcBef>
                <a:spcPts val="91"/>
              </a:spcBef>
            </a:pPr>
            <a:r>
              <a:rPr spc="-322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OBSERVER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97071" y="1943550"/>
            <a:ext cx="7596199" cy="380266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492324" marR="485415" algn="ctr">
              <a:lnSpc>
                <a:spcPct val="135400"/>
              </a:lnSpc>
              <a:spcBef>
                <a:spcPts val="91"/>
              </a:spcBef>
            </a:pPr>
            <a:r>
              <a:rPr sz="3627" b="1" spc="-18" dirty="0">
                <a:latin typeface="Tahoma"/>
                <a:cs typeface="Tahoma"/>
              </a:rPr>
              <a:t>La</a:t>
            </a:r>
            <a:r>
              <a:rPr sz="3627" b="1" spc="-68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sculpture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me</a:t>
            </a:r>
            <a:r>
              <a:rPr sz="3627" spc="-136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plait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beaucoup, </a:t>
            </a:r>
            <a:r>
              <a:rPr sz="3627" spc="73" dirty="0">
                <a:latin typeface="Tahoma"/>
                <a:cs typeface="Tahoma"/>
              </a:rPr>
              <a:t>j’aimerais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la</a:t>
            </a:r>
            <a:r>
              <a:rPr sz="3627" b="1" spc="-5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voir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en</a:t>
            </a:r>
            <a:r>
              <a:rPr sz="3627" spc="-13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vrai.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9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spc="136" dirty="0">
                <a:latin typeface="Tahoma"/>
                <a:cs typeface="Tahoma"/>
              </a:rPr>
              <a:t>Elle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construite</a:t>
            </a:r>
            <a:r>
              <a:rPr sz="3627" spc="-5" dirty="0">
                <a:latin typeface="Tahoma"/>
                <a:cs typeface="Tahoma"/>
              </a:rPr>
              <a:t> </a:t>
            </a:r>
            <a:r>
              <a:rPr sz="3627" b="1" spc="-63" dirty="0">
                <a:latin typeface="Tahoma"/>
                <a:cs typeface="Tahoma"/>
              </a:rPr>
              <a:t>là</a:t>
            </a:r>
            <a:r>
              <a:rPr sz="3627" spc="-63" dirty="0">
                <a:latin typeface="Tahoma"/>
                <a:cs typeface="Tahoma"/>
              </a:rPr>
              <a:t>,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dans</a:t>
            </a:r>
            <a:r>
              <a:rPr sz="3627" spc="-9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14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désert.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9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3627" dirty="0">
                <a:latin typeface="Tahoma"/>
                <a:cs typeface="Tahoma"/>
              </a:rPr>
              <a:t>On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b="1" spc="-86" dirty="0">
                <a:latin typeface="Tahoma"/>
                <a:cs typeface="Tahoma"/>
              </a:rPr>
              <a:t>l’a</a:t>
            </a:r>
            <a:r>
              <a:rPr sz="3627" b="1" spc="-1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construite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en</a:t>
            </a:r>
            <a:r>
              <a:rPr sz="3627" spc="-95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pierre.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52531" y="763584"/>
            <a:ext cx="4445867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COMPRENDRE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2007687" y="1655479"/>
            <a:ext cx="9535557" cy="2003388"/>
          </a:xfrm>
          <a:prstGeom prst="rect">
            <a:avLst/>
          </a:prstGeom>
        </p:spPr>
        <p:txBody>
          <a:bodyPr vert="horz" wrap="square" lIns="0" tIns="273767" rIns="0" bIns="0" rtlCol="0">
            <a:spAutoFit/>
          </a:bodyPr>
          <a:lstStyle/>
          <a:p>
            <a:pPr marL="100191" marR="92707" indent="0" algn="ctr">
              <a:lnSpc>
                <a:spcPct val="141300"/>
              </a:lnSpc>
              <a:spcBef>
                <a:spcPts val="91"/>
              </a:spcBef>
              <a:buNone/>
            </a:pPr>
            <a:r>
              <a:rPr spc="127" dirty="0"/>
              <a:t>Le</a:t>
            </a:r>
            <a:r>
              <a:rPr spc="-41" dirty="0"/>
              <a:t> </a:t>
            </a:r>
            <a:r>
              <a:rPr dirty="0"/>
              <a:t>Sphinx</a:t>
            </a:r>
            <a:r>
              <a:rPr spc="-41" dirty="0"/>
              <a:t> </a:t>
            </a:r>
            <a:r>
              <a:rPr dirty="0"/>
              <a:t>est</a:t>
            </a:r>
            <a:r>
              <a:rPr spc="-41" dirty="0"/>
              <a:t> </a:t>
            </a:r>
            <a:r>
              <a:rPr spc="-240" dirty="0"/>
              <a:t>…</a:t>
            </a:r>
            <a:r>
              <a:rPr spc="-41" dirty="0"/>
              <a:t> </a:t>
            </a:r>
            <a:r>
              <a:rPr spc="50" dirty="0"/>
              <a:t>sculpture </a:t>
            </a:r>
            <a:r>
              <a:rPr dirty="0"/>
              <a:t>d’une</a:t>
            </a:r>
            <a:r>
              <a:rPr spc="141" dirty="0"/>
              <a:t> </a:t>
            </a:r>
            <a:r>
              <a:rPr dirty="0"/>
              <a:t>créature</a:t>
            </a:r>
            <a:r>
              <a:rPr spc="141" dirty="0"/>
              <a:t> </a:t>
            </a:r>
            <a:r>
              <a:rPr spc="-9" dirty="0"/>
              <a:t>imaginaire.</a:t>
            </a:r>
          </a:p>
          <a:p>
            <a:pPr marL="11516" marR="4607" indent="0" algn="ctr">
              <a:lnSpc>
                <a:spcPct val="141300"/>
              </a:lnSpc>
              <a:spcBef>
                <a:spcPts val="4371"/>
              </a:spcBef>
              <a:buNone/>
            </a:pPr>
            <a:r>
              <a:rPr dirty="0"/>
              <a:t>On</a:t>
            </a:r>
            <a:r>
              <a:rPr spc="-45" dirty="0"/>
              <a:t> </a:t>
            </a:r>
            <a:r>
              <a:rPr spc="-240" dirty="0"/>
              <a:t>…</a:t>
            </a:r>
            <a:r>
              <a:rPr spc="-45" dirty="0"/>
              <a:t> </a:t>
            </a:r>
            <a:r>
              <a:rPr dirty="0"/>
              <a:t>construite</a:t>
            </a:r>
            <a:r>
              <a:rPr spc="-41" dirty="0"/>
              <a:t> </a:t>
            </a:r>
            <a:r>
              <a:rPr spc="-23" dirty="0"/>
              <a:t>…, </a:t>
            </a:r>
            <a:r>
              <a:rPr dirty="0"/>
              <a:t>juste</a:t>
            </a:r>
            <a:r>
              <a:rPr spc="-145" dirty="0"/>
              <a:t> </a:t>
            </a:r>
            <a:r>
              <a:rPr spc="-23" dirty="0"/>
              <a:t>devant</a:t>
            </a:r>
            <a:r>
              <a:rPr spc="-141" dirty="0"/>
              <a:t> </a:t>
            </a:r>
            <a:r>
              <a:rPr spc="122" dirty="0"/>
              <a:t>les</a:t>
            </a:r>
            <a:r>
              <a:rPr spc="-141" dirty="0"/>
              <a:t> </a:t>
            </a:r>
            <a:r>
              <a:rPr spc="-9" dirty="0"/>
              <a:t>pyramides.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826477" y="1655479"/>
            <a:ext cx="10716767" cy="2587236"/>
          </a:xfrm>
          <a:prstGeom prst="rect">
            <a:avLst/>
          </a:prstGeom>
        </p:spPr>
        <p:txBody>
          <a:bodyPr vert="horz" wrap="square" lIns="0" tIns="176201" rIns="0" bIns="0" rtlCol="0">
            <a:spAutoFit/>
          </a:bodyPr>
          <a:lstStyle/>
          <a:p>
            <a:pPr marL="3733028" indent="0">
              <a:lnSpc>
                <a:spcPct val="100000"/>
              </a:lnSpc>
              <a:spcBef>
                <a:spcPts val="1387"/>
              </a:spcBef>
              <a:buNone/>
            </a:pPr>
            <a:r>
              <a:rPr lang="fr-FR" sz="3200" b="1" spc="-268" dirty="0">
                <a:solidFill>
                  <a:srgbClr val="F9AE04"/>
                </a:solidFill>
                <a:latin typeface="Tahoma"/>
                <a:cs typeface="Tahoma"/>
              </a:rPr>
              <a:t>       </a:t>
            </a:r>
            <a:r>
              <a:rPr sz="3200" b="1" spc="-268" dirty="0" err="1">
                <a:solidFill>
                  <a:srgbClr val="F9AE04"/>
                </a:solidFill>
                <a:latin typeface="Tahoma"/>
                <a:cs typeface="Tahoma"/>
              </a:rPr>
              <a:t>une</a:t>
            </a:r>
            <a:endParaRPr sz="3200" b="1" spc="-268" dirty="0">
              <a:solidFill>
                <a:srgbClr val="F9AE04"/>
              </a:solidFill>
              <a:latin typeface="Tahoma"/>
              <a:cs typeface="Tahoma"/>
            </a:endParaRPr>
          </a:p>
          <a:p>
            <a:pPr marL="100191" marR="92707" indent="0">
              <a:lnSpc>
                <a:spcPts val="6148"/>
              </a:lnSpc>
              <a:spcBef>
                <a:spcPts val="9"/>
              </a:spcBef>
              <a:buNone/>
            </a:pPr>
            <a:r>
              <a:rPr lang="fr-FR" sz="3200" spc="127" dirty="0"/>
              <a:t>         </a:t>
            </a:r>
            <a:r>
              <a:rPr sz="3200" spc="127" dirty="0"/>
              <a:t>Le</a:t>
            </a:r>
            <a:r>
              <a:rPr sz="3200" spc="-41" dirty="0"/>
              <a:t> </a:t>
            </a:r>
            <a:r>
              <a:rPr sz="3200" dirty="0"/>
              <a:t>Sphinx</a:t>
            </a:r>
            <a:r>
              <a:rPr sz="3200" spc="-41" dirty="0"/>
              <a:t> </a:t>
            </a:r>
            <a:r>
              <a:rPr sz="3200" dirty="0"/>
              <a:t>est</a:t>
            </a:r>
            <a:r>
              <a:rPr sz="3200" spc="-41" dirty="0"/>
              <a:t> </a:t>
            </a:r>
            <a:r>
              <a:rPr sz="3200" spc="-240" dirty="0"/>
              <a:t>…</a:t>
            </a:r>
            <a:r>
              <a:rPr sz="3200" spc="-41" dirty="0"/>
              <a:t> </a:t>
            </a:r>
            <a:r>
              <a:rPr sz="3200" spc="50" dirty="0"/>
              <a:t>sculpture </a:t>
            </a:r>
            <a:r>
              <a:rPr sz="3200" dirty="0"/>
              <a:t>d’une</a:t>
            </a:r>
            <a:r>
              <a:rPr sz="3200" spc="141" dirty="0"/>
              <a:t> </a:t>
            </a:r>
            <a:r>
              <a:rPr sz="3200" dirty="0"/>
              <a:t>créature</a:t>
            </a:r>
            <a:r>
              <a:rPr sz="3200" spc="141" dirty="0"/>
              <a:t> </a:t>
            </a:r>
            <a:r>
              <a:rPr sz="3200" spc="-9" dirty="0"/>
              <a:t>imaginaire.</a:t>
            </a:r>
          </a:p>
          <a:p>
            <a:pPr marL="11516" marR="4607" indent="0" algn="ctr">
              <a:lnSpc>
                <a:spcPct val="141300"/>
              </a:lnSpc>
              <a:spcBef>
                <a:spcPts val="3868"/>
              </a:spcBef>
              <a:buNone/>
            </a:pPr>
            <a:r>
              <a:rPr sz="3200" dirty="0"/>
              <a:t>On</a:t>
            </a:r>
            <a:r>
              <a:rPr sz="3200" spc="-45" dirty="0"/>
              <a:t> </a:t>
            </a:r>
            <a:r>
              <a:rPr sz="3200" spc="-240" dirty="0"/>
              <a:t>…</a:t>
            </a:r>
            <a:r>
              <a:rPr sz="3200" spc="-45" dirty="0"/>
              <a:t> </a:t>
            </a:r>
            <a:r>
              <a:rPr sz="3200" dirty="0"/>
              <a:t>construite</a:t>
            </a:r>
            <a:r>
              <a:rPr sz="3200" spc="-41" dirty="0"/>
              <a:t> </a:t>
            </a:r>
            <a:r>
              <a:rPr sz="3200" spc="-23" dirty="0"/>
              <a:t>…, </a:t>
            </a:r>
            <a:r>
              <a:rPr sz="3200" dirty="0"/>
              <a:t>juste</a:t>
            </a:r>
            <a:r>
              <a:rPr sz="3200" spc="-145" dirty="0"/>
              <a:t> </a:t>
            </a:r>
            <a:r>
              <a:rPr sz="3200" spc="-23" dirty="0"/>
              <a:t>devant</a:t>
            </a:r>
            <a:r>
              <a:rPr sz="3200" spc="-141" dirty="0"/>
              <a:t> </a:t>
            </a:r>
            <a:r>
              <a:rPr sz="3200" spc="122" dirty="0"/>
              <a:t>les</a:t>
            </a:r>
            <a:r>
              <a:rPr sz="3200" spc="-141" dirty="0"/>
              <a:t> </a:t>
            </a:r>
            <a:r>
              <a:rPr sz="3200" spc="-9" dirty="0"/>
              <a:t>pyramides.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188180" y="510647"/>
            <a:ext cx="3425959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COMPRENDRE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322002" y="2085674"/>
            <a:ext cx="664495" cy="590790"/>
            <a:chOff x="5814364" y="2141622"/>
            <a:chExt cx="732790" cy="651510"/>
          </a:xfrm>
        </p:grpSpPr>
        <p:sp>
          <p:nvSpPr>
            <p:cNvPr id="8" name="object 8"/>
            <p:cNvSpPr/>
            <p:nvPr/>
          </p:nvSpPr>
          <p:spPr>
            <a:xfrm>
              <a:off x="5833414" y="2205808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9" name="object 9"/>
            <p:cNvSpPr/>
            <p:nvPr/>
          </p:nvSpPr>
          <p:spPr>
            <a:xfrm>
              <a:off x="6370491" y="2141622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28857" y="640491"/>
            <a:ext cx="3162190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COMPRENDRE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1831841" y="1989586"/>
            <a:ext cx="9535557" cy="2169523"/>
          </a:xfrm>
          <a:prstGeom prst="rect">
            <a:avLst/>
          </a:prstGeom>
        </p:spPr>
        <p:txBody>
          <a:bodyPr vert="horz" wrap="square" lIns="0" tIns="273767" rIns="0" bIns="0" rtlCol="0">
            <a:spAutoFit/>
          </a:bodyPr>
          <a:lstStyle/>
          <a:p>
            <a:pPr marL="100191" marR="92707" indent="0">
              <a:lnSpc>
                <a:spcPct val="141300"/>
              </a:lnSpc>
              <a:spcBef>
                <a:spcPts val="91"/>
              </a:spcBef>
              <a:buNone/>
            </a:pPr>
            <a:r>
              <a:rPr sz="3200" spc="127" dirty="0"/>
              <a:t>Le</a:t>
            </a:r>
            <a:r>
              <a:rPr sz="3200" spc="-86" dirty="0"/>
              <a:t> </a:t>
            </a:r>
            <a:r>
              <a:rPr sz="3200" dirty="0"/>
              <a:t>Sphinx</a:t>
            </a:r>
            <a:r>
              <a:rPr sz="3200" spc="-82" dirty="0"/>
              <a:t> </a:t>
            </a:r>
            <a:r>
              <a:rPr sz="3200" dirty="0"/>
              <a:t>est</a:t>
            </a:r>
            <a:r>
              <a:rPr sz="3200" spc="-77" dirty="0"/>
              <a:t> </a:t>
            </a:r>
            <a:r>
              <a:rPr sz="3200" b="1" dirty="0">
                <a:latin typeface="Tahoma"/>
                <a:cs typeface="Tahoma"/>
              </a:rPr>
              <a:t>la</a:t>
            </a:r>
            <a:r>
              <a:rPr sz="3200" b="1" spc="-9" dirty="0">
                <a:latin typeface="Tahoma"/>
                <a:cs typeface="Tahoma"/>
              </a:rPr>
              <a:t> </a:t>
            </a:r>
            <a:r>
              <a:rPr sz="3200" spc="50" dirty="0"/>
              <a:t>sculpture </a:t>
            </a:r>
            <a:r>
              <a:rPr sz="3200" dirty="0"/>
              <a:t>d’une</a:t>
            </a:r>
            <a:r>
              <a:rPr sz="3200" spc="141" dirty="0"/>
              <a:t> </a:t>
            </a:r>
            <a:r>
              <a:rPr sz="3200" dirty="0"/>
              <a:t>créature</a:t>
            </a:r>
            <a:r>
              <a:rPr sz="3200" spc="141" dirty="0"/>
              <a:t> </a:t>
            </a:r>
            <a:r>
              <a:rPr sz="3200" spc="-9" dirty="0"/>
              <a:t>imaginaire.</a:t>
            </a:r>
          </a:p>
          <a:p>
            <a:pPr marL="11516" marR="4607" indent="0" algn="ctr">
              <a:lnSpc>
                <a:spcPct val="141300"/>
              </a:lnSpc>
              <a:spcBef>
                <a:spcPts val="4371"/>
              </a:spcBef>
              <a:buNone/>
            </a:pPr>
            <a:r>
              <a:rPr lang="fr-FR" sz="3200" dirty="0"/>
              <a:t> </a:t>
            </a:r>
            <a:r>
              <a:rPr sz="3200" dirty="0"/>
              <a:t>On</a:t>
            </a:r>
            <a:r>
              <a:rPr sz="3200" spc="-45" dirty="0"/>
              <a:t> </a:t>
            </a:r>
            <a:r>
              <a:rPr sz="3200" spc="-240" dirty="0"/>
              <a:t>…</a:t>
            </a:r>
            <a:r>
              <a:rPr sz="3200" spc="-45" dirty="0"/>
              <a:t> </a:t>
            </a:r>
            <a:r>
              <a:rPr sz="3200" dirty="0"/>
              <a:t>construite</a:t>
            </a:r>
            <a:r>
              <a:rPr sz="3200" spc="-41" dirty="0"/>
              <a:t> </a:t>
            </a:r>
            <a:r>
              <a:rPr sz="3200" spc="-23" dirty="0"/>
              <a:t>…, </a:t>
            </a:r>
            <a:r>
              <a:rPr sz="3200" dirty="0"/>
              <a:t>juste</a:t>
            </a:r>
            <a:r>
              <a:rPr sz="3200" spc="-145" dirty="0"/>
              <a:t> </a:t>
            </a:r>
            <a:r>
              <a:rPr sz="3200" spc="-23" dirty="0"/>
              <a:t>devant</a:t>
            </a:r>
            <a:r>
              <a:rPr sz="3200" spc="-141" dirty="0"/>
              <a:t> </a:t>
            </a:r>
            <a:r>
              <a:rPr sz="3200" spc="122" dirty="0"/>
              <a:t>les</a:t>
            </a:r>
            <a:r>
              <a:rPr sz="3200" spc="-141" dirty="0"/>
              <a:t> </a:t>
            </a:r>
            <a:r>
              <a:rPr sz="3200" spc="-9" dirty="0"/>
              <a:t>pyramides.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3E627-7AF1-4566-FA3E-E7D71EFEC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FD49E725-7559-7DCA-8C6C-0AD15C59E6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28857" y="640491"/>
            <a:ext cx="3162190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COMPRENDRE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0894D43A-9A76-50EF-47DA-096CDFBC19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31841" y="1989586"/>
            <a:ext cx="9535557" cy="2169523"/>
          </a:xfrm>
          <a:prstGeom prst="rect">
            <a:avLst/>
          </a:prstGeom>
        </p:spPr>
        <p:txBody>
          <a:bodyPr vert="horz" wrap="square" lIns="0" tIns="273767" rIns="0" bIns="0" rtlCol="0">
            <a:spAutoFit/>
          </a:bodyPr>
          <a:lstStyle/>
          <a:p>
            <a:pPr marL="100191" marR="92707" indent="0">
              <a:lnSpc>
                <a:spcPct val="141300"/>
              </a:lnSpc>
              <a:spcBef>
                <a:spcPts val="91"/>
              </a:spcBef>
              <a:buNone/>
            </a:pPr>
            <a:r>
              <a:rPr sz="3200" spc="127" dirty="0"/>
              <a:t>Le</a:t>
            </a:r>
            <a:r>
              <a:rPr sz="3200" spc="-86" dirty="0"/>
              <a:t> </a:t>
            </a:r>
            <a:r>
              <a:rPr sz="3200" dirty="0"/>
              <a:t>Sphinx</a:t>
            </a:r>
            <a:r>
              <a:rPr sz="3200" spc="-82" dirty="0"/>
              <a:t> </a:t>
            </a:r>
            <a:r>
              <a:rPr sz="3200" dirty="0"/>
              <a:t>est</a:t>
            </a:r>
            <a:r>
              <a:rPr sz="3200" spc="-77" dirty="0"/>
              <a:t> </a:t>
            </a:r>
            <a:r>
              <a:rPr sz="3200" b="1" dirty="0">
                <a:latin typeface="Tahoma"/>
                <a:cs typeface="Tahoma"/>
              </a:rPr>
              <a:t>la</a:t>
            </a:r>
            <a:r>
              <a:rPr sz="3200" b="1" spc="-9" dirty="0">
                <a:latin typeface="Tahoma"/>
                <a:cs typeface="Tahoma"/>
              </a:rPr>
              <a:t> </a:t>
            </a:r>
            <a:r>
              <a:rPr sz="3200" spc="50" dirty="0"/>
              <a:t>sculpture </a:t>
            </a:r>
            <a:r>
              <a:rPr sz="3200" dirty="0"/>
              <a:t>d’une</a:t>
            </a:r>
            <a:r>
              <a:rPr sz="3200" spc="141" dirty="0"/>
              <a:t> </a:t>
            </a:r>
            <a:r>
              <a:rPr sz="3200" dirty="0"/>
              <a:t>créature</a:t>
            </a:r>
            <a:r>
              <a:rPr sz="3200" spc="141" dirty="0"/>
              <a:t> </a:t>
            </a:r>
            <a:r>
              <a:rPr sz="3200" spc="-9" dirty="0"/>
              <a:t>imaginaire.</a:t>
            </a:r>
          </a:p>
          <a:p>
            <a:pPr marL="11516" marR="4607" indent="0" algn="ctr">
              <a:lnSpc>
                <a:spcPct val="141300"/>
              </a:lnSpc>
              <a:spcBef>
                <a:spcPts val="4371"/>
              </a:spcBef>
              <a:buNone/>
            </a:pPr>
            <a:r>
              <a:rPr lang="fr-FR" sz="3200" dirty="0"/>
              <a:t> </a:t>
            </a:r>
            <a:r>
              <a:rPr sz="3200" dirty="0"/>
              <a:t>On</a:t>
            </a:r>
            <a:r>
              <a:rPr sz="3200" spc="-45" dirty="0"/>
              <a:t> </a:t>
            </a:r>
            <a:r>
              <a:rPr sz="3200" spc="-240" dirty="0"/>
              <a:t>…</a:t>
            </a:r>
            <a:r>
              <a:rPr sz="3200" spc="-45" dirty="0"/>
              <a:t> </a:t>
            </a:r>
            <a:r>
              <a:rPr sz="3200" dirty="0"/>
              <a:t>construite</a:t>
            </a:r>
            <a:r>
              <a:rPr sz="3200" spc="-41" dirty="0"/>
              <a:t> </a:t>
            </a:r>
            <a:r>
              <a:rPr sz="3200" spc="-23" dirty="0"/>
              <a:t>…, </a:t>
            </a:r>
            <a:r>
              <a:rPr sz="3200" dirty="0"/>
              <a:t>juste</a:t>
            </a:r>
            <a:r>
              <a:rPr sz="3200" spc="-145" dirty="0"/>
              <a:t> </a:t>
            </a:r>
            <a:r>
              <a:rPr sz="3200" spc="-23" dirty="0"/>
              <a:t>devant</a:t>
            </a:r>
            <a:r>
              <a:rPr sz="3200" spc="-141" dirty="0"/>
              <a:t> </a:t>
            </a:r>
            <a:r>
              <a:rPr sz="3200" spc="122" dirty="0"/>
              <a:t>les</a:t>
            </a:r>
            <a:r>
              <a:rPr sz="3200" spc="-141" dirty="0"/>
              <a:t> </a:t>
            </a:r>
            <a:r>
              <a:rPr sz="3200" spc="-9" dirty="0"/>
              <a:t>pyramides.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2A67FCB-233E-2C4C-A3D6-EDE84213269B}"/>
              </a:ext>
            </a:extLst>
          </p:cNvPr>
          <p:cNvSpPr txBox="1"/>
          <p:nvPr/>
        </p:nvSpPr>
        <p:spPr>
          <a:xfrm>
            <a:off x="971550" y="3136612"/>
            <a:ext cx="60930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3457" algn="ctr">
              <a:lnSpc>
                <a:spcPct val="100000"/>
              </a:lnSpc>
              <a:spcBef>
                <a:spcPts val="3147"/>
              </a:spcBef>
            </a:pPr>
            <a:r>
              <a:rPr lang="fr-FR" sz="3200" b="1" spc="-63" dirty="0">
                <a:solidFill>
                  <a:srgbClr val="F9AE04"/>
                </a:solidFill>
                <a:latin typeface="Tahoma"/>
                <a:cs typeface="Tahoma"/>
              </a:rPr>
              <a:t>     l'avait</a:t>
            </a:r>
          </a:p>
        </p:txBody>
      </p:sp>
      <p:grpSp>
        <p:nvGrpSpPr>
          <p:cNvPr id="4" name="object 7">
            <a:extLst>
              <a:ext uri="{FF2B5EF4-FFF2-40B4-BE49-F238E27FC236}">
                <a16:creationId xmlns:a16="http://schemas.microsoft.com/office/drawing/2014/main" id="{163A5D2A-ED95-3DF8-44F2-BDC898EF4EE9}"/>
              </a:ext>
            </a:extLst>
          </p:cNvPr>
          <p:cNvGrpSpPr/>
          <p:nvPr/>
        </p:nvGrpSpPr>
        <p:grpSpPr>
          <a:xfrm>
            <a:off x="3353589" y="3349458"/>
            <a:ext cx="664495" cy="590790"/>
            <a:chOff x="5814364" y="2141622"/>
            <a:chExt cx="732790" cy="651510"/>
          </a:xfrm>
        </p:grpSpPr>
        <p:sp>
          <p:nvSpPr>
            <p:cNvPr id="5" name="object 8">
              <a:extLst>
                <a:ext uri="{FF2B5EF4-FFF2-40B4-BE49-F238E27FC236}">
                  <a16:creationId xmlns:a16="http://schemas.microsoft.com/office/drawing/2014/main" id="{16FEF69E-86DC-8C87-F567-352F02FE5291}"/>
                </a:ext>
              </a:extLst>
            </p:cNvPr>
            <p:cNvSpPr/>
            <p:nvPr/>
          </p:nvSpPr>
          <p:spPr>
            <a:xfrm>
              <a:off x="5833414" y="2205808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9">
              <a:extLst>
                <a:ext uri="{FF2B5EF4-FFF2-40B4-BE49-F238E27FC236}">
                  <a16:creationId xmlns:a16="http://schemas.microsoft.com/office/drawing/2014/main" id="{A9C1C6C3-709F-9E34-BD2D-29F67498B791}"/>
                </a:ext>
              </a:extLst>
            </p:cNvPr>
            <p:cNvSpPr/>
            <p:nvPr/>
          </p:nvSpPr>
          <p:spPr>
            <a:xfrm>
              <a:off x="6370491" y="2141622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  <p:extLst>
      <p:ext uri="{BB962C8B-B14F-4D97-AF65-F5344CB8AC3E}">
        <p14:creationId xmlns:p14="http://schemas.microsoft.com/office/powerpoint/2010/main" val="3254968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B39CC-5614-25EF-6DE4-21D231A79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94DFE6ED-76C7-D935-D782-2FE68D6C90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28857" y="640491"/>
            <a:ext cx="3162190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COMPRENDRE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D4D9509-6C57-A61B-C516-FC60C577FD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31841" y="1989586"/>
            <a:ext cx="9535557" cy="2248775"/>
          </a:xfrm>
          <a:prstGeom prst="rect">
            <a:avLst/>
          </a:prstGeom>
        </p:spPr>
        <p:txBody>
          <a:bodyPr vert="horz" wrap="square" lIns="0" tIns="273767" rIns="0" bIns="0" rtlCol="0">
            <a:spAutoFit/>
          </a:bodyPr>
          <a:lstStyle/>
          <a:p>
            <a:pPr marL="100191" marR="92707" indent="0">
              <a:lnSpc>
                <a:spcPct val="141300"/>
              </a:lnSpc>
              <a:spcBef>
                <a:spcPts val="91"/>
              </a:spcBef>
              <a:buNone/>
            </a:pPr>
            <a:r>
              <a:rPr sz="3200" spc="127" dirty="0"/>
              <a:t>Le</a:t>
            </a:r>
            <a:r>
              <a:rPr sz="3200" spc="-86" dirty="0"/>
              <a:t> </a:t>
            </a:r>
            <a:r>
              <a:rPr sz="3200" dirty="0"/>
              <a:t>Sphinx</a:t>
            </a:r>
            <a:r>
              <a:rPr sz="3200" spc="-82" dirty="0"/>
              <a:t> </a:t>
            </a:r>
            <a:r>
              <a:rPr sz="3200" dirty="0"/>
              <a:t>est</a:t>
            </a:r>
            <a:r>
              <a:rPr sz="3200" spc="-77" dirty="0"/>
              <a:t> </a:t>
            </a:r>
            <a:r>
              <a:rPr sz="3200" b="1" dirty="0">
                <a:latin typeface="Tahoma"/>
                <a:cs typeface="Tahoma"/>
              </a:rPr>
              <a:t>la</a:t>
            </a:r>
            <a:r>
              <a:rPr sz="3200" b="1" spc="-9" dirty="0">
                <a:latin typeface="Tahoma"/>
                <a:cs typeface="Tahoma"/>
              </a:rPr>
              <a:t> </a:t>
            </a:r>
            <a:r>
              <a:rPr sz="3200" spc="50" dirty="0"/>
              <a:t>sculpture </a:t>
            </a:r>
            <a:r>
              <a:rPr sz="3200" dirty="0"/>
              <a:t>d’une</a:t>
            </a:r>
            <a:r>
              <a:rPr sz="3200" spc="141" dirty="0"/>
              <a:t> </a:t>
            </a:r>
            <a:r>
              <a:rPr sz="3200" dirty="0"/>
              <a:t>créature</a:t>
            </a:r>
            <a:r>
              <a:rPr sz="3200" spc="141" dirty="0"/>
              <a:t> </a:t>
            </a:r>
            <a:r>
              <a:rPr sz="3200" spc="-9" dirty="0"/>
              <a:t>imaginaire.</a:t>
            </a:r>
          </a:p>
          <a:p>
            <a:pPr marL="11516" marR="4607" indent="0" algn="ctr">
              <a:lnSpc>
                <a:spcPct val="141300"/>
              </a:lnSpc>
              <a:spcBef>
                <a:spcPts val="4371"/>
              </a:spcBef>
              <a:buNone/>
            </a:pPr>
            <a:r>
              <a:rPr lang="fr-FR" sz="3200" dirty="0"/>
              <a:t> </a:t>
            </a:r>
            <a:r>
              <a:rPr sz="3200" dirty="0"/>
              <a:t>On</a:t>
            </a:r>
            <a:r>
              <a:rPr lang="fr-FR" sz="3200" b="1" spc="-45" dirty="0"/>
              <a:t> </a:t>
            </a:r>
            <a:r>
              <a:rPr lang="fr-FR" sz="3600" b="1" spc="-45" dirty="0"/>
              <a:t>l’a</a:t>
            </a:r>
            <a:r>
              <a:rPr sz="3200" b="1" spc="-45" dirty="0"/>
              <a:t> </a:t>
            </a:r>
            <a:r>
              <a:rPr sz="3200" dirty="0"/>
              <a:t>construite</a:t>
            </a:r>
            <a:r>
              <a:rPr sz="3200" spc="-41" dirty="0"/>
              <a:t> </a:t>
            </a:r>
            <a:r>
              <a:rPr sz="3200" spc="-23" dirty="0"/>
              <a:t>…, </a:t>
            </a:r>
            <a:r>
              <a:rPr sz="3200" dirty="0"/>
              <a:t>juste</a:t>
            </a:r>
            <a:r>
              <a:rPr sz="3200" spc="-145" dirty="0"/>
              <a:t> </a:t>
            </a:r>
            <a:r>
              <a:rPr sz="3200" spc="-23" dirty="0"/>
              <a:t>devant</a:t>
            </a:r>
            <a:r>
              <a:rPr sz="3200" spc="-141" dirty="0"/>
              <a:t> </a:t>
            </a:r>
            <a:r>
              <a:rPr sz="3200" spc="122" dirty="0"/>
              <a:t>les</a:t>
            </a:r>
            <a:r>
              <a:rPr sz="3200" spc="-141" dirty="0"/>
              <a:t> </a:t>
            </a:r>
            <a:r>
              <a:rPr sz="3200" spc="-9" dirty="0"/>
              <a:t>pyramides.</a:t>
            </a:r>
          </a:p>
        </p:txBody>
      </p:sp>
    </p:spTree>
    <p:extLst>
      <p:ext uri="{BB962C8B-B14F-4D97-AF65-F5344CB8AC3E}">
        <p14:creationId xmlns:p14="http://schemas.microsoft.com/office/powerpoint/2010/main" val="2585615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56440-D471-B182-304F-AD5023BC7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180AB270-23FA-9C06-14A5-B88CE4185D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28857" y="640491"/>
            <a:ext cx="3162190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COMPRENDRE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46D6074E-F75F-53EC-7E86-1BC1199593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31841" y="1989586"/>
            <a:ext cx="9535557" cy="2328092"/>
          </a:xfrm>
          <a:prstGeom prst="rect">
            <a:avLst/>
          </a:prstGeom>
        </p:spPr>
        <p:txBody>
          <a:bodyPr vert="horz" wrap="square" lIns="0" tIns="273767" rIns="0" bIns="0" rtlCol="0">
            <a:spAutoFit/>
          </a:bodyPr>
          <a:lstStyle/>
          <a:p>
            <a:pPr marL="100191" marR="92707" indent="0">
              <a:lnSpc>
                <a:spcPct val="141300"/>
              </a:lnSpc>
              <a:spcBef>
                <a:spcPts val="91"/>
              </a:spcBef>
              <a:buNone/>
            </a:pPr>
            <a:r>
              <a:rPr sz="3200" spc="127" dirty="0"/>
              <a:t>Le</a:t>
            </a:r>
            <a:r>
              <a:rPr sz="3200" spc="-86" dirty="0"/>
              <a:t> </a:t>
            </a:r>
            <a:r>
              <a:rPr sz="3200" dirty="0"/>
              <a:t>Sphinx</a:t>
            </a:r>
            <a:r>
              <a:rPr sz="3200" spc="-82" dirty="0"/>
              <a:t> </a:t>
            </a:r>
            <a:r>
              <a:rPr sz="3200" dirty="0"/>
              <a:t>est</a:t>
            </a:r>
            <a:r>
              <a:rPr sz="3200" spc="-77" dirty="0"/>
              <a:t> </a:t>
            </a:r>
            <a:r>
              <a:rPr sz="3200" b="1" dirty="0">
                <a:latin typeface="Tahoma"/>
                <a:cs typeface="Tahoma"/>
              </a:rPr>
              <a:t>la</a:t>
            </a:r>
            <a:r>
              <a:rPr sz="3200" b="1" spc="-9" dirty="0">
                <a:latin typeface="Tahoma"/>
                <a:cs typeface="Tahoma"/>
              </a:rPr>
              <a:t> </a:t>
            </a:r>
            <a:r>
              <a:rPr sz="3200" spc="50" dirty="0"/>
              <a:t>sculpture </a:t>
            </a:r>
            <a:r>
              <a:rPr sz="3200" dirty="0"/>
              <a:t>d’une</a:t>
            </a:r>
            <a:r>
              <a:rPr sz="3200" spc="141" dirty="0"/>
              <a:t> </a:t>
            </a:r>
            <a:r>
              <a:rPr sz="3200" dirty="0"/>
              <a:t>créature</a:t>
            </a:r>
            <a:r>
              <a:rPr sz="3200" spc="141" dirty="0"/>
              <a:t> </a:t>
            </a:r>
            <a:r>
              <a:rPr sz="3200" spc="-9" dirty="0"/>
              <a:t>imaginaire.</a:t>
            </a:r>
          </a:p>
          <a:p>
            <a:pPr marL="11516" marR="4607" indent="0" algn="ctr">
              <a:lnSpc>
                <a:spcPct val="141300"/>
              </a:lnSpc>
              <a:spcBef>
                <a:spcPts val="4371"/>
              </a:spcBef>
              <a:buNone/>
            </a:pPr>
            <a:r>
              <a:rPr lang="fr-FR" sz="3200" dirty="0"/>
              <a:t> </a:t>
            </a:r>
            <a:r>
              <a:rPr sz="3200" dirty="0"/>
              <a:t>On</a:t>
            </a:r>
            <a:r>
              <a:rPr sz="3200" spc="-45" dirty="0"/>
              <a:t> </a:t>
            </a:r>
            <a:r>
              <a:rPr lang="fr-FR" sz="4000" b="1" spc="-240" dirty="0"/>
              <a:t>l’a</a:t>
            </a:r>
            <a:r>
              <a:rPr sz="3200" spc="-45" dirty="0"/>
              <a:t> </a:t>
            </a:r>
            <a:r>
              <a:rPr sz="3200" dirty="0"/>
              <a:t>construite</a:t>
            </a:r>
            <a:r>
              <a:rPr sz="3200" spc="-41" dirty="0"/>
              <a:t> </a:t>
            </a:r>
            <a:r>
              <a:rPr sz="3200" spc="-23" dirty="0"/>
              <a:t>…, </a:t>
            </a:r>
            <a:r>
              <a:rPr sz="3200" dirty="0"/>
              <a:t>juste</a:t>
            </a:r>
            <a:r>
              <a:rPr sz="3200" spc="-145" dirty="0"/>
              <a:t> </a:t>
            </a:r>
            <a:r>
              <a:rPr sz="3200" spc="-23" dirty="0"/>
              <a:t>devant</a:t>
            </a:r>
            <a:r>
              <a:rPr sz="3200" spc="-141" dirty="0"/>
              <a:t> </a:t>
            </a:r>
            <a:r>
              <a:rPr sz="3200" spc="122" dirty="0"/>
              <a:t>les</a:t>
            </a:r>
            <a:r>
              <a:rPr sz="3200" spc="-141" dirty="0"/>
              <a:t> </a:t>
            </a:r>
            <a:r>
              <a:rPr sz="3200" spc="-9" dirty="0"/>
              <a:t>pyramides.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D3EBA53-F53C-28FA-1DC0-7FA805270A3A}"/>
              </a:ext>
            </a:extLst>
          </p:cNvPr>
          <p:cNvSpPr txBox="1"/>
          <p:nvPr/>
        </p:nvSpPr>
        <p:spPr>
          <a:xfrm>
            <a:off x="3049466" y="3080278"/>
            <a:ext cx="60930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3457" algn="ctr">
              <a:lnSpc>
                <a:spcPct val="100000"/>
              </a:lnSpc>
              <a:spcBef>
                <a:spcPts val="3147"/>
              </a:spcBef>
            </a:pPr>
            <a:r>
              <a:rPr lang="fr-FR" sz="3200" b="1" spc="-63" dirty="0">
                <a:solidFill>
                  <a:srgbClr val="F9AE04"/>
                </a:solidFill>
                <a:latin typeface="Tahoma"/>
                <a:cs typeface="Tahoma"/>
              </a:rPr>
              <a:t>     ici</a:t>
            </a:r>
          </a:p>
        </p:txBody>
      </p:sp>
      <p:grpSp>
        <p:nvGrpSpPr>
          <p:cNvPr id="4" name="object 7">
            <a:extLst>
              <a:ext uri="{FF2B5EF4-FFF2-40B4-BE49-F238E27FC236}">
                <a16:creationId xmlns:a16="http://schemas.microsoft.com/office/drawing/2014/main" id="{2F751EDF-378B-3BF5-4597-A1FAE32A6572}"/>
              </a:ext>
            </a:extLst>
          </p:cNvPr>
          <p:cNvGrpSpPr/>
          <p:nvPr/>
        </p:nvGrpSpPr>
        <p:grpSpPr>
          <a:xfrm>
            <a:off x="5577704" y="3321291"/>
            <a:ext cx="664495" cy="590790"/>
            <a:chOff x="5814364" y="2141622"/>
            <a:chExt cx="732790" cy="651510"/>
          </a:xfrm>
        </p:grpSpPr>
        <p:sp>
          <p:nvSpPr>
            <p:cNvPr id="5" name="object 8">
              <a:extLst>
                <a:ext uri="{FF2B5EF4-FFF2-40B4-BE49-F238E27FC236}">
                  <a16:creationId xmlns:a16="http://schemas.microsoft.com/office/drawing/2014/main" id="{00FE70BE-70A3-4337-237F-841FF8B5D40D}"/>
                </a:ext>
              </a:extLst>
            </p:cNvPr>
            <p:cNvSpPr/>
            <p:nvPr/>
          </p:nvSpPr>
          <p:spPr>
            <a:xfrm>
              <a:off x="5833414" y="2205808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8" name="object 9">
              <a:extLst>
                <a:ext uri="{FF2B5EF4-FFF2-40B4-BE49-F238E27FC236}">
                  <a16:creationId xmlns:a16="http://schemas.microsoft.com/office/drawing/2014/main" id="{C9C1B986-1FD2-7570-4BA9-91D3C9F3C33C}"/>
                </a:ext>
              </a:extLst>
            </p:cNvPr>
            <p:cNvSpPr/>
            <p:nvPr/>
          </p:nvSpPr>
          <p:spPr>
            <a:xfrm>
              <a:off x="6370491" y="2141622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  <p:extLst>
      <p:ext uri="{BB962C8B-B14F-4D97-AF65-F5344CB8AC3E}">
        <p14:creationId xmlns:p14="http://schemas.microsoft.com/office/powerpoint/2010/main" val="4127358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5D8DF-9D8A-8B16-BDA0-CB9AC336B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366B85BE-B9F1-57E2-C142-E89BB68994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28857" y="640491"/>
            <a:ext cx="3162190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COMPRENDRE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3E5F7BA-3B9F-DFA8-7277-D6F994482D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31841" y="1989586"/>
            <a:ext cx="9535557" cy="2328092"/>
          </a:xfrm>
          <a:prstGeom prst="rect">
            <a:avLst/>
          </a:prstGeom>
        </p:spPr>
        <p:txBody>
          <a:bodyPr vert="horz" wrap="square" lIns="0" tIns="273767" rIns="0" bIns="0" rtlCol="0">
            <a:spAutoFit/>
          </a:bodyPr>
          <a:lstStyle/>
          <a:p>
            <a:pPr marL="100191" marR="92707" indent="0">
              <a:lnSpc>
                <a:spcPct val="141300"/>
              </a:lnSpc>
              <a:spcBef>
                <a:spcPts val="91"/>
              </a:spcBef>
              <a:buNone/>
            </a:pPr>
            <a:r>
              <a:rPr sz="3200" spc="127" dirty="0"/>
              <a:t>Le</a:t>
            </a:r>
            <a:r>
              <a:rPr sz="3200" spc="-86" dirty="0"/>
              <a:t> </a:t>
            </a:r>
            <a:r>
              <a:rPr sz="3200" dirty="0"/>
              <a:t>Sphinx</a:t>
            </a:r>
            <a:r>
              <a:rPr sz="3200" spc="-82" dirty="0"/>
              <a:t> </a:t>
            </a:r>
            <a:r>
              <a:rPr sz="3200" dirty="0"/>
              <a:t>est</a:t>
            </a:r>
            <a:r>
              <a:rPr sz="3200" spc="-77" dirty="0"/>
              <a:t> </a:t>
            </a:r>
            <a:r>
              <a:rPr sz="3200" b="1" dirty="0">
                <a:latin typeface="Tahoma"/>
                <a:cs typeface="Tahoma"/>
              </a:rPr>
              <a:t>la</a:t>
            </a:r>
            <a:r>
              <a:rPr sz="3200" b="1" spc="-9" dirty="0">
                <a:latin typeface="Tahoma"/>
                <a:cs typeface="Tahoma"/>
              </a:rPr>
              <a:t> </a:t>
            </a:r>
            <a:r>
              <a:rPr sz="3200" spc="50" dirty="0"/>
              <a:t>sculpture </a:t>
            </a:r>
            <a:r>
              <a:rPr sz="3200" dirty="0"/>
              <a:t>d’une</a:t>
            </a:r>
            <a:r>
              <a:rPr sz="3200" spc="141" dirty="0"/>
              <a:t> </a:t>
            </a:r>
            <a:r>
              <a:rPr sz="3200" dirty="0"/>
              <a:t>créature</a:t>
            </a:r>
            <a:r>
              <a:rPr sz="3200" spc="141" dirty="0"/>
              <a:t> </a:t>
            </a:r>
            <a:r>
              <a:rPr sz="3200" spc="-9" dirty="0"/>
              <a:t>imaginaire.</a:t>
            </a:r>
          </a:p>
          <a:p>
            <a:pPr marL="11516" marR="4607" indent="0" algn="ctr">
              <a:lnSpc>
                <a:spcPct val="141300"/>
              </a:lnSpc>
              <a:spcBef>
                <a:spcPts val="4371"/>
              </a:spcBef>
              <a:buNone/>
            </a:pPr>
            <a:r>
              <a:rPr lang="fr-FR" sz="3200" dirty="0"/>
              <a:t> </a:t>
            </a:r>
            <a:r>
              <a:rPr sz="3200" dirty="0"/>
              <a:t>On</a:t>
            </a:r>
            <a:r>
              <a:rPr sz="3200" spc="-45" dirty="0"/>
              <a:t> </a:t>
            </a:r>
            <a:r>
              <a:rPr lang="fr-FR" sz="4000" b="1" spc="-240" dirty="0"/>
              <a:t>l’a</a:t>
            </a:r>
            <a:r>
              <a:rPr sz="3200" spc="-45" dirty="0"/>
              <a:t> </a:t>
            </a:r>
            <a:r>
              <a:rPr sz="3200" dirty="0" err="1"/>
              <a:t>construit</a:t>
            </a:r>
            <a:r>
              <a:rPr lang="fr-FR" sz="3200" dirty="0"/>
              <a:t>e </a:t>
            </a:r>
            <a:r>
              <a:rPr lang="fr-FR" sz="4000" b="1" dirty="0"/>
              <a:t>là</a:t>
            </a:r>
            <a:r>
              <a:rPr sz="3200" spc="-23" dirty="0"/>
              <a:t>, </a:t>
            </a:r>
            <a:r>
              <a:rPr sz="3200" dirty="0"/>
              <a:t>juste</a:t>
            </a:r>
            <a:r>
              <a:rPr sz="3200" spc="-145" dirty="0"/>
              <a:t> </a:t>
            </a:r>
            <a:r>
              <a:rPr sz="3200" spc="-23" dirty="0"/>
              <a:t>devant</a:t>
            </a:r>
            <a:r>
              <a:rPr sz="3200" spc="-141" dirty="0"/>
              <a:t> </a:t>
            </a:r>
            <a:r>
              <a:rPr sz="3200" spc="122" dirty="0"/>
              <a:t>les</a:t>
            </a:r>
            <a:r>
              <a:rPr sz="3200" spc="-141" dirty="0"/>
              <a:t> </a:t>
            </a:r>
            <a:r>
              <a:rPr sz="3200" spc="-9" dirty="0"/>
              <a:t>pyramides.</a:t>
            </a:r>
          </a:p>
        </p:txBody>
      </p:sp>
    </p:spTree>
    <p:extLst>
      <p:ext uri="{BB962C8B-B14F-4D97-AF65-F5344CB8AC3E}">
        <p14:creationId xmlns:p14="http://schemas.microsoft.com/office/powerpoint/2010/main" val="2395542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DF201-E7D7-A3F9-69F9-9AA637325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>
            <a:extLst>
              <a:ext uri="{FF2B5EF4-FFF2-40B4-BE49-F238E27FC236}">
                <a16:creationId xmlns:a16="http://schemas.microsoft.com/office/drawing/2014/main" id="{EFDDFB72-1875-70E1-5ADA-DFA3242A01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28857" y="640491"/>
            <a:ext cx="3162190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94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COMPRENDRE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1F3B502-E5B7-96A7-F6E3-A39FED405E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31841" y="1989586"/>
            <a:ext cx="9535557" cy="2328092"/>
          </a:xfrm>
          <a:prstGeom prst="rect">
            <a:avLst/>
          </a:prstGeom>
        </p:spPr>
        <p:txBody>
          <a:bodyPr vert="horz" wrap="square" lIns="0" tIns="273767" rIns="0" bIns="0" rtlCol="0">
            <a:spAutoFit/>
          </a:bodyPr>
          <a:lstStyle/>
          <a:p>
            <a:pPr marL="100191" marR="92707" indent="0">
              <a:lnSpc>
                <a:spcPct val="141300"/>
              </a:lnSpc>
              <a:spcBef>
                <a:spcPts val="91"/>
              </a:spcBef>
              <a:buNone/>
            </a:pPr>
            <a:r>
              <a:rPr sz="3200" spc="127" dirty="0"/>
              <a:t>Le</a:t>
            </a:r>
            <a:r>
              <a:rPr sz="3200" spc="-86" dirty="0"/>
              <a:t> </a:t>
            </a:r>
            <a:r>
              <a:rPr sz="3200" dirty="0"/>
              <a:t>Sphinx</a:t>
            </a:r>
            <a:r>
              <a:rPr sz="3200" spc="-82" dirty="0"/>
              <a:t> </a:t>
            </a:r>
            <a:r>
              <a:rPr sz="3200" dirty="0"/>
              <a:t>est</a:t>
            </a:r>
            <a:r>
              <a:rPr sz="3200" spc="-77" dirty="0"/>
              <a:t> </a:t>
            </a:r>
            <a:r>
              <a:rPr sz="3200" b="1" dirty="0">
                <a:latin typeface="Tahoma"/>
                <a:cs typeface="Tahoma"/>
              </a:rPr>
              <a:t>la</a:t>
            </a:r>
            <a:r>
              <a:rPr sz="3200" b="1" spc="-9" dirty="0">
                <a:latin typeface="Tahoma"/>
                <a:cs typeface="Tahoma"/>
              </a:rPr>
              <a:t> </a:t>
            </a:r>
            <a:r>
              <a:rPr sz="3200" spc="50" dirty="0"/>
              <a:t>sculpture </a:t>
            </a:r>
            <a:r>
              <a:rPr sz="3200" dirty="0"/>
              <a:t>d’une</a:t>
            </a:r>
            <a:r>
              <a:rPr sz="3200" spc="141" dirty="0"/>
              <a:t> </a:t>
            </a:r>
            <a:r>
              <a:rPr sz="3200" dirty="0"/>
              <a:t>créature</a:t>
            </a:r>
            <a:r>
              <a:rPr sz="3200" spc="141" dirty="0"/>
              <a:t> </a:t>
            </a:r>
            <a:r>
              <a:rPr sz="3200" spc="-9" dirty="0"/>
              <a:t>imaginaire.</a:t>
            </a:r>
          </a:p>
          <a:p>
            <a:pPr marL="11516" marR="4607" indent="0" algn="ctr">
              <a:lnSpc>
                <a:spcPct val="141300"/>
              </a:lnSpc>
              <a:spcBef>
                <a:spcPts val="4371"/>
              </a:spcBef>
              <a:buNone/>
            </a:pPr>
            <a:r>
              <a:rPr lang="fr-FR" sz="3200" dirty="0"/>
              <a:t> </a:t>
            </a:r>
            <a:r>
              <a:rPr sz="3200" dirty="0"/>
              <a:t>On</a:t>
            </a:r>
            <a:r>
              <a:rPr sz="3200" spc="-45" dirty="0"/>
              <a:t> </a:t>
            </a:r>
            <a:r>
              <a:rPr lang="fr-FR" sz="4000" b="1" spc="-240" dirty="0"/>
              <a:t>l’a</a:t>
            </a:r>
            <a:r>
              <a:rPr sz="3200" spc="-45" dirty="0"/>
              <a:t> </a:t>
            </a:r>
            <a:r>
              <a:rPr sz="3200" dirty="0" err="1"/>
              <a:t>construit</a:t>
            </a:r>
            <a:r>
              <a:rPr lang="fr-FR" sz="3200" dirty="0"/>
              <a:t>e </a:t>
            </a:r>
            <a:r>
              <a:rPr lang="fr-FR" sz="4000" b="1" dirty="0"/>
              <a:t>là</a:t>
            </a:r>
            <a:r>
              <a:rPr sz="3200" spc="-23" dirty="0"/>
              <a:t>, </a:t>
            </a:r>
            <a:r>
              <a:rPr sz="3200" dirty="0"/>
              <a:t>juste</a:t>
            </a:r>
            <a:r>
              <a:rPr sz="3200" spc="-145" dirty="0"/>
              <a:t> </a:t>
            </a:r>
            <a:r>
              <a:rPr sz="3200" spc="-23" dirty="0"/>
              <a:t>devant</a:t>
            </a:r>
            <a:r>
              <a:rPr sz="3200" spc="-141" dirty="0"/>
              <a:t> </a:t>
            </a:r>
            <a:r>
              <a:rPr sz="3200" spc="122" dirty="0"/>
              <a:t>les</a:t>
            </a:r>
            <a:r>
              <a:rPr sz="3200" spc="-141" dirty="0"/>
              <a:t> </a:t>
            </a:r>
            <a:r>
              <a:rPr sz="3200" spc="-9" dirty="0"/>
              <a:t>pyramides.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2AAF6AC-D92A-50D5-D426-2900CA547F8A}"/>
              </a:ext>
            </a:extLst>
          </p:cNvPr>
          <p:cNvSpPr txBox="1"/>
          <p:nvPr/>
        </p:nvSpPr>
        <p:spPr>
          <a:xfrm>
            <a:off x="3049466" y="3080278"/>
            <a:ext cx="60930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3457" algn="ctr">
              <a:lnSpc>
                <a:spcPct val="100000"/>
              </a:lnSpc>
              <a:spcBef>
                <a:spcPts val="3147"/>
              </a:spcBef>
            </a:pPr>
            <a:r>
              <a:rPr lang="fr-FR" sz="3200" b="1" spc="-63" dirty="0">
                <a:solidFill>
                  <a:srgbClr val="F9AE04"/>
                </a:solidFill>
                <a:latin typeface="Tahoma"/>
                <a:cs typeface="Tahoma"/>
              </a:rPr>
              <a:t>     ici</a:t>
            </a:r>
          </a:p>
        </p:txBody>
      </p:sp>
      <p:grpSp>
        <p:nvGrpSpPr>
          <p:cNvPr id="3" name="object 7">
            <a:extLst>
              <a:ext uri="{FF2B5EF4-FFF2-40B4-BE49-F238E27FC236}">
                <a16:creationId xmlns:a16="http://schemas.microsoft.com/office/drawing/2014/main" id="{D1E4B618-CAFD-7D9B-28C2-A95CAAD48509}"/>
              </a:ext>
            </a:extLst>
          </p:cNvPr>
          <p:cNvGrpSpPr/>
          <p:nvPr/>
        </p:nvGrpSpPr>
        <p:grpSpPr>
          <a:xfrm>
            <a:off x="5577704" y="3321291"/>
            <a:ext cx="664495" cy="590790"/>
            <a:chOff x="5814364" y="2141622"/>
            <a:chExt cx="732790" cy="651510"/>
          </a:xfrm>
        </p:grpSpPr>
        <p:sp>
          <p:nvSpPr>
            <p:cNvPr id="4" name="object 8">
              <a:extLst>
                <a:ext uri="{FF2B5EF4-FFF2-40B4-BE49-F238E27FC236}">
                  <a16:creationId xmlns:a16="http://schemas.microsoft.com/office/drawing/2014/main" id="{F61A9803-C57D-F425-C478-70C5F062052E}"/>
                </a:ext>
              </a:extLst>
            </p:cNvPr>
            <p:cNvSpPr/>
            <p:nvPr/>
          </p:nvSpPr>
          <p:spPr>
            <a:xfrm>
              <a:off x="5833414" y="2205808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5" name="object 9">
              <a:extLst>
                <a:ext uri="{FF2B5EF4-FFF2-40B4-BE49-F238E27FC236}">
                  <a16:creationId xmlns:a16="http://schemas.microsoft.com/office/drawing/2014/main" id="{50FE4E28-F62F-705D-537C-A8953461CBD1}"/>
                </a:ext>
              </a:extLst>
            </p:cNvPr>
            <p:cNvSpPr/>
            <p:nvPr/>
          </p:nvSpPr>
          <p:spPr>
            <a:xfrm>
              <a:off x="6370491" y="2141622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BF110D55-4B60-964A-93FA-91A5E300A8CF}"/>
              </a:ext>
            </a:extLst>
          </p:cNvPr>
          <p:cNvSpPr txBox="1"/>
          <p:nvPr/>
        </p:nvSpPr>
        <p:spPr>
          <a:xfrm>
            <a:off x="971550" y="3136612"/>
            <a:ext cx="60930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3457" algn="ctr">
              <a:lnSpc>
                <a:spcPct val="100000"/>
              </a:lnSpc>
              <a:spcBef>
                <a:spcPts val="3147"/>
              </a:spcBef>
            </a:pPr>
            <a:r>
              <a:rPr lang="fr-FR" sz="3200" b="1" spc="-63" dirty="0">
                <a:solidFill>
                  <a:srgbClr val="F9AE04"/>
                </a:solidFill>
                <a:latin typeface="Tahoma"/>
                <a:cs typeface="Tahoma"/>
              </a:rPr>
              <a:t>     l'avait</a:t>
            </a:r>
          </a:p>
        </p:txBody>
      </p:sp>
      <p:grpSp>
        <p:nvGrpSpPr>
          <p:cNvPr id="9" name="object 7">
            <a:extLst>
              <a:ext uri="{FF2B5EF4-FFF2-40B4-BE49-F238E27FC236}">
                <a16:creationId xmlns:a16="http://schemas.microsoft.com/office/drawing/2014/main" id="{102494CF-5B7F-68EE-9200-FCC354CD1D17}"/>
              </a:ext>
            </a:extLst>
          </p:cNvPr>
          <p:cNvGrpSpPr/>
          <p:nvPr/>
        </p:nvGrpSpPr>
        <p:grpSpPr>
          <a:xfrm>
            <a:off x="3353589" y="3349458"/>
            <a:ext cx="664495" cy="590790"/>
            <a:chOff x="5814364" y="2141622"/>
            <a:chExt cx="732790" cy="651510"/>
          </a:xfrm>
        </p:grpSpPr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70B96BEE-13DD-2A3B-B554-08AAE846D0F8}"/>
                </a:ext>
              </a:extLst>
            </p:cNvPr>
            <p:cNvSpPr/>
            <p:nvPr/>
          </p:nvSpPr>
          <p:spPr>
            <a:xfrm>
              <a:off x="5833414" y="2205808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E9833718-875F-630A-BF19-5CFF250458E4}"/>
                </a:ext>
              </a:extLst>
            </p:cNvPr>
            <p:cNvSpPr/>
            <p:nvPr/>
          </p:nvSpPr>
          <p:spPr>
            <a:xfrm>
              <a:off x="6370491" y="2141622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grpSp>
        <p:nvGrpSpPr>
          <p:cNvPr id="12" name="object 7">
            <a:extLst>
              <a:ext uri="{FF2B5EF4-FFF2-40B4-BE49-F238E27FC236}">
                <a16:creationId xmlns:a16="http://schemas.microsoft.com/office/drawing/2014/main" id="{3F3B9E0C-C870-8BFA-4715-E24D3CEE14B3}"/>
              </a:ext>
            </a:extLst>
          </p:cNvPr>
          <p:cNvGrpSpPr/>
          <p:nvPr/>
        </p:nvGrpSpPr>
        <p:grpSpPr>
          <a:xfrm>
            <a:off x="4533017" y="1818998"/>
            <a:ext cx="664495" cy="590790"/>
            <a:chOff x="5814364" y="2141622"/>
            <a:chExt cx="732790" cy="651510"/>
          </a:xfrm>
        </p:grpSpPr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2C20B6FD-0AC7-B7B5-DAE5-B4168890A58E}"/>
                </a:ext>
              </a:extLst>
            </p:cNvPr>
            <p:cNvSpPr/>
            <p:nvPr/>
          </p:nvSpPr>
          <p:spPr>
            <a:xfrm>
              <a:off x="5833414" y="2205808"/>
              <a:ext cx="607060" cy="567690"/>
            </a:xfrm>
            <a:custGeom>
              <a:avLst/>
              <a:gdLst/>
              <a:ahLst/>
              <a:cxnLst/>
              <a:rect l="l" t="t" r="r" b="b"/>
              <a:pathLst>
                <a:path w="607060" h="567689">
                  <a:moveTo>
                    <a:pt x="606945" y="0"/>
                  </a:moveTo>
                  <a:lnTo>
                    <a:pt x="549203" y="1881"/>
                  </a:lnTo>
                  <a:lnTo>
                    <a:pt x="494201" y="7429"/>
                  </a:lnTo>
                  <a:lnTo>
                    <a:pt x="441964" y="16497"/>
                  </a:lnTo>
                  <a:lnTo>
                    <a:pt x="392515" y="28938"/>
                  </a:lnTo>
                  <a:lnTo>
                    <a:pt x="345878" y="44607"/>
                  </a:lnTo>
                  <a:lnTo>
                    <a:pt x="302078" y="63359"/>
                  </a:lnTo>
                  <a:lnTo>
                    <a:pt x="261137" y="85045"/>
                  </a:lnTo>
                  <a:lnTo>
                    <a:pt x="223079" y="109521"/>
                  </a:lnTo>
                  <a:lnTo>
                    <a:pt x="187929" y="136641"/>
                  </a:lnTo>
                  <a:lnTo>
                    <a:pt x="155711" y="166258"/>
                  </a:lnTo>
                  <a:lnTo>
                    <a:pt x="126448" y="198227"/>
                  </a:lnTo>
                  <a:lnTo>
                    <a:pt x="100164" y="232401"/>
                  </a:lnTo>
                  <a:lnTo>
                    <a:pt x="76882" y="268634"/>
                  </a:lnTo>
                  <a:lnTo>
                    <a:pt x="56628" y="306780"/>
                  </a:lnTo>
                  <a:lnTo>
                    <a:pt x="39424" y="346693"/>
                  </a:lnTo>
                  <a:lnTo>
                    <a:pt x="25295" y="388227"/>
                  </a:lnTo>
                  <a:lnTo>
                    <a:pt x="14264" y="431236"/>
                  </a:lnTo>
                  <a:lnTo>
                    <a:pt x="6355" y="475574"/>
                  </a:lnTo>
                  <a:lnTo>
                    <a:pt x="1592" y="521094"/>
                  </a:lnTo>
                  <a:lnTo>
                    <a:pt x="0" y="56765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4" name="object 9">
              <a:extLst>
                <a:ext uri="{FF2B5EF4-FFF2-40B4-BE49-F238E27FC236}">
                  <a16:creationId xmlns:a16="http://schemas.microsoft.com/office/drawing/2014/main" id="{EFB6CF0D-5F8B-FC43-9072-D7A239D70DCE}"/>
                </a:ext>
              </a:extLst>
            </p:cNvPr>
            <p:cNvSpPr/>
            <p:nvPr/>
          </p:nvSpPr>
          <p:spPr>
            <a:xfrm>
              <a:off x="6370491" y="2141622"/>
              <a:ext cx="176530" cy="128905"/>
            </a:xfrm>
            <a:custGeom>
              <a:avLst/>
              <a:gdLst/>
              <a:ahLst/>
              <a:cxnLst/>
              <a:rect l="l" t="t" r="r" b="b"/>
              <a:pathLst>
                <a:path w="176529" h="128905">
                  <a:moveTo>
                    <a:pt x="0" y="0"/>
                  </a:moveTo>
                  <a:lnTo>
                    <a:pt x="0" y="128371"/>
                  </a:lnTo>
                  <a:lnTo>
                    <a:pt x="176377" y="641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161535D7-55E9-37C8-F9E8-0F6EDFC2318A}"/>
              </a:ext>
            </a:extLst>
          </p:cNvPr>
          <p:cNvSpPr txBox="1"/>
          <p:nvPr/>
        </p:nvSpPr>
        <p:spPr>
          <a:xfrm>
            <a:off x="2284534" y="1567736"/>
            <a:ext cx="60930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3457" algn="ctr">
              <a:lnSpc>
                <a:spcPct val="100000"/>
              </a:lnSpc>
              <a:spcBef>
                <a:spcPts val="3147"/>
              </a:spcBef>
            </a:pPr>
            <a:r>
              <a:rPr lang="fr-FR" sz="3200" b="1" spc="-63" dirty="0">
                <a:solidFill>
                  <a:srgbClr val="F9AE04"/>
                </a:solidFill>
                <a:latin typeface="Tahoma"/>
                <a:cs typeface="Tahoma"/>
              </a:rPr>
              <a:t>une</a:t>
            </a:r>
          </a:p>
        </p:txBody>
      </p:sp>
    </p:spTree>
    <p:extLst>
      <p:ext uri="{BB962C8B-B14F-4D97-AF65-F5344CB8AC3E}">
        <p14:creationId xmlns:p14="http://schemas.microsoft.com/office/powerpoint/2010/main" val="3779530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7470">
              <a:spcBef>
                <a:spcPts val="80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20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826106" y="408963"/>
            <a:ext cx="4538603" cy="1549807"/>
          </a:xfrm>
          <a:prstGeom prst="rect">
            <a:avLst/>
          </a:prstGeom>
        </p:spPr>
        <p:txBody>
          <a:bodyPr vert="horz" wrap="square" lIns="0" tIns="104799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825"/>
              </a:spcBef>
            </a:pPr>
            <a:r>
              <a:rPr spc="-299" dirty="0"/>
              <a:t>VÉRIFIER</a:t>
            </a:r>
          </a:p>
          <a:p>
            <a:pPr algn="ctr">
              <a:lnSpc>
                <a:spcPct val="100000"/>
              </a:lnSpc>
              <a:spcBef>
                <a:spcPts val="735"/>
              </a:spcBef>
            </a:pPr>
            <a:r>
              <a:rPr spc="-27" dirty="0"/>
              <a:t>SA</a:t>
            </a:r>
            <a:r>
              <a:rPr spc="-317" dirty="0"/>
              <a:t> </a:t>
            </a:r>
            <a:r>
              <a:rPr spc="-381" dirty="0"/>
              <a:t>COMPRÉHENSION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423798" y="2506046"/>
            <a:ext cx="9317897" cy="380273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405952" indent="-394435">
              <a:spcBef>
                <a:spcPts val="91"/>
              </a:spcBef>
              <a:buChar char="•"/>
              <a:tabLst>
                <a:tab pos="405952" algn="l"/>
              </a:tabLst>
            </a:pPr>
            <a:r>
              <a:rPr sz="3627" spc="91" dirty="0">
                <a:latin typeface="Tahoma"/>
                <a:cs typeface="Tahoma"/>
              </a:rPr>
              <a:t>Quelle</a:t>
            </a:r>
            <a:r>
              <a:rPr sz="3627" spc="27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peut</a:t>
            </a:r>
            <a:r>
              <a:rPr sz="3627" spc="27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être</a:t>
            </a:r>
            <a:r>
              <a:rPr sz="3627" spc="27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la</a:t>
            </a:r>
            <a:r>
              <a:rPr sz="3627" spc="32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nature</a:t>
            </a:r>
            <a:r>
              <a:rPr sz="3627" spc="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27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mot</a:t>
            </a:r>
            <a:r>
              <a:rPr sz="3627" spc="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41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la</a:t>
            </a:r>
            <a:r>
              <a:rPr sz="3627" b="1" spc="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27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952" indent="-394435">
              <a:spcBef>
                <a:spcPts val="2571"/>
              </a:spcBef>
              <a:buChar char="•"/>
              <a:tabLst>
                <a:tab pos="405952" algn="l"/>
              </a:tabLst>
            </a:pPr>
            <a:r>
              <a:rPr sz="3627" dirty="0">
                <a:latin typeface="Tahoma"/>
                <a:cs typeface="Tahoma"/>
              </a:rPr>
              <a:t>Que </a:t>
            </a:r>
            <a:r>
              <a:rPr sz="3627" spc="103" dirty="0">
                <a:latin typeface="Tahoma"/>
                <a:cs typeface="Tahoma"/>
              </a:rPr>
              <a:t>signifie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spc="131" dirty="0">
                <a:latin typeface="Tahoma"/>
                <a:cs typeface="Tahoma"/>
              </a:rPr>
              <a:t>le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mot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14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là</a:t>
            </a:r>
            <a:r>
              <a:rPr sz="3627" b="1" spc="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5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952" indent="-394435">
              <a:spcBef>
                <a:spcPts val="2571"/>
              </a:spcBef>
              <a:buChar char="•"/>
              <a:tabLst>
                <a:tab pos="405952" algn="l"/>
              </a:tabLst>
            </a:pPr>
            <a:r>
              <a:rPr sz="3627" dirty="0">
                <a:latin typeface="Tahoma"/>
                <a:cs typeface="Tahoma"/>
              </a:rPr>
              <a:t>Que</a:t>
            </a:r>
            <a:r>
              <a:rPr sz="3627" spc="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devient</a:t>
            </a:r>
            <a:r>
              <a:rPr sz="3627" spc="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l’a</a:t>
            </a:r>
            <a:r>
              <a:rPr sz="3627" b="1" spc="3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32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au</a:t>
            </a:r>
            <a:r>
              <a:rPr sz="3627" spc="32" dirty="0">
                <a:latin typeface="Tahoma"/>
                <a:cs typeface="Tahoma"/>
              </a:rPr>
              <a:t> </a:t>
            </a:r>
            <a:r>
              <a:rPr sz="3627" spc="109" dirty="0">
                <a:latin typeface="Tahoma"/>
                <a:cs typeface="Tahoma"/>
              </a:rPr>
              <a:t>passé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5952" indent="-394435">
              <a:spcBef>
                <a:spcPts val="2566"/>
              </a:spcBef>
              <a:buChar char="•"/>
              <a:tabLst>
                <a:tab pos="405952" algn="l"/>
              </a:tabLst>
            </a:pPr>
            <a:r>
              <a:rPr sz="3627" spc="204" dirty="0">
                <a:latin typeface="Tahoma"/>
                <a:cs typeface="Tahoma"/>
              </a:rPr>
              <a:t>Par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quoi</a:t>
            </a:r>
            <a:r>
              <a:rPr sz="3627" spc="14" dirty="0">
                <a:latin typeface="Tahoma"/>
                <a:cs typeface="Tahoma"/>
              </a:rPr>
              <a:t> </a:t>
            </a:r>
            <a:r>
              <a:rPr sz="3627" spc="118" dirty="0">
                <a:latin typeface="Tahoma"/>
                <a:cs typeface="Tahoma"/>
              </a:rPr>
              <a:t>puis-</a:t>
            </a:r>
            <a:r>
              <a:rPr sz="3627" spc="77" dirty="0">
                <a:latin typeface="Tahoma"/>
                <a:cs typeface="Tahoma"/>
              </a:rPr>
              <a:t>je</a:t>
            </a:r>
            <a:r>
              <a:rPr sz="3627" spc="14" dirty="0">
                <a:latin typeface="Tahoma"/>
                <a:cs typeface="Tahoma"/>
              </a:rPr>
              <a:t> </a:t>
            </a:r>
            <a:r>
              <a:rPr sz="3627" spc="145" dirty="0">
                <a:latin typeface="Tahoma"/>
                <a:cs typeface="Tahoma"/>
              </a:rPr>
              <a:t>remplacer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23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la</a:t>
            </a:r>
            <a:r>
              <a:rPr sz="3627" b="1" spc="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9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  <a:p>
            <a:pPr marL="406527"/>
            <a:r>
              <a:rPr sz="3627" dirty="0">
                <a:latin typeface="Tahoma"/>
                <a:cs typeface="Tahoma"/>
              </a:rPr>
              <a:t>«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là</a:t>
            </a:r>
            <a:r>
              <a:rPr sz="3627" b="1" spc="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?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«</a:t>
            </a:r>
            <a:r>
              <a:rPr sz="3627" spc="-45" dirty="0">
                <a:latin typeface="Tahoma"/>
                <a:cs typeface="Tahoma"/>
              </a:rPr>
              <a:t> </a:t>
            </a:r>
            <a:r>
              <a:rPr sz="3627" b="1" dirty="0">
                <a:latin typeface="Tahoma"/>
                <a:cs typeface="Tahoma"/>
              </a:rPr>
              <a:t>l’a</a:t>
            </a:r>
            <a:r>
              <a:rPr sz="3627" b="1" spc="2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»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04776" y="3086120"/>
            <a:ext cx="8180655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lang="fr-FR" sz="3627" spc="-240" dirty="0">
                <a:latin typeface="Tahoma"/>
                <a:cs typeface="Tahoma"/>
              </a:rPr>
              <a:t>…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pyramide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tombeau</a:t>
            </a:r>
            <a:r>
              <a:rPr sz="3627" spc="-6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59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pharaon.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3BC97D4-C6AB-50D0-5975-E6C5D098F4F4}"/>
              </a:ext>
            </a:extLst>
          </p:cNvPr>
          <p:cNvSpPr txBox="1"/>
          <p:nvPr/>
        </p:nvSpPr>
        <p:spPr>
          <a:xfrm>
            <a:off x="1776047" y="2886474"/>
            <a:ext cx="7938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</a:rPr>
              <a:t>La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652138" y="3086120"/>
            <a:ext cx="4885821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Le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Sphinx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86" dirty="0">
                <a:latin typeface="Tahoma"/>
                <a:cs typeface="Tahoma"/>
              </a:rPr>
              <a:t>se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dresse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45" dirty="0">
                <a:latin typeface="Tahoma"/>
                <a:cs typeface="Tahoma"/>
              </a:rPr>
              <a:t>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2F75EC6-A13B-D268-E3BE-4E2DC6290D55}"/>
              </a:ext>
            </a:extLst>
          </p:cNvPr>
          <p:cNvSpPr txBox="1"/>
          <p:nvPr/>
        </p:nvSpPr>
        <p:spPr>
          <a:xfrm>
            <a:off x="7744152" y="2986296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</a:rPr>
              <a:t>là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76876" y="3086120"/>
            <a:ext cx="9001432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On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lang="fr-FR" sz="3627" spc="-41" dirty="0">
                <a:latin typeface="Tahoma"/>
                <a:cs typeface="Tahoma"/>
              </a:rPr>
              <a:t>   </a:t>
            </a:r>
            <a:r>
              <a:rPr lang="fr-FR" sz="3627" dirty="0">
                <a:latin typeface="Tahoma"/>
                <a:cs typeface="Tahoma"/>
              </a:rPr>
              <a:t>entièrement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taillé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dans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4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désert.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38FABAE-1404-A4EC-C218-A9A827A37C8A}"/>
              </a:ext>
            </a:extLst>
          </p:cNvPr>
          <p:cNvSpPr txBox="1"/>
          <p:nvPr/>
        </p:nvSpPr>
        <p:spPr>
          <a:xfrm>
            <a:off x="2778370" y="2996512"/>
            <a:ext cx="7929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</a:rPr>
              <a:t>l’a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50649" y="3086120"/>
            <a:ext cx="9127659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Son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rôle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est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lang="fr-FR" sz="3627" spc="-54" dirty="0">
                <a:latin typeface="Tahoma"/>
                <a:cs typeface="Tahoma"/>
              </a:rPr>
              <a:t>   </a:t>
            </a:r>
            <a:r>
              <a:rPr sz="3627" dirty="0">
                <a:latin typeface="Tahoma"/>
                <a:cs typeface="Tahoma"/>
              </a:rPr>
              <a:t>protection</a:t>
            </a:r>
            <a:r>
              <a:rPr sz="3627" spc="-54" dirty="0">
                <a:latin typeface="Tahoma"/>
                <a:cs typeface="Tahoma"/>
              </a:rPr>
              <a:t> </a:t>
            </a:r>
            <a:r>
              <a:rPr sz="3627" spc="54" dirty="0">
                <a:latin typeface="Tahoma"/>
                <a:cs typeface="Tahoma"/>
              </a:rPr>
              <a:t>des</a:t>
            </a:r>
            <a:r>
              <a:rPr sz="3627" spc="-50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tombeaux.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E4C738-D300-60C2-0628-EA4DEBEB4FD2}"/>
              </a:ext>
            </a:extLst>
          </p:cNvPr>
          <p:cNvSpPr txBox="1"/>
          <p:nvPr/>
        </p:nvSpPr>
        <p:spPr>
          <a:xfrm>
            <a:off x="4535490" y="2986296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</a:rPr>
              <a:t>la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09588" y="3086120"/>
            <a:ext cx="7225720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À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cet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 err="1">
                <a:latin typeface="Tahoma"/>
                <a:cs typeface="Tahoma"/>
              </a:rPr>
              <a:t>endroit</a:t>
            </a:r>
            <a:r>
              <a:rPr sz="3627" dirty="0">
                <a:latin typeface="Tahoma"/>
                <a:cs typeface="Tahoma"/>
              </a:rPr>
              <a:t>-…</a:t>
            </a:r>
            <a:r>
              <a:rPr lang="fr-FR" sz="3627" dirty="0">
                <a:latin typeface="Tahoma"/>
                <a:cs typeface="Tahoma"/>
              </a:rPr>
              <a:t> 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154" dirty="0">
                <a:latin typeface="Tahoma"/>
                <a:cs typeface="Tahoma"/>
              </a:rPr>
              <a:t>il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fait</a:t>
            </a:r>
            <a:r>
              <a:rPr sz="3627" spc="-68" dirty="0">
                <a:latin typeface="Tahoma"/>
                <a:cs typeface="Tahoma"/>
              </a:rPr>
              <a:t> </a:t>
            </a:r>
            <a:r>
              <a:rPr sz="3627" spc="63" dirty="0">
                <a:latin typeface="Tahoma"/>
                <a:cs typeface="Tahoma"/>
              </a:rPr>
              <a:t>très</a:t>
            </a:r>
            <a:r>
              <a:rPr sz="3627" spc="-7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chaud.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17DBA6E-5E53-B464-7D38-EBA1495B2E24}"/>
              </a:ext>
            </a:extLst>
          </p:cNvPr>
          <p:cNvSpPr txBox="1"/>
          <p:nvPr/>
        </p:nvSpPr>
        <p:spPr>
          <a:xfrm>
            <a:off x="5433639" y="2986296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</a:rPr>
              <a:t>là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7470">
              <a:spcBef>
                <a:spcPts val="80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26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73980" y="839152"/>
            <a:ext cx="4357944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95725" y="3086121"/>
            <a:ext cx="6999076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dirty="0">
                <a:latin typeface="Tahoma"/>
                <a:cs typeface="Tahoma"/>
              </a:rPr>
              <a:t>Cette</a:t>
            </a:r>
            <a:r>
              <a:rPr sz="3627" spc="36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sculpture</a:t>
            </a:r>
            <a:r>
              <a:rPr sz="3627" spc="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symbolise</a:t>
            </a:r>
            <a:r>
              <a:rPr sz="3627" spc="41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41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force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dirty="0">
                <a:latin typeface="Tahoma"/>
                <a:cs typeface="Tahoma"/>
              </a:rPr>
              <a:t>et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sagesse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pharaon.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08D0DD1-5DC9-CD13-C042-D7AEDD362F6D}"/>
              </a:ext>
            </a:extLst>
          </p:cNvPr>
          <p:cNvSpPr txBox="1"/>
          <p:nvPr/>
        </p:nvSpPr>
        <p:spPr>
          <a:xfrm>
            <a:off x="7913070" y="2898373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</a:rPr>
              <a:t>la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77C04EA-BD5E-DE32-41CC-3902F9124036}"/>
              </a:ext>
            </a:extLst>
          </p:cNvPr>
          <p:cNvSpPr txBox="1"/>
          <p:nvPr/>
        </p:nvSpPr>
        <p:spPr>
          <a:xfrm>
            <a:off x="3868608" y="4028454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</a:rPr>
              <a:t>la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7470">
              <a:spcBef>
                <a:spcPts val="80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27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33303" y="839152"/>
            <a:ext cx="3220661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735065" y="3086121"/>
            <a:ext cx="6720378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127" dirty="0">
                <a:latin typeface="Tahoma"/>
                <a:cs typeface="Tahoma"/>
              </a:rPr>
              <a:t>La</a:t>
            </a:r>
            <a:r>
              <a:rPr sz="3627" spc="-27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nécropole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73" dirty="0">
                <a:latin typeface="Tahoma"/>
                <a:cs typeface="Tahoma"/>
              </a:rPr>
              <a:t>me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50" dirty="0">
                <a:latin typeface="Tahoma"/>
                <a:cs typeface="Tahoma"/>
              </a:rPr>
              <a:t>plait</a:t>
            </a:r>
            <a:r>
              <a:rPr sz="3627" spc="-2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beaucoup.</a:t>
            </a:r>
            <a:endParaRPr sz="3627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spc="109" dirty="0">
                <a:latin typeface="Tahoma"/>
                <a:cs typeface="Tahoma"/>
              </a:rPr>
              <a:t>J’aimerais</a:t>
            </a:r>
            <a:r>
              <a:rPr sz="3627" spc="-91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77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visiter.</a:t>
            </a:r>
            <a:endParaRPr sz="3627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7AEECF2-6E8E-1E8E-5D4D-427D3861371A}"/>
              </a:ext>
            </a:extLst>
          </p:cNvPr>
          <p:cNvSpPr txBox="1"/>
          <p:nvPr/>
        </p:nvSpPr>
        <p:spPr>
          <a:xfrm>
            <a:off x="6196348" y="4046037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</a:rPr>
              <a:t>la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7470">
              <a:spcBef>
                <a:spcPts val="80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28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60736" y="992184"/>
            <a:ext cx="3468946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40394" y="3086121"/>
            <a:ext cx="7288344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force</a:t>
            </a:r>
            <a:r>
              <a:rPr sz="3627" spc="-141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du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roi,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on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lang="fr-FR" sz="3627" spc="-100" dirty="0">
                <a:latin typeface="Tahoma"/>
                <a:cs typeface="Tahoma"/>
              </a:rPr>
              <a:t>  </a:t>
            </a:r>
            <a:r>
              <a:rPr sz="3627" spc="-9" dirty="0" err="1">
                <a:latin typeface="Tahoma"/>
                <a:cs typeface="Tahoma"/>
              </a:rPr>
              <a:t>symbolisée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spc="50" dirty="0">
                <a:latin typeface="Tahoma"/>
                <a:cs typeface="Tahoma"/>
              </a:rPr>
              <a:t>par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59" dirty="0">
                <a:latin typeface="Tahoma"/>
                <a:cs typeface="Tahoma"/>
              </a:rPr>
              <a:t>corps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103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lion.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B539BC3-A38A-9761-37C1-CC7F263DCA44}"/>
              </a:ext>
            </a:extLst>
          </p:cNvPr>
          <p:cNvSpPr txBox="1"/>
          <p:nvPr/>
        </p:nvSpPr>
        <p:spPr>
          <a:xfrm>
            <a:off x="2840394" y="2956353"/>
            <a:ext cx="7938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</a:rPr>
              <a:t>La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F93285A-12EE-4A53-C4EA-7F406A5D36ED}"/>
              </a:ext>
            </a:extLst>
          </p:cNvPr>
          <p:cNvSpPr txBox="1"/>
          <p:nvPr/>
        </p:nvSpPr>
        <p:spPr>
          <a:xfrm>
            <a:off x="6765920" y="2956353"/>
            <a:ext cx="7929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</a:rPr>
              <a:t>l’a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5228348" y="7225623"/>
            <a:ext cx="248285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pPr marL="77470">
              <a:spcBef>
                <a:spcPts val="80"/>
              </a:spcBef>
            </a:pPr>
            <a:fld id="{81D60167-4931-47E6-BA6A-407CBD079E47}" type="slidenum">
              <a:rPr lang="fr-FR" spc="-50" smtClean="0"/>
              <a:pPr marL="77470">
                <a:spcBef>
                  <a:spcPts val="80"/>
                </a:spcBef>
              </a:pPr>
              <a:t>29</a:t>
            </a:fld>
            <a:endParaRPr spc="-23"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45379" y="658393"/>
            <a:ext cx="3220661" cy="688737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68522">
              <a:lnSpc>
                <a:spcPct val="100000"/>
              </a:lnSpc>
              <a:spcBef>
                <a:spcPts val="91"/>
              </a:spcBef>
            </a:pPr>
            <a:r>
              <a:rPr spc="-345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65031" y="3086121"/>
            <a:ext cx="8657710" cy="171177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>
              <a:spcBef>
                <a:spcPts val="91"/>
              </a:spcBef>
            </a:pPr>
            <a:r>
              <a:rPr sz="3627" spc="-185" dirty="0">
                <a:latin typeface="Tahoma"/>
                <a:cs typeface="Tahoma"/>
              </a:rPr>
              <a:t>…,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derrière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95" dirty="0">
                <a:latin typeface="Tahoma"/>
                <a:cs typeface="Tahoma"/>
              </a:rPr>
              <a:t>le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Sphinx,</a:t>
            </a:r>
            <a:endParaRPr sz="3627" dirty="0">
              <a:latin typeface="Tahoma"/>
              <a:cs typeface="Tahoma"/>
            </a:endParaRPr>
          </a:p>
          <a:p>
            <a:pPr>
              <a:spcBef>
                <a:spcPts val="245"/>
              </a:spcBef>
            </a:pPr>
            <a:endParaRPr sz="3627" dirty="0">
              <a:latin typeface="Tahoma"/>
              <a:cs typeface="Tahoma"/>
            </a:endParaRPr>
          </a:p>
          <a:p>
            <a:pPr algn="ctr">
              <a:spcBef>
                <a:spcPts val="5"/>
              </a:spcBef>
            </a:pPr>
            <a:r>
              <a:rPr sz="3627" dirty="0">
                <a:latin typeface="Tahoma"/>
                <a:cs typeface="Tahoma"/>
              </a:rPr>
              <a:t>on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peut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spc="68" dirty="0">
                <a:latin typeface="Tahoma"/>
                <a:cs typeface="Tahoma"/>
              </a:rPr>
              <a:t>admirer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lang="fr-FR" sz="3627" spc="-86" dirty="0">
                <a:latin typeface="Tahoma"/>
                <a:cs typeface="Tahoma"/>
              </a:rPr>
              <a:t>  </a:t>
            </a:r>
            <a:r>
              <a:rPr sz="3627" dirty="0" err="1">
                <a:latin typeface="Tahoma"/>
                <a:cs typeface="Tahoma"/>
              </a:rPr>
              <a:t>pyramide</a:t>
            </a:r>
            <a:r>
              <a:rPr sz="3627" spc="-86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de</a:t>
            </a:r>
            <a:r>
              <a:rPr sz="3627" spc="-82" dirty="0">
                <a:latin typeface="Tahoma"/>
                <a:cs typeface="Tahoma"/>
              </a:rPr>
              <a:t> </a:t>
            </a:r>
            <a:r>
              <a:rPr sz="3627" spc="-9" dirty="0">
                <a:latin typeface="Tahoma"/>
                <a:cs typeface="Tahoma"/>
              </a:rPr>
              <a:t>Khéops.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E0E044B-797B-466A-7939-278098C5E701}"/>
              </a:ext>
            </a:extLst>
          </p:cNvPr>
          <p:cNvSpPr txBox="1"/>
          <p:nvPr/>
        </p:nvSpPr>
        <p:spPr>
          <a:xfrm>
            <a:off x="3376238" y="2921185"/>
            <a:ext cx="7938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</a:rPr>
              <a:t>Là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B79D25C-9AD9-8676-CFB6-62501698349A}"/>
              </a:ext>
            </a:extLst>
          </p:cNvPr>
          <p:cNvSpPr txBox="1"/>
          <p:nvPr/>
        </p:nvSpPr>
        <p:spPr>
          <a:xfrm>
            <a:off x="5021309" y="4028454"/>
            <a:ext cx="662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</a:rPr>
              <a:t>la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5122318" y="405312"/>
            <a:ext cx="3306297" cy="709384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pc="-345" dirty="0"/>
              <a:t>S’ENTRAINER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41475" y="3086121"/>
            <a:ext cx="8649971" cy="56979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3627" spc="59" dirty="0">
                <a:latin typeface="Tahoma"/>
                <a:cs typeface="Tahoma"/>
              </a:rPr>
              <a:t>Ce</a:t>
            </a:r>
            <a:r>
              <a:rPr sz="3627" spc="-127" dirty="0">
                <a:latin typeface="Tahoma"/>
                <a:cs typeface="Tahoma"/>
              </a:rPr>
              <a:t> </a:t>
            </a:r>
            <a:r>
              <a:rPr sz="3627" spc="-23" dirty="0">
                <a:latin typeface="Tahoma"/>
                <a:cs typeface="Tahoma"/>
              </a:rPr>
              <a:t>pays,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77" dirty="0">
                <a:latin typeface="Tahoma"/>
                <a:cs typeface="Tahoma"/>
              </a:rPr>
              <a:t>est-</a:t>
            </a:r>
            <a:r>
              <a:rPr sz="3627" dirty="0">
                <a:latin typeface="Tahoma"/>
                <a:cs typeface="Tahoma"/>
              </a:rPr>
              <a:t>ce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que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spc="118" dirty="0">
                <a:latin typeface="Tahoma"/>
                <a:cs typeface="Tahoma"/>
              </a:rPr>
              <a:t>Paul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-240" dirty="0">
                <a:latin typeface="Tahoma"/>
                <a:cs typeface="Tahoma"/>
              </a:rPr>
              <a:t>…</a:t>
            </a:r>
            <a:r>
              <a:rPr sz="3627" spc="-100" dirty="0">
                <a:latin typeface="Tahoma"/>
                <a:cs typeface="Tahoma"/>
              </a:rPr>
              <a:t> </a:t>
            </a:r>
            <a:r>
              <a:rPr lang="fr-FR" sz="3627" spc="-100" dirty="0">
                <a:latin typeface="Tahoma"/>
                <a:cs typeface="Tahoma"/>
              </a:rPr>
              <a:t>  </a:t>
            </a:r>
            <a:r>
              <a:rPr sz="3627" dirty="0">
                <a:latin typeface="Tahoma"/>
                <a:cs typeface="Tahoma"/>
              </a:rPr>
              <a:t>déjà</a:t>
            </a:r>
            <a:r>
              <a:rPr sz="3627" spc="-109" dirty="0">
                <a:latin typeface="Tahoma"/>
                <a:cs typeface="Tahoma"/>
              </a:rPr>
              <a:t> </a:t>
            </a:r>
            <a:r>
              <a:rPr sz="3627" dirty="0">
                <a:latin typeface="Tahoma"/>
                <a:cs typeface="Tahoma"/>
              </a:rPr>
              <a:t>visité</a:t>
            </a:r>
            <a:r>
              <a:rPr sz="3627" spc="-113" dirty="0">
                <a:latin typeface="Tahoma"/>
                <a:cs typeface="Tahoma"/>
              </a:rPr>
              <a:t> </a:t>
            </a:r>
            <a:r>
              <a:rPr sz="3627" spc="23" dirty="0">
                <a:latin typeface="Tahoma"/>
                <a:cs typeface="Tahoma"/>
              </a:rPr>
              <a:t>?</a:t>
            </a:r>
            <a:endParaRPr sz="3627" dirty="0">
              <a:latin typeface="Tahoma"/>
              <a:cs typeface="Tahoma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D447281-7ED9-21D1-34D5-9EF4C0F0D063}"/>
              </a:ext>
            </a:extLst>
          </p:cNvPr>
          <p:cNvSpPr txBox="1"/>
          <p:nvPr/>
        </p:nvSpPr>
        <p:spPr>
          <a:xfrm>
            <a:off x="7074405" y="2968712"/>
            <a:ext cx="7929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FF0000"/>
                </a:solidFill>
              </a:rPr>
              <a:t>l’a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516773B-19CE-80A0-FB10-196DD2E2A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18" y="0"/>
            <a:ext cx="10751390" cy="332701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A0DC53-D8BE-8CBA-33AE-0C661F1A1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334" y="3327014"/>
            <a:ext cx="11278928" cy="344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076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7D313-FC03-7012-B420-FA738923E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96A1DA4-9538-ED55-D99A-24CD48108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73" y="1248506"/>
            <a:ext cx="12217473" cy="378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453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E68C9-2256-F682-1C72-40C8FC186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48ACABA-046B-2912-2AEE-CF982101F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1" y="1128937"/>
            <a:ext cx="12093231" cy="368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767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Le Grand Sphinx de Gizeh aurait été sculpté par le vent, ont découvert des  scientifiques | JDM">
            <a:extLst>
              <a:ext uri="{FF2B5EF4-FFF2-40B4-BE49-F238E27FC236}">
                <a16:creationId xmlns:a16="http://schemas.microsoft.com/office/drawing/2014/main" id="{D9C57EC7-BA98-BB47-2B18-16AF47596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111" y="0"/>
            <a:ext cx="10171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CD3F802-04DF-6829-94C7-1ED16D16CCE9}"/>
              </a:ext>
            </a:extLst>
          </p:cNvPr>
          <p:cNvSpPr txBox="1"/>
          <p:nvPr/>
        </p:nvSpPr>
        <p:spPr>
          <a:xfrm>
            <a:off x="-2" y="1999818"/>
            <a:ext cx="5143013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Production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d’écrits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6036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879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stérix&amp;Obélix - Obélix casse le nez du Sphynx on Make a GIF">
            <a:extLst>
              <a:ext uri="{FF2B5EF4-FFF2-40B4-BE49-F238E27FC236}">
                <a16:creationId xmlns:a16="http://schemas.microsoft.com/office/drawing/2014/main" id="{3B151F52-B808-3217-F110-64F3D7CDBF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3" r="23792" b="12539"/>
          <a:stretch>
            <a:fillRect/>
          </a:stretch>
        </p:blipFill>
        <p:spPr bwMode="auto">
          <a:xfrm>
            <a:off x="3091347" y="87923"/>
            <a:ext cx="9100653" cy="6682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C7E4E07C-9D72-FE2E-D4D7-5D5D9F199B9E}"/>
              </a:ext>
            </a:extLst>
          </p:cNvPr>
          <p:cNvSpPr txBox="1"/>
          <p:nvPr/>
        </p:nvSpPr>
        <p:spPr>
          <a:xfrm>
            <a:off x="98322" y="1704850"/>
            <a:ext cx="3882572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Mots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275898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Rectangle, jaune, dossier&#10;&#10;Description générée automatiquement">
            <a:extLst>
              <a:ext uri="{FF2B5EF4-FFF2-40B4-BE49-F238E27FC236}">
                <a16:creationId xmlns:a16="http://schemas.microsoft.com/office/drawing/2014/main" id="{E023A413-4DF1-9385-CE72-D1FB795D9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24687">
            <a:off x="3559743" y="3826738"/>
            <a:ext cx="1126164" cy="151386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6C5829-82B1-E53E-C2A6-DB2D79D77095}"/>
              </a:ext>
            </a:extLst>
          </p:cNvPr>
          <p:cNvSpPr txBox="1"/>
          <p:nvPr/>
        </p:nvSpPr>
        <p:spPr>
          <a:xfrm>
            <a:off x="4403558" y="553452"/>
            <a:ext cx="4050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/>
              <a:t>La course aux mots</a:t>
            </a:r>
          </a:p>
        </p:txBody>
      </p:sp>
      <p:pic>
        <p:nvPicPr>
          <p:cNvPr id="4098" name="Picture 2" descr="Silencio | Wiki | ⚡.HARRY POTTER.⚡ Amino">
            <a:extLst>
              <a:ext uri="{FF2B5EF4-FFF2-40B4-BE49-F238E27FC236}">
                <a16:creationId xmlns:a16="http://schemas.microsoft.com/office/drawing/2014/main" id="{42604740-76A1-61E7-6C81-06B919B77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835" y="1929062"/>
            <a:ext cx="3681663" cy="368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0E759AF-33E9-1177-6DFB-E122C17DFB07}"/>
              </a:ext>
            </a:extLst>
          </p:cNvPr>
          <p:cNvSpPr txBox="1"/>
          <p:nvPr/>
        </p:nvSpPr>
        <p:spPr>
          <a:xfrm>
            <a:off x="228469" y="1523124"/>
            <a:ext cx="370806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FF66FF"/>
                </a:solidFill>
              </a:rPr>
              <a:t>Rose</a:t>
            </a:r>
            <a:r>
              <a:rPr lang="fr-FR" sz="2800" dirty="0"/>
              <a:t> / </a:t>
            </a:r>
            <a:r>
              <a:rPr lang="fr-FR" sz="2800" dirty="0">
                <a:solidFill>
                  <a:srgbClr val="FFFF00"/>
                </a:solidFill>
              </a:rPr>
              <a:t>Jaune</a:t>
            </a:r>
            <a:r>
              <a:rPr lang="fr-FR" sz="2800" dirty="0"/>
              <a:t> : 16 mots </a:t>
            </a:r>
          </a:p>
          <a:p>
            <a:endParaRPr lang="fr-FR" sz="2800" dirty="0"/>
          </a:p>
          <a:p>
            <a:r>
              <a:rPr lang="fr-FR" sz="2800" dirty="0">
                <a:solidFill>
                  <a:srgbClr val="00B050"/>
                </a:solidFill>
              </a:rPr>
              <a:t>Vert</a:t>
            </a:r>
            <a:r>
              <a:rPr lang="fr-FR" sz="2800" dirty="0"/>
              <a:t> :  29 mots</a:t>
            </a:r>
          </a:p>
          <a:p>
            <a:endParaRPr lang="fr-FR" sz="2800" dirty="0"/>
          </a:p>
          <a:p>
            <a:r>
              <a:rPr lang="fr-FR" sz="2800" dirty="0">
                <a:solidFill>
                  <a:srgbClr val="7030A0"/>
                </a:solidFill>
              </a:rPr>
              <a:t>Violet</a:t>
            </a:r>
            <a:r>
              <a:rPr lang="fr-FR" sz="2800" dirty="0"/>
              <a:t> : 40 mots</a:t>
            </a:r>
          </a:p>
        </p:txBody>
      </p:sp>
    </p:spTree>
    <p:extLst>
      <p:ext uri="{BB962C8B-B14F-4D97-AF65-F5344CB8AC3E}">
        <p14:creationId xmlns:p14="http://schemas.microsoft.com/office/powerpoint/2010/main" val="22153751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7DA1C5-7CB7-28CE-A234-31E718C151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60739"/>
              </p:ext>
            </p:extLst>
          </p:nvPr>
        </p:nvGraphicFramePr>
        <p:xfrm>
          <a:off x="203198" y="212270"/>
          <a:ext cx="3813631" cy="25799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69883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vert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1881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Une créature, le lion, L’Egypte, le désert, une sculpture, le monde, la roche,  la tête, un pharaon,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28FBCDEC-9064-1C5B-A1D0-4D42CE4A56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378492"/>
              </p:ext>
            </p:extLst>
          </p:nvPr>
        </p:nvGraphicFramePr>
        <p:xfrm>
          <a:off x="4189184" y="212270"/>
          <a:ext cx="3813631" cy="25799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69883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vert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1881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représenté, monumental, un an, le corps, se dresser, grand,  immense, humain, par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7E797D10-F99E-DC1F-F18F-0D9A3FA83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182387"/>
              </p:ext>
            </p:extLst>
          </p:nvPr>
        </p:nvGraphicFramePr>
        <p:xfrm>
          <a:off x="8175171" y="212270"/>
          <a:ext cx="3813631" cy="25799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69883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vert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1881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la force, le roi, énigmatique, taillé, là, plus, entièrement, dans, il y a,             la sagesse, symboliser,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24DDAC-6C51-5714-EDF5-BDF956696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500485"/>
              </p:ext>
            </p:extLst>
          </p:nvPr>
        </p:nvGraphicFramePr>
        <p:xfrm>
          <a:off x="203198" y="3184070"/>
          <a:ext cx="3813631" cy="28738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Rose/Jaune </a:t>
                      </a:r>
                    </a:p>
                  </a:txBody>
                  <a:tcPr>
                    <a:solidFill>
                      <a:srgbClr val="C88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r>
                        <a:rPr lang="fr-FR" dirty="0"/>
                        <a:t>L’Egypte, le désert, une sculpture, le monde, la roche,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0E9E0837-67DA-6F52-B319-6555BB46E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158260"/>
              </p:ext>
            </p:extLst>
          </p:nvPr>
        </p:nvGraphicFramePr>
        <p:xfrm>
          <a:off x="4189184" y="3184070"/>
          <a:ext cx="3813631" cy="28738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Rose/Jaune </a:t>
                      </a:r>
                    </a:p>
                  </a:txBody>
                  <a:tcPr>
                    <a:solidFill>
                      <a:srgbClr val="C88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r>
                        <a:rPr lang="fr-FR" dirty="0"/>
                        <a:t>énigmatique, taillé, là, plus, entièrement, dans, il y 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79EACAE6-5060-8550-F9F2-B5310224F0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427304"/>
              </p:ext>
            </p:extLst>
          </p:nvPr>
        </p:nvGraphicFramePr>
        <p:xfrm>
          <a:off x="8216898" y="3184070"/>
          <a:ext cx="3813631" cy="28738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Rose/Jaune </a:t>
                      </a:r>
                    </a:p>
                  </a:txBody>
                  <a:tcPr>
                    <a:solidFill>
                      <a:srgbClr val="C88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r>
                        <a:rPr lang="fr-FR" dirty="0"/>
                        <a:t>un an, le corps, se dresser, grand,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7682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3A470-0643-22B2-CC3C-199DCD519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460596D-B3CE-A99A-A80D-48D8A3462D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121491"/>
              </p:ext>
            </p:extLst>
          </p:nvPr>
        </p:nvGraphicFramePr>
        <p:xfrm>
          <a:off x="219527" y="326570"/>
          <a:ext cx="3797302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97302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La pyramide, un an, le corps, se dresser, grand,  immense, humain, par,  un rôle, devant, car, représenté, monumental,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A1FD9C5-5B51-78D4-5764-D89FA27EB1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3632659"/>
              </p:ext>
            </p:extLst>
          </p:nvPr>
        </p:nvGraphicFramePr>
        <p:xfrm>
          <a:off x="4189184" y="326570"/>
          <a:ext cx="3813631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père, une sculpture, le monde, la roche,  la tête, un pharaon,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un hommage, construire, penser, une créature, le lion, L’Egypte, le désert,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5F3C08B-A56F-615D-9509-73F4F63BF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877163"/>
              </p:ext>
            </p:extLst>
          </p:nvPr>
        </p:nvGraphicFramePr>
        <p:xfrm>
          <a:off x="8158842" y="326570"/>
          <a:ext cx="3813631" cy="28738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13631">
                  <a:extLst>
                    <a:ext uri="{9D8B030D-6E8A-4147-A177-3AD203B41FA5}">
                      <a16:colId xmlns:a16="http://schemas.microsoft.com/office/drawing/2014/main" val="3193572320"/>
                    </a:ext>
                  </a:extLst>
                </a:gridCol>
              </a:tblGrid>
              <a:tr h="77844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Groupe violet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24395"/>
                  </a:ext>
                </a:extLst>
              </a:tr>
              <a:tr h="2095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la protection, dans, il y a, la sagesse, symboliser,  un tombeau, le fils, la force, le roi, énigmatique, taillé, là, plus, entièrement,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7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9498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4D011F1-0C17-CA5B-C20C-DA70D57AB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442" y="3429000"/>
            <a:ext cx="8785116" cy="3429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82D4746-53F2-0854-9E42-0157D0235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468" y="0"/>
            <a:ext cx="4999979" cy="34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716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B21A742B-B3F5-6D1D-590C-5BA5CD96F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74559"/>
            <a:ext cx="12192000" cy="314384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14:cNvPr>
              <p14:cNvContentPartPr/>
              <p14:nvPr/>
            </p14:nvContentPartPr>
            <p14:xfrm>
              <a:off x="2197928" y="2785945"/>
              <a:ext cx="9028304" cy="360"/>
            </p14:xfrm>
          </p:contentPart>
        </mc:Choice>
        <mc:Fallback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D98A3422-D164-F403-02B9-E615E7212A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25920" y="2641945"/>
                <a:ext cx="9171959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14:cNvPr>
              <p14:cNvContentPartPr/>
              <p14:nvPr/>
            </p14:nvContentPartPr>
            <p14:xfrm>
              <a:off x="5369353" y="3617824"/>
              <a:ext cx="2403047" cy="360"/>
            </p14:xfrm>
          </p:contentPart>
        </mc:Choice>
        <mc:Fallback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F9275B5-0326-3402-1877-FF704D14BD4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97362" y="3473824"/>
                <a:ext cx="2546668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14:cNvPr>
              <p14:cNvContentPartPr/>
              <p14:nvPr/>
            </p14:nvContentPartPr>
            <p14:xfrm>
              <a:off x="7586472" y="4843445"/>
              <a:ext cx="1452020" cy="360"/>
            </p14:xfrm>
          </p:contentPart>
        </mc:Choice>
        <mc:Fallback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7A6FBD0C-2B87-8BE9-AD49-7F270D820E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514429" y="4699445"/>
                <a:ext cx="1595745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14:cNvPr>
              <p14:cNvContentPartPr/>
              <p14:nvPr/>
            </p14:nvContentPartPr>
            <p14:xfrm>
              <a:off x="3815272" y="3617464"/>
              <a:ext cx="1337020" cy="360"/>
            </p14:xfrm>
          </p:contentPart>
        </mc:Choice>
        <mc:Fallback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C086CA4F-AE4F-10F4-1FB1-DD7E3CF46CB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43254" y="3473464"/>
                <a:ext cx="1480697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14:cNvPr>
              <p14:cNvContentPartPr/>
              <p14:nvPr/>
            </p14:nvContentPartPr>
            <p14:xfrm>
              <a:off x="6030942" y="4132749"/>
              <a:ext cx="5657771" cy="360"/>
            </p14:xfrm>
          </p:contentPart>
        </mc:Choice>
        <mc:Fallback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D8477D77-4C94-5D68-3A1B-BF0B915C386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958933" y="3988749"/>
                <a:ext cx="580143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DCA7B737-B960-2CFA-E96A-DA6D22CD9AB9}"/>
                  </a:ext>
                </a:extLst>
              </p14:cNvPr>
              <p14:cNvContentPartPr/>
              <p14:nvPr/>
            </p14:nvContentPartPr>
            <p14:xfrm>
              <a:off x="6983068" y="4843805"/>
              <a:ext cx="156286" cy="360"/>
            </p14:xfrm>
          </p:contentPart>
        </mc:Choice>
        <mc:Fallback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DCA7B737-B960-2CFA-E96A-DA6D22CD9AB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911212" y="4699805"/>
                <a:ext cx="299638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14:cNvPr>
              <p14:cNvContentPartPr/>
              <p14:nvPr/>
            </p14:nvContentPartPr>
            <p14:xfrm>
              <a:off x="2278604" y="3123511"/>
              <a:ext cx="9410109" cy="360"/>
            </p14:xfrm>
          </p:contentPart>
        </mc:Choice>
        <mc:Fallback xmlns=""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BEF4528E-306E-B4D2-704E-42FDF1044E4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206590" y="2979511"/>
                <a:ext cx="9553778" cy="288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id="{391F8CFC-B236-F337-D745-69E1B22589B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63596" y="264350"/>
            <a:ext cx="5134692" cy="108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549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BF54901-57AA-8866-164A-2172E74B4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5792" y="0"/>
            <a:ext cx="10287000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4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286B3B0F-95D1-A339-6AC2-0EB64F29402F}"/>
              </a:ext>
            </a:extLst>
          </p:cNvPr>
          <p:cNvSpPr txBox="1"/>
          <p:nvPr/>
        </p:nvSpPr>
        <p:spPr>
          <a:xfrm>
            <a:off x="-147439" y="1341056"/>
            <a:ext cx="4291605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Correction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 la </a:t>
            </a:r>
            <a:r>
              <a:rPr lang="en-US" sz="66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dictée</a:t>
            </a:r>
            <a:endParaRPr lang="en-US" sz="66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72834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1267A91-7B85-1D16-7EAB-24A468575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38" y="708738"/>
            <a:ext cx="12019862" cy="229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3556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AC44D95-6A8B-0E26-D202-CE9DAD41A588}"/>
              </a:ext>
            </a:extLst>
          </p:cNvPr>
          <p:cNvSpPr txBox="1"/>
          <p:nvPr/>
        </p:nvSpPr>
        <p:spPr>
          <a:xfrm>
            <a:off x="0" y="4559064"/>
            <a:ext cx="12192000" cy="138499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fr-FR" sz="2800" dirty="0"/>
              <a:t>Le </a:t>
            </a:r>
            <a:r>
              <a:rPr lang="fr-FR" sz="2800" i="1" dirty="0"/>
              <a:t>Sphinx</a:t>
            </a:r>
            <a:r>
              <a:rPr lang="fr-FR" sz="2800" dirty="0"/>
              <a:t> attire de nombreux visiteurs chaque année, fascinés par </a:t>
            </a:r>
            <a:r>
              <a:rPr lang="fr-FR" sz="2800" dirty="0">
                <a:highlight>
                  <a:srgbClr val="808080"/>
                </a:highlight>
              </a:rPr>
              <a:t>son</a:t>
            </a:r>
            <a:r>
              <a:rPr lang="fr-FR" sz="2800" dirty="0"/>
              <a:t> mystère et sa grandeur. Sa conservation </a:t>
            </a:r>
            <a:r>
              <a:rPr lang="fr-FR" sz="2800" dirty="0">
                <a:highlight>
                  <a:srgbClr val="808080"/>
                </a:highlight>
              </a:rPr>
              <a:t>est</a:t>
            </a:r>
            <a:r>
              <a:rPr lang="fr-FR" sz="2800" dirty="0"/>
              <a:t> un défi, car le vent </a:t>
            </a:r>
            <a:r>
              <a:rPr lang="fr-FR" sz="2800" dirty="0">
                <a:highlight>
                  <a:srgbClr val="808080"/>
                </a:highlight>
              </a:rPr>
              <a:t>et</a:t>
            </a:r>
            <a:r>
              <a:rPr lang="fr-FR" sz="2800" dirty="0"/>
              <a:t> le sable érodent lentement ses formes majestueuses.(130 mots)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09F6FD3-8C9D-040C-05BC-6B027D99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7356"/>
            <a:ext cx="13891675" cy="399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46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</TotalTime>
  <Words>942</Words>
  <Application>Microsoft Office PowerPoint</Application>
  <PresentationFormat>Grand écran</PresentationFormat>
  <Paragraphs>173</Paragraphs>
  <Slides>44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53" baseType="lpstr">
      <vt:lpstr>Algerian</vt:lpstr>
      <vt:lpstr>Aptos</vt:lpstr>
      <vt:lpstr>Aptos Display</vt:lpstr>
      <vt:lpstr>Arial</vt:lpstr>
      <vt:lpstr>Calibri</vt:lpstr>
      <vt:lpstr>Comic Sans MS</vt:lpstr>
      <vt:lpstr>Tahoma</vt:lpstr>
      <vt:lpstr>Trebuchet MS</vt:lpstr>
      <vt:lpstr>Thème Office</vt:lpstr>
      <vt:lpstr>Présentation PowerPoint</vt:lpstr>
      <vt:lpstr>Œuvre n°7</vt:lpstr>
      <vt:lpstr>Œuvre n°7</vt:lpstr>
      <vt:lpstr>Présentation PowerPoint</vt:lpstr>
      <vt:lpstr>Présentation PowerPoint</vt:lpstr>
      <vt:lpstr>Présentation PowerPoint</vt:lpstr>
      <vt:lpstr>Présentation PowerPoint</vt:lpstr>
      <vt:lpstr>ORTHOGRAPHE Écrire « la », « là » ou « l’a »</vt:lpstr>
      <vt:lpstr>OBSERVER</vt:lpstr>
      <vt:lpstr>OBSERVER</vt:lpstr>
      <vt:lpstr>OBSERVER</vt:lpstr>
      <vt:lpstr>COMPRENDRE</vt:lpstr>
      <vt:lpstr>COMPRENDRE</vt:lpstr>
      <vt:lpstr>COMPRENDRE</vt:lpstr>
      <vt:lpstr>COMPRENDRE</vt:lpstr>
      <vt:lpstr>COMPRENDRE</vt:lpstr>
      <vt:lpstr>COMPRENDRE</vt:lpstr>
      <vt:lpstr>COMPRENDRE</vt:lpstr>
      <vt:lpstr>COMPRENDRE</vt:lpstr>
      <vt:lpstr>VÉRIFIER SA COMPRÉHENSION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S’ENTRAINER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 2</dc:creator>
  <cp:lastModifiedBy>Mickael DURAND</cp:lastModifiedBy>
  <cp:revision>79</cp:revision>
  <dcterms:created xsi:type="dcterms:W3CDTF">2024-07-09T16:42:49Z</dcterms:created>
  <dcterms:modified xsi:type="dcterms:W3CDTF">2025-12-03T12:53:04Z</dcterms:modified>
</cp:coreProperties>
</file>