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99" r:id="rId2"/>
    <p:sldId id="258" r:id="rId3"/>
    <p:sldId id="259" r:id="rId4"/>
    <p:sldId id="257" r:id="rId5"/>
    <p:sldId id="260" r:id="rId6"/>
    <p:sldId id="262" r:id="rId7"/>
    <p:sldId id="263" r:id="rId8"/>
    <p:sldId id="256" r:id="rId9"/>
    <p:sldId id="333" r:id="rId10"/>
    <p:sldId id="344" r:id="rId11"/>
    <p:sldId id="337" r:id="rId12"/>
    <p:sldId id="338" r:id="rId13"/>
    <p:sldId id="345" r:id="rId14"/>
    <p:sldId id="340" r:id="rId15"/>
    <p:sldId id="268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341" r:id="rId24"/>
    <p:sldId id="342" r:id="rId25"/>
    <p:sldId id="343" r:id="rId26"/>
    <p:sldId id="280" r:id="rId27"/>
    <p:sldId id="319" r:id="rId28"/>
    <p:sldId id="332" r:id="rId29"/>
    <p:sldId id="331" r:id="rId30"/>
    <p:sldId id="264" r:id="rId31"/>
    <p:sldId id="282" r:id="rId32"/>
    <p:sldId id="266" r:id="rId33"/>
    <p:sldId id="348" r:id="rId34"/>
    <p:sldId id="285" r:id="rId35"/>
    <p:sldId id="277" r:id="rId36"/>
    <p:sldId id="278" r:id="rId37"/>
    <p:sldId id="316" r:id="rId38"/>
    <p:sldId id="279" r:id="rId3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59" autoAdjust="0"/>
    <p:restoredTop sz="86680" autoAdjust="0"/>
  </p:normalViewPr>
  <p:slideViewPr>
    <p:cSldViewPr snapToGrid="0">
      <p:cViewPr>
        <p:scale>
          <a:sx n="60" d="100"/>
          <a:sy n="60" d="100"/>
        </p:scale>
        <p:origin x="1074" y="-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50:00.19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0,'1727'0,"-1700"2,1 1,-1 1,37 10,-32-6,61 6,131-10,-221-4,0 0,0 0,1 0,-1 1,0-1,0 1,0 0,0 0,0 0,0 0,0 0,0 1,-1-1,1 1,0 0,-1 0,1 0,-1 0,0 0,0 1,0-1,0 1,0-1,0 1,2 5,-3-3,0 0,-1 0,1-1,-1 1,0 0,0 0,-1 0,0 0,1 0,-2-1,1 1,0 0,-1-1,0 1,0-1,-4 6,-8 20,2 0,1 0,-8 38,13-43,-1 0,-1 0,-1-1,-1 0,-26 42,31-59,0-1,0 0,-1 0,0-1,0 0,0 0,-1 0,0-1,0 0,0 0,0 0,-1-1,1-1,-1 1,0-1,0 0,0-1,0 0,0 0,0-1,-10 0,-14-2,0-2,1-1,-60-19,88 24,-36-9,-62-6,-13-2,54 5,-1 4,-73-2,-126 11,100 2,87-3,-139-18,144 8,38 7,0-1,0-2,1-1,-1-2,-39-17,29 9,20 9,0-1,1-1,-34-23,49 31,1-1,0 1,-1-1,1 0,0-1,0 1,1 0,-1-1,1 0,-1 1,1-1,0 0,1 0,-1 0,1 0,0-1,0 1,0 0,0 0,1-1,-1 1,1-1,1 1,0-7,0 7,0 1,0 0,1 0,-1 0,1 0,-1 1,1-1,0 0,0 1,1-1,-1 1,0 0,1-1,0 1,-1 0,1 1,0-1,0 0,0 1,0 0,0 0,0 0,0 0,7-1,8-1,0 0,0 1,22 1,-34 1,389 3,-98 1,429-4,-709 0,-1 1,0 0,1 2,-1 0,0 0,0 2,-1 0,1 0,-1 2,-1 0,1 1,-1 0,21 16,19 12,-28-24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4:47.335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0,'16960'0,"-16922"0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5:07.229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0,'7789'0,"-7723"0,-48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6:01.675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1,'10522'0,"-10427"0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47.160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0,'6322'0,"53"0,-6319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52.504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0,'3680'0,"29"0,-3673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8T14:23:29.411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0,'7790'0,"-7726"0,-47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9T13:36:08.952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0,'22686'0,"-22635"0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9T13:36:37.250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0,'2955'0,"22"0,-2948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9T13:36:44.026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1,'10922'0,"-10822"0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9T13:37:09.373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0,'3171'0,"27"0,-3168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14T13:47:38.607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0,'3600'0,"-3569"0,-23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06265-548C-4E6D-B2EB-CA3B1A822922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EF05A-3870-4645-B0DF-48FF06E38C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371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Chili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7095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2176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593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963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D37300-AC64-F3E4-CC4D-B15B25390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A33D6A-C50E-0828-8670-664F29C8E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9C5CBC-1A01-0DA9-20E3-BF124B93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D367A5-3FBD-33BD-5C05-A4E179A5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8E6F0D-F3B0-0059-8E96-097B9157E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282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4C755-B944-0D0E-FFE2-D91C4C49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5024D9-4EF6-83F0-9B66-CC55BBD9E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B1E650-0317-8208-93EE-3355C98D1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318052-3690-01B7-05D5-7A2A6DC7A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AB115D-37B8-866A-B5EE-5E8A33907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363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A0DA5C-D707-6B06-497A-7C79FCBB9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22D27A-5E14-F382-311D-385FE3FD4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E01A0F-9D13-A670-3D72-8B428AD8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BFC1DF-5AC5-F6DA-9398-598C7CA3E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B8CFC3-6D7E-E8C2-7284-16AE84FDA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8661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797B85-39EB-478E-14A9-DC9F1B133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1681BE-AAC7-B82E-B899-15B3842228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766A5D-E13F-C2AF-9F24-01A82A9FD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E5B0B6-3905-B65F-B48E-24253B8F8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3A02C10-DD20-8AA2-9978-5B648A9BB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D530C9-785C-527F-C5AC-38D896794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997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B6930-2168-B02B-2FD1-82FBA4CE5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6E023A-B1DB-201F-7486-A5C911B7D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6C7217-E3D9-D971-F3C0-33DB0F246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1BDC2D-0FC7-F241-FFB9-D1393D0D91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A1CAC-6360-7E0F-1D1E-B0717F86F3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15E56E2-B65B-C4AE-11A3-5BB494A27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C8FCEAA-7C2D-3A4B-C3B7-15EC18568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F89FE43-D38A-1CF0-145E-9014B720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480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F68A6A-E214-45C4-FBDB-D166CDB56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A2BCA3F-E9CE-6B74-1808-D3AE68940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69185F-89DC-27C0-4EDE-15026EC1F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7AE4EB4-1766-B435-D42C-A0CDA5804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29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9029F7E-E215-848D-4E92-8378B4792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C1E0BAF-987D-041A-E759-3934776F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994AA0-2742-F308-A6AE-E2D35321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68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AFB093-B55E-0316-7134-D6AF841F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F38B25-ADDF-60EC-702D-D38BBA2F3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E077F-8336-43F3-C059-59AAD9375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927D13-4567-912B-FCA0-AB611F79C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97E6FD-EE17-7529-D90E-818FE1A8C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1C6FA3-624F-62AE-9A6F-0365E15E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837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ECFDB0-1E5F-38A9-A100-E1151FC9B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5FF9BED-CD35-C3D8-5162-DDA6A806C7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C9814F-FEA2-B617-B0D3-9953D10031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3B5639-79D9-F855-B7B6-0F851D17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CB7F65-B65C-2C6D-2896-FB28E1D62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96413F-E0F7-FEEB-8841-6CB879CF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60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398FD6-441F-53D4-8BC2-354CBB751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6A5B4B7-2AD8-B6F3-391A-5D40D4C02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4C33F1-1C8B-5D2D-85EB-690B698A2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39BD09-0DDC-1DC1-7DAF-B433C3883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907F20-4E17-6581-7D65-804B121F9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396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77BA8D2-DBDD-5B12-67D2-93D1D9C74E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0BD8C9-3D37-026B-E0DB-38E48050F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256C3C-E43B-2918-7098-2139A49C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C3B08A-2E7A-7B80-B076-9AD8A38AF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312F53-0407-28BB-177D-C1AF3E9BA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97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72945" y="524119"/>
            <a:ext cx="3646111" cy="6279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5023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27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47216">
              <a:spcBef>
                <a:spcPts val="73"/>
              </a:spcBef>
            </a:pPr>
            <a:fld id="{81D60167-4931-47E6-BA6A-407CBD079E47}" type="slidenum">
              <a:rPr lang="fr-FR" spc="-45" smtClean="0"/>
              <a:pPr marL="47216">
                <a:spcBef>
                  <a:spcPts val="73"/>
                </a:spcBef>
              </a:pPr>
              <a:t>‹N°›</a:t>
            </a:fld>
            <a:endParaRPr lang="fr-FR" spc="-45" dirty="0"/>
          </a:p>
        </p:txBody>
      </p:sp>
    </p:spTree>
    <p:extLst>
      <p:ext uri="{BB962C8B-B14F-4D97-AF65-F5344CB8AC3E}">
        <p14:creationId xmlns:p14="http://schemas.microsoft.com/office/powerpoint/2010/main" val="2060907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63FFD56-8001-E60E-B75F-D38DA253C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1C7A1D-9515-FA86-A7F5-5FBA75FB7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7D8596-353A-C4BE-F8AB-6FEB6B303D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8302B4-C354-42CE-8F20-F23C0948794B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5F6103-D9E6-4827-D03B-345271963D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301FF8-0428-3C64-E51B-5529B5CF22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91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1jour1actu.com/culture/cest-qui-gauguin" TargetMode="External"/><Relationship Id="rId2" Type="http://schemas.openxmlformats.org/officeDocument/2006/relationships/hyperlink" Target="https://view.genially.com/64dc7dd7dff5f80010c24d3b/presentation-arearea-paul-gauguin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customXml" Target="../ink/ink7.xml"/><Relationship Id="rId18" Type="http://schemas.openxmlformats.org/officeDocument/2006/relationships/image" Target="../media/image26.png"/><Relationship Id="rId3" Type="http://schemas.openxmlformats.org/officeDocument/2006/relationships/customXml" Target="../ink/ink2.xml"/><Relationship Id="rId21" Type="http://schemas.openxmlformats.org/officeDocument/2006/relationships/customXml" Target="../ink/ink11.xml"/><Relationship Id="rId7" Type="http://schemas.openxmlformats.org/officeDocument/2006/relationships/customXml" Target="../ink/ink4.xml"/><Relationship Id="rId12" Type="http://schemas.openxmlformats.org/officeDocument/2006/relationships/image" Target="../media/image23.png"/><Relationship Id="rId17" Type="http://schemas.openxmlformats.org/officeDocument/2006/relationships/customXml" Target="../ink/ink9.xml"/><Relationship Id="rId2" Type="http://schemas.openxmlformats.org/officeDocument/2006/relationships/image" Target="../media/image18.png"/><Relationship Id="rId16" Type="http://schemas.openxmlformats.org/officeDocument/2006/relationships/image" Target="../media/image25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customXml" Target="../ink/ink6.xml"/><Relationship Id="rId24" Type="http://schemas.openxmlformats.org/officeDocument/2006/relationships/image" Target="../media/image29.png"/><Relationship Id="rId5" Type="http://schemas.openxmlformats.org/officeDocument/2006/relationships/customXml" Target="../ink/ink3.xml"/><Relationship Id="rId15" Type="http://schemas.openxmlformats.org/officeDocument/2006/relationships/customXml" Target="../ink/ink8.xml"/><Relationship Id="rId23" Type="http://schemas.openxmlformats.org/officeDocument/2006/relationships/customXml" Target="../ink/ink12.xml"/><Relationship Id="rId10" Type="http://schemas.openxmlformats.org/officeDocument/2006/relationships/image" Target="../media/image22.png"/><Relationship Id="rId19" Type="http://schemas.openxmlformats.org/officeDocument/2006/relationships/customXml" Target="../ink/ink10.xml"/><Relationship Id="rId4" Type="http://schemas.openxmlformats.org/officeDocument/2006/relationships/image" Target="../media/image19.png"/><Relationship Id="rId9" Type="http://schemas.openxmlformats.org/officeDocument/2006/relationships/customXml" Target="../ink/ink5.xml"/><Relationship Id="rId14" Type="http://schemas.openxmlformats.org/officeDocument/2006/relationships/image" Target="../media/image24.png"/><Relationship Id="rId22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05E0EA4-0645-4A2B-2B19-EC4DC58334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8" t="3443" r="1999" b="3742"/>
          <a:stretch>
            <a:fillRect/>
          </a:stretch>
        </p:blipFill>
        <p:spPr>
          <a:xfrm>
            <a:off x="0" y="-767125"/>
            <a:ext cx="12192000" cy="76251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21C1D2A-1D8E-C0D4-5CAC-8B16410A4136}"/>
              </a:ext>
            </a:extLst>
          </p:cNvPr>
          <p:cNvSpPr txBox="1"/>
          <p:nvPr/>
        </p:nvSpPr>
        <p:spPr>
          <a:xfrm>
            <a:off x="260684" y="553453"/>
            <a:ext cx="116706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Algerian" panose="04020705040A02060702" pitchFamily="82" charset="0"/>
              </a:rPr>
              <a:t>Dictées et histoire des arts </a:t>
            </a:r>
          </a:p>
          <a:p>
            <a:pPr algn="ctr"/>
            <a:r>
              <a:rPr lang="fr-FR" sz="6000" b="1" dirty="0">
                <a:latin typeface="Algerian" panose="04020705040A02060702" pitchFamily="82" charset="0"/>
              </a:rPr>
              <a:t>Autour du monde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CA44C49-61E0-3429-6AE1-87AA6F760373}"/>
              </a:ext>
            </a:extLst>
          </p:cNvPr>
          <p:cNvSpPr txBox="1"/>
          <p:nvPr/>
        </p:nvSpPr>
        <p:spPr>
          <a:xfrm>
            <a:off x="4289258" y="2889693"/>
            <a:ext cx="62684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latin typeface="Algerian" panose="04020705040A02060702" pitchFamily="82" charset="0"/>
              </a:rPr>
              <a:t>Dictée 9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148083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37303" y="210311"/>
            <a:ext cx="3517900" cy="688009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marL="565785">
              <a:lnSpc>
                <a:spcPct val="100000"/>
              </a:lnSpc>
              <a:spcBef>
                <a:spcPts val="85"/>
              </a:spcBef>
            </a:pPr>
            <a:r>
              <a:rPr sz="4400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Œuvre n°</a:t>
            </a:r>
            <a:r>
              <a:rPr lang="fr-FR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9</a:t>
            </a:r>
            <a:endParaRPr sz="4400" spc="100" dirty="0">
              <a:latin typeface="Comic Sans MS" panose="030F0702030302020204" pitchFamily="66" charset="0"/>
              <a:ea typeface="123Marker" panose="02000603000000000000" pitchFamily="2" charset="0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530" y="898320"/>
            <a:ext cx="1147178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Calcule cette somme, puis à l’aide du résultat et du tableau, découvre un mot « indice » :</a:t>
            </a:r>
            <a:endParaRPr sz="2400" spc="100" dirty="0"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072449"/>
              </p:ext>
            </p:extLst>
          </p:nvPr>
        </p:nvGraphicFramePr>
        <p:xfrm>
          <a:off x="5239057" y="2074004"/>
          <a:ext cx="5521660" cy="10315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2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1531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0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1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2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3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4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5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6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7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8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9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202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X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U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G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M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O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I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N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E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A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I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16534" y="3310878"/>
            <a:ext cx="11658600" cy="28751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Ensuite, lis bien toutes ces phrases et déduis-en le pays dans lequel se trouve cette </a:t>
            </a:r>
            <a:r>
              <a:rPr sz="2400" spc="100" dirty="0" err="1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œuvre</a:t>
            </a: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:</a:t>
            </a:r>
            <a:r>
              <a:rPr lang="fr-FR"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fr-FR" sz="2400" dirty="0"/>
              <a:t>Je suis une île située dans l’océan Pacifique.</a:t>
            </a:r>
            <a:br>
              <a:rPr lang="fr-FR" sz="2400" dirty="0"/>
            </a:br>
            <a:r>
              <a:rPr lang="fr-FR" sz="2400" dirty="0"/>
              <a:t>2. Je fais partie de la Polynésie française.</a:t>
            </a:r>
            <a:br>
              <a:rPr lang="fr-FR" sz="2400" dirty="0"/>
            </a:br>
            <a:r>
              <a:rPr lang="fr-FR" sz="2400" dirty="0"/>
              <a:t>3. Je suis entourée d’un lagon et de récifs de corail.</a:t>
            </a:r>
            <a:br>
              <a:rPr lang="fr-FR" sz="2400" dirty="0"/>
            </a:br>
            <a:r>
              <a:rPr lang="fr-FR" sz="2400" dirty="0"/>
              <a:t>4. On y trouve des montagnes, des cascades et des plages de sable noir.</a:t>
            </a:r>
            <a:br>
              <a:rPr lang="fr-FR" sz="2400" dirty="0"/>
            </a:br>
            <a:r>
              <a:rPr lang="fr-FR" sz="2400" dirty="0"/>
              <a:t>5. Je suis l’île la plus connue de la Polynésie française.</a:t>
            </a:r>
          </a:p>
          <a:p>
            <a:endParaRPr lang="fr-FR" spc="100" dirty="0">
              <a:solidFill>
                <a:srgbClr val="7B7B7B"/>
              </a:solidFill>
              <a:latin typeface="Arial" panose="020B0604020202020204" pitchFamily="34" charset="0"/>
              <a:ea typeface="123Marker" panose="02000603000000000000" pitchFamily="2" charset="0"/>
              <a:cs typeface="Arial" panose="020B0604020202020204" pitchFamily="34" charset="0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227A0970-4B7D-CDA4-40F5-9A7194A35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45281B1-F114-7C87-A4B9-D39AE49BED66}"/>
              </a:ext>
            </a:extLst>
          </p:cNvPr>
          <p:cNvSpPr txBox="1"/>
          <p:nvPr/>
        </p:nvSpPr>
        <p:spPr>
          <a:xfrm>
            <a:off x="905900" y="2542093"/>
            <a:ext cx="2105063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Gauguin</a:t>
            </a:r>
          </a:p>
          <a:p>
            <a:endParaRPr lang="fr-FR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0EE989B-514A-D97B-9FEC-0E0E86714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991491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3123452-5394-F932-1BA5-AA2C06F0C484}"/>
              </a:ext>
            </a:extLst>
          </p:cNvPr>
          <p:cNvSpPr txBox="1"/>
          <p:nvPr/>
        </p:nvSpPr>
        <p:spPr>
          <a:xfrm>
            <a:off x="851626" y="1845374"/>
            <a:ext cx="2632452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2 812 196</a:t>
            </a:r>
          </a:p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1661CAC-616A-258F-6B59-F62F6312A11E}"/>
              </a:ext>
            </a:extLst>
          </p:cNvPr>
          <p:cNvSpPr txBox="1"/>
          <p:nvPr/>
        </p:nvSpPr>
        <p:spPr>
          <a:xfrm>
            <a:off x="3660176" y="1391512"/>
            <a:ext cx="6115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/>
              <a:t>22 679 x 124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4B364D-34AA-5219-9E31-3251A0AEC4AA}"/>
              </a:ext>
            </a:extLst>
          </p:cNvPr>
          <p:cNvSpPr txBox="1"/>
          <p:nvPr/>
        </p:nvSpPr>
        <p:spPr>
          <a:xfrm>
            <a:off x="8901038" y="4078235"/>
            <a:ext cx="1701107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Tahiti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82770" y="223126"/>
            <a:ext cx="3426460" cy="689291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518795">
              <a:lnSpc>
                <a:spcPct val="100000"/>
              </a:lnSpc>
              <a:spcBef>
                <a:spcPts val="95"/>
              </a:spcBef>
            </a:pPr>
            <a:r>
              <a:rPr sz="4400" dirty="0">
                <a:solidFill>
                  <a:srgbClr val="006FC0"/>
                </a:solidFill>
                <a:latin typeface="Calibri"/>
                <a:cs typeface="Calibri"/>
              </a:rPr>
              <a:t>Œuvre</a:t>
            </a:r>
            <a:r>
              <a:rPr sz="4400" spc="-1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4400" spc="-25" dirty="0">
                <a:solidFill>
                  <a:srgbClr val="006FC0"/>
                </a:solidFill>
                <a:latin typeface="Calibri"/>
                <a:cs typeface="Calibri"/>
              </a:rPr>
              <a:t>n°</a:t>
            </a:r>
            <a:r>
              <a:rPr lang="fr-FR" sz="4400" spc="-25" dirty="0">
                <a:solidFill>
                  <a:srgbClr val="006FC0"/>
                </a:solidFill>
                <a:latin typeface="Calibri"/>
                <a:cs typeface="Calibri"/>
              </a:rPr>
              <a:t>9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0660" y="933966"/>
            <a:ext cx="11620919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3977640" algn="l"/>
              </a:tabLst>
            </a:pPr>
            <a:r>
              <a:rPr sz="6000" dirty="0">
                <a:latin typeface="Calibri"/>
                <a:cs typeface="Calibri"/>
              </a:rPr>
              <a:t>Il</a:t>
            </a:r>
            <a:r>
              <a:rPr sz="6000" spc="-105" dirty="0">
                <a:latin typeface="Calibri"/>
                <a:cs typeface="Calibri"/>
              </a:rPr>
              <a:t> </a:t>
            </a:r>
            <a:r>
              <a:rPr sz="6000" spc="-30" dirty="0" err="1">
                <a:latin typeface="Calibri"/>
                <a:cs typeface="Calibri"/>
              </a:rPr>
              <a:t>s’agit</a:t>
            </a:r>
            <a:r>
              <a:rPr sz="6000" spc="-100" dirty="0">
                <a:latin typeface="Calibri"/>
                <a:cs typeface="Calibri"/>
              </a:rPr>
              <a:t> </a:t>
            </a:r>
            <a:r>
              <a:rPr sz="6000" dirty="0">
                <a:latin typeface="Calibri"/>
                <a:cs typeface="Calibri"/>
              </a:rPr>
              <a:t>d</a:t>
            </a:r>
            <a:r>
              <a:rPr lang="fr-FR" sz="6000" dirty="0">
                <a:latin typeface="Calibri"/>
                <a:cs typeface="Calibri"/>
              </a:rPr>
              <a:t>e </a:t>
            </a:r>
            <a:r>
              <a:rPr lang="fr-FR" sz="6000" dirty="0" err="1">
                <a:solidFill>
                  <a:srgbClr val="FF0000"/>
                </a:solidFill>
                <a:latin typeface="Calibri"/>
                <a:cs typeface="Calibri"/>
              </a:rPr>
              <a:t>Arearea</a:t>
            </a:r>
            <a:r>
              <a:rPr lang="fr-FR" sz="6000" dirty="0">
                <a:solidFill>
                  <a:srgbClr val="FF0000"/>
                </a:solidFill>
                <a:latin typeface="Calibri"/>
                <a:cs typeface="Calibri"/>
              </a:rPr>
              <a:t> de Paul Gauguin </a:t>
            </a:r>
            <a:endParaRPr sz="60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B4195B7-45B7-B80A-0151-DB8BA62AE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41899"/>
            <a:ext cx="6106377" cy="34961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0C7B9E-1F70-F90E-D913-98861838E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7361" y="1870120"/>
            <a:ext cx="5134692" cy="45821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mment peut-on définir l'Art ? - FoffieldsHebdo.fr">
            <a:extLst>
              <a:ext uri="{FF2B5EF4-FFF2-40B4-BE49-F238E27FC236}">
                <a16:creationId xmlns:a16="http://schemas.microsoft.com/office/drawing/2014/main" id="{B59E0783-0FE9-5814-C869-5353A92274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3" r="3314"/>
          <a:stretch/>
        </p:blipFill>
        <p:spPr bwMode="auto">
          <a:xfrm>
            <a:off x="4425404" y="98332"/>
            <a:ext cx="7766596" cy="6263138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33" name="Group 1032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034" name="Group 1033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038" name="Freeform: Shape 1037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9" name="Freeform: Shape 1038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5" name="Group 1034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036" name="Freeform: Shape 1035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7" name="Freeform: Shape 1036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0527A95-28A6-725F-D006-ECFBAC0CDE07}"/>
              </a:ext>
            </a:extLst>
          </p:cNvPr>
          <p:cNvSpPr txBox="1"/>
          <p:nvPr/>
        </p:nvSpPr>
        <p:spPr>
          <a:xfrm>
            <a:off x="275303" y="2222090"/>
            <a:ext cx="3244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omic Sans MS" panose="030F0702030302020204" pitchFamily="66" charset="0"/>
              </a:rPr>
              <a:t>HDA</a:t>
            </a:r>
          </a:p>
        </p:txBody>
      </p:sp>
    </p:spTree>
    <p:extLst>
      <p:ext uri="{BB962C8B-B14F-4D97-AF65-F5344CB8AC3E}">
        <p14:creationId xmlns:p14="http://schemas.microsoft.com/office/powerpoint/2010/main" val="460555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C9B8059-0480-10C4-7FED-C55C38794CDE}"/>
              </a:ext>
            </a:extLst>
          </p:cNvPr>
          <p:cNvSpPr txBox="1"/>
          <p:nvPr/>
        </p:nvSpPr>
        <p:spPr>
          <a:xfrm>
            <a:off x="2888273" y="1505635"/>
            <a:ext cx="6093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2"/>
              </a:rPr>
              <a:t>https://view.genially.com/64dc7dd7dff5f80010c24d3b/presentation-arearea-paul-gauguin</a:t>
            </a:r>
            <a:endParaRPr lang="fr-FR" dirty="0"/>
          </a:p>
        </p:txBody>
      </p:sp>
      <p:sp>
        <p:nvSpPr>
          <p:cNvPr id="6" name="ZoneTexte 5">
            <a:hlinkClick r:id="rId3"/>
            <a:extLst>
              <a:ext uri="{FF2B5EF4-FFF2-40B4-BE49-F238E27FC236}">
                <a16:creationId xmlns:a16="http://schemas.microsoft.com/office/drawing/2014/main" id="{61070C0A-F7C8-48F5-122F-8C672C6B6802}"/>
              </a:ext>
            </a:extLst>
          </p:cNvPr>
          <p:cNvSpPr txBox="1"/>
          <p:nvPr/>
        </p:nvSpPr>
        <p:spPr>
          <a:xfrm>
            <a:off x="3046535" y="3244334"/>
            <a:ext cx="60930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3"/>
              </a:rPr>
              <a:t>https://www.1jour1actu.com/culture/cest-qui-gauguin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541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3ADBD8A-A88E-BA3E-D831-548793893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452" y="0"/>
            <a:ext cx="6723472" cy="691023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14:cNvPr>
              <p14:cNvContentPartPr/>
              <p14:nvPr/>
            </p14:nvContentPartPr>
            <p14:xfrm>
              <a:off x="7377617" y="3552093"/>
              <a:ext cx="826920" cy="216720"/>
            </p14:xfrm>
          </p:contentPart>
        </mc:Choice>
        <mc:Fallback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41617" y="3480093"/>
                <a:ext cx="898560" cy="36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9220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Paul Gauguin : biographie et œuvres">
            <a:extLst>
              <a:ext uri="{FF2B5EF4-FFF2-40B4-BE49-F238E27FC236}">
                <a16:creationId xmlns:a16="http://schemas.microsoft.com/office/drawing/2014/main" id="{D0829245-35E3-80D5-106C-7BC9762641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7"/>
          <a:stretch>
            <a:fillRect/>
          </a:stretch>
        </p:blipFill>
        <p:spPr bwMode="auto">
          <a:xfrm>
            <a:off x="5926014" y="0"/>
            <a:ext cx="73979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0527A95-28A6-725F-D006-ECFBAC0CDE07}"/>
              </a:ext>
            </a:extLst>
          </p:cNvPr>
          <p:cNvSpPr txBox="1"/>
          <p:nvPr/>
        </p:nvSpPr>
        <p:spPr>
          <a:xfrm>
            <a:off x="70338" y="1174819"/>
            <a:ext cx="5143013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Orthographe</a:t>
            </a:r>
            <a:endParaRPr lang="en-US" sz="7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4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13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47216">
              <a:spcBef>
                <a:spcPts val="73"/>
              </a:spcBef>
            </a:pPr>
            <a:fld id="{81D60167-4931-47E6-BA6A-407CBD079E47}" type="slidenum">
              <a:rPr lang="fr-FR" spc="-50" smtClean="0"/>
              <a:pPr marL="52069">
                <a:spcBef>
                  <a:spcPts val="80"/>
                </a:spcBef>
              </a:pPr>
              <a:t>8</a:t>
            </a:fld>
            <a:endParaRPr spc="-45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53832" y="2361643"/>
            <a:ext cx="348312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b="1" spc="-449" dirty="0">
                <a:solidFill>
                  <a:srgbClr val="F9AE04"/>
                </a:solidFill>
                <a:latin typeface="Trebuchet MS"/>
                <a:cs typeface="Trebuchet MS"/>
              </a:rPr>
              <a:t>ORTHOGRAPHE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719819" y="2990112"/>
            <a:ext cx="4751655" cy="103755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lnSpc>
                <a:spcPts val="3990"/>
              </a:lnSpc>
              <a:spcBef>
                <a:spcPts val="91"/>
              </a:spcBef>
            </a:pPr>
            <a:r>
              <a:rPr sz="3627" b="1" spc="-68" dirty="0">
                <a:solidFill>
                  <a:srgbClr val="00A1D5"/>
                </a:solidFill>
                <a:latin typeface="Tahoma"/>
                <a:cs typeface="Tahoma"/>
              </a:rPr>
              <a:t>Écrire</a:t>
            </a:r>
            <a:r>
              <a:rPr sz="3627" b="1" spc="-154" dirty="0">
                <a:solidFill>
                  <a:srgbClr val="00A1D5"/>
                </a:solidFill>
                <a:latin typeface="Tahoma"/>
                <a:cs typeface="Tahoma"/>
              </a:rPr>
              <a:t> </a:t>
            </a:r>
            <a:r>
              <a:rPr sz="3627" dirty="0">
                <a:solidFill>
                  <a:srgbClr val="00A1D5"/>
                </a:solidFill>
                <a:latin typeface="Tahoma"/>
                <a:cs typeface="Tahoma"/>
              </a:rPr>
              <a:t>«</a:t>
            </a:r>
            <a:r>
              <a:rPr sz="3627" spc="-154" dirty="0">
                <a:solidFill>
                  <a:srgbClr val="00A1D5"/>
                </a:solidFill>
                <a:latin typeface="Tahoma"/>
                <a:cs typeface="Tahoma"/>
              </a:rPr>
              <a:t> </a:t>
            </a:r>
            <a:r>
              <a:rPr sz="3627" spc="68" dirty="0">
                <a:solidFill>
                  <a:srgbClr val="00A1D5"/>
                </a:solidFill>
                <a:latin typeface="Tahoma"/>
                <a:cs typeface="Tahoma"/>
              </a:rPr>
              <a:t>ces</a:t>
            </a:r>
            <a:r>
              <a:rPr sz="3627" spc="-159" dirty="0">
                <a:solidFill>
                  <a:srgbClr val="00A1D5"/>
                </a:solidFill>
                <a:latin typeface="Tahoma"/>
                <a:cs typeface="Tahoma"/>
              </a:rPr>
              <a:t> </a:t>
            </a:r>
            <a:r>
              <a:rPr sz="3627" spc="-45" dirty="0">
                <a:solidFill>
                  <a:srgbClr val="00A1D5"/>
                </a:solidFill>
                <a:latin typeface="Tahoma"/>
                <a:cs typeface="Tahoma"/>
              </a:rPr>
              <a:t>»</a:t>
            </a:r>
            <a:r>
              <a:rPr sz="3627" b="1" spc="-45" dirty="0">
                <a:solidFill>
                  <a:srgbClr val="00A1D5"/>
                </a:solidFill>
                <a:latin typeface="Tahoma"/>
                <a:cs typeface="Tahoma"/>
              </a:rPr>
              <a:t>,</a:t>
            </a:r>
            <a:r>
              <a:rPr sz="3627" b="1" spc="-150" dirty="0">
                <a:solidFill>
                  <a:srgbClr val="00A1D5"/>
                </a:solidFill>
                <a:latin typeface="Tahoma"/>
                <a:cs typeface="Tahoma"/>
              </a:rPr>
              <a:t> </a:t>
            </a:r>
            <a:r>
              <a:rPr sz="3627" dirty="0">
                <a:solidFill>
                  <a:srgbClr val="00A1D5"/>
                </a:solidFill>
                <a:latin typeface="Tahoma"/>
                <a:cs typeface="Tahoma"/>
              </a:rPr>
              <a:t>«</a:t>
            </a:r>
            <a:r>
              <a:rPr sz="3627" spc="-159" dirty="0">
                <a:solidFill>
                  <a:srgbClr val="00A1D5"/>
                </a:solidFill>
                <a:latin typeface="Tahoma"/>
                <a:cs typeface="Tahoma"/>
              </a:rPr>
              <a:t> </a:t>
            </a:r>
            <a:r>
              <a:rPr sz="3627" spc="118" dirty="0">
                <a:solidFill>
                  <a:srgbClr val="00A1D5"/>
                </a:solidFill>
                <a:latin typeface="Tahoma"/>
                <a:cs typeface="Tahoma"/>
              </a:rPr>
              <a:t>ses</a:t>
            </a:r>
            <a:r>
              <a:rPr sz="3627" spc="-154" dirty="0">
                <a:solidFill>
                  <a:srgbClr val="00A1D5"/>
                </a:solidFill>
                <a:latin typeface="Tahoma"/>
                <a:cs typeface="Tahoma"/>
              </a:rPr>
              <a:t> </a:t>
            </a:r>
            <a:r>
              <a:rPr sz="3627" spc="-23" dirty="0">
                <a:solidFill>
                  <a:srgbClr val="00A1D5"/>
                </a:solidFill>
                <a:latin typeface="Tahoma"/>
                <a:cs typeface="Tahoma"/>
              </a:rPr>
              <a:t>»</a:t>
            </a:r>
            <a:r>
              <a:rPr sz="3627" b="1" spc="-23" dirty="0">
                <a:solidFill>
                  <a:srgbClr val="00A1D5"/>
                </a:solidFill>
                <a:latin typeface="Tahoma"/>
                <a:cs typeface="Tahoma"/>
              </a:rPr>
              <a:t>,</a:t>
            </a:r>
            <a:endParaRPr sz="3627">
              <a:latin typeface="Tahoma"/>
              <a:cs typeface="Tahoma"/>
            </a:endParaRPr>
          </a:p>
          <a:p>
            <a:pPr algn="ctr">
              <a:lnSpc>
                <a:spcPts val="3990"/>
              </a:lnSpc>
            </a:pPr>
            <a:r>
              <a:rPr sz="3627" dirty="0">
                <a:solidFill>
                  <a:srgbClr val="00A1D5"/>
                </a:solidFill>
                <a:latin typeface="Tahoma"/>
                <a:cs typeface="Tahoma"/>
              </a:rPr>
              <a:t>«</a:t>
            </a:r>
            <a:r>
              <a:rPr sz="3627" spc="-172" dirty="0">
                <a:solidFill>
                  <a:srgbClr val="00A1D5"/>
                </a:solidFill>
                <a:latin typeface="Tahoma"/>
                <a:cs typeface="Tahoma"/>
              </a:rPr>
              <a:t> </a:t>
            </a:r>
            <a:r>
              <a:rPr sz="3627" spc="82" dirty="0">
                <a:solidFill>
                  <a:srgbClr val="00A1D5"/>
                </a:solidFill>
                <a:latin typeface="Tahoma"/>
                <a:cs typeface="Tahoma"/>
              </a:rPr>
              <a:t>c’est</a:t>
            </a:r>
            <a:r>
              <a:rPr sz="3627" spc="-131" dirty="0">
                <a:solidFill>
                  <a:srgbClr val="00A1D5"/>
                </a:solidFill>
                <a:latin typeface="Tahoma"/>
                <a:cs typeface="Tahoma"/>
              </a:rPr>
              <a:t> </a:t>
            </a:r>
            <a:r>
              <a:rPr sz="3627" dirty="0">
                <a:solidFill>
                  <a:srgbClr val="00A1D5"/>
                </a:solidFill>
                <a:latin typeface="Tahoma"/>
                <a:cs typeface="Tahoma"/>
              </a:rPr>
              <a:t>»</a:t>
            </a:r>
            <a:r>
              <a:rPr sz="3627" spc="-204" dirty="0">
                <a:solidFill>
                  <a:srgbClr val="00A1D5"/>
                </a:solidFill>
                <a:latin typeface="Tahoma"/>
                <a:cs typeface="Tahoma"/>
              </a:rPr>
              <a:t> </a:t>
            </a:r>
            <a:r>
              <a:rPr sz="3627" b="1" spc="-277" dirty="0">
                <a:solidFill>
                  <a:srgbClr val="00A1D5"/>
                </a:solidFill>
                <a:latin typeface="Tahoma"/>
                <a:cs typeface="Tahoma"/>
              </a:rPr>
              <a:t>ou</a:t>
            </a:r>
            <a:r>
              <a:rPr sz="3627" b="1" spc="-100" dirty="0">
                <a:solidFill>
                  <a:srgbClr val="00A1D5"/>
                </a:solidFill>
                <a:latin typeface="Tahoma"/>
                <a:cs typeface="Tahoma"/>
              </a:rPr>
              <a:t> </a:t>
            </a:r>
            <a:r>
              <a:rPr sz="3627" dirty="0">
                <a:solidFill>
                  <a:srgbClr val="00A1D5"/>
                </a:solidFill>
                <a:latin typeface="Tahoma"/>
                <a:cs typeface="Tahoma"/>
              </a:rPr>
              <a:t>«</a:t>
            </a:r>
            <a:r>
              <a:rPr sz="3627" spc="-131" dirty="0">
                <a:solidFill>
                  <a:srgbClr val="00A1D5"/>
                </a:solidFill>
                <a:latin typeface="Tahoma"/>
                <a:cs typeface="Tahoma"/>
              </a:rPr>
              <a:t> </a:t>
            </a:r>
            <a:r>
              <a:rPr sz="3627" spc="50" dirty="0">
                <a:solidFill>
                  <a:srgbClr val="00A1D5"/>
                </a:solidFill>
                <a:latin typeface="Tahoma"/>
                <a:cs typeface="Tahoma"/>
              </a:rPr>
              <a:t>s’est</a:t>
            </a:r>
            <a:r>
              <a:rPr sz="3627" spc="-136" dirty="0">
                <a:solidFill>
                  <a:srgbClr val="00A1D5"/>
                </a:solidFill>
                <a:latin typeface="Tahoma"/>
                <a:cs typeface="Tahoma"/>
              </a:rPr>
              <a:t> </a:t>
            </a:r>
            <a:r>
              <a:rPr sz="3627" spc="-45" dirty="0">
                <a:solidFill>
                  <a:srgbClr val="00A1D5"/>
                </a:solidFill>
                <a:latin typeface="Tahoma"/>
                <a:cs typeface="Tahoma"/>
              </a:rPr>
              <a:t>»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290788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206133" y="1566008"/>
            <a:ext cx="7764344" cy="318865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marR="4607" algn="ctr">
              <a:lnSpc>
                <a:spcPct val="145800"/>
              </a:lnSpc>
              <a:spcBef>
                <a:spcPts val="91"/>
              </a:spcBef>
            </a:pPr>
            <a:r>
              <a:rPr sz="3627" b="1" spc="-109" dirty="0">
                <a:solidFill>
                  <a:srgbClr val="F9AE04"/>
                </a:solidFill>
                <a:latin typeface="Tahoma"/>
                <a:cs typeface="Tahoma"/>
              </a:rPr>
              <a:t>Ces</a:t>
            </a:r>
            <a:r>
              <a:rPr sz="3627" b="1" spc="-9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toiles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sont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peintes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par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Gauguin.</a:t>
            </a:r>
            <a:endParaRPr lang="fr-FR" sz="3627" dirty="0">
              <a:latin typeface="Tahoma"/>
              <a:cs typeface="Tahoma"/>
            </a:endParaRPr>
          </a:p>
          <a:p>
            <a:pPr marL="11516" marR="4607" algn="ctr">
              <a:lnSpc>
                <a:spcPct val="145800"/>
              </a:lnSpc>
              <a:spcBef>
                <a:spcPts val="91"/>
              </a:spcBef>
            </a:pPr>
            <a:r>
              <a:rPr sz="3627" spc="-68" dirty="0">
                <a:latin typeface="Tahoma"/>
                <a:cs typeface="Tahoma"/>
              </a:rPr>
              <a:t> </a:t>
            </a:r>
            <a:endParaRPr lang="fr-FR" sz="3627" spc="-68" dirty="0">
              <a:latin typeface="Tahoma"/>
              <a:cs typeface="Tahoma"/>
            </a:endParaRPr>
          </a:p>
          <a:p>
            <a:pPr marL="11516" marR="4607" algn="ctr">
              <a:lnSpc>
                <a:spcPct val="145800"/>
              </a:lnSpc>
              <a:spcBef>
                <a:spcPts val="91"/>
              </a:spcBef>
            </a:pPr>
            <a:r>
              <a:rPr sz="3627" b="1" spc="-95" dirty="0" err="1">
                <a:solidFill>
                  <a:srgbClr val="F9AE04"/>
                </a:solidFill>
                <a:latin typeface="Tahoma"/>
                <a:cs typeface="Tahoma"/>
              </a:rPr>
              <a:t>C’est</a:t>
            </a:r>
            <a:r>
              <a:rPr sz="3627" b="1" spc="-95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 peintre</a:t>
            </a:r>
            <a:r>
              <a:rPr sz="3627" spc="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qui</a:t>
            </a:r>
            <a:r>
              <a:rPr sz="3627" spc="5" dirty="0">
                <a:latin typeface="Tahoma"/>
                <a:cs typeface="Tahoma"/>
              </a:rPr>
              <a:t> </a:t>
            </a:r>
            <a:r>
              <a:rPr sz="3627" b="1" spc="-109" dirty="0">
                <a:solidFill>
                  <a:srgbClr val="F9AE04"/>
                </a:solidFill>
                <a:latin typeface="Tahoma"/>
                <a:cs typeface="Tahoma"/>
              </a:rPr>
              <a:t>s’est</a:t>
            </a:r>
            <a:r>
              <a:rPr sz="3627" b="1" spc="77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passionné pour</a:t>
            </a:r>
            <a:r>
              <a:rPr sz="3627" spc="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Tahiti </a:t>
            </a:r>
            <a:r>
              <a:rPr sz="3627" dirty="0">
                <a:latin typeface="Tahoma"/>
                <a:cs typeface="Tahoma"/>
              </a:rPr>
              <a:t>et</a:t>
            </a:r>
            <a:r>
              <a:rPr sz="3627" spc="-190" dirty="0">
                <a:latin typeface="Tahoma"/>
                <a:cs typeface="Tahoma"/>
              </a:rPr>
              <a:t> </a:t>
            </a:r>
            <a:r>
              <a:rPr sz="3627" b="1" spc="-36" dirty="0">
                <a:solidFill>
                  <a:srgbClr val="F9AE04"/>
                </a:solidFill>
                <a:latin typeface="Tahoma"/>
                <a:cs typeface="Tahoma"/>
              </a:rPr>
              <a:t>ses</a:t>
            </a:r>
            <a:r>
              <a:rPr sz="3627" b="1" spc="-118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habitants.</a:t>
            </a:r>
            <a:endParaRPr sz="3627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F7E82-6094-70B8-80C1-4AC645E05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1065B599-0741-49A2-FDE8-B3DD08E8AAD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290788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3751EBE-6D0E-2C4B-A921-9B273C3A801A}"/>
              </a:ext>
            </a:extLst>
          </p:cNvPr>
          <p:cNvSpPr txBox="1"/>
          <p:nvPr/>
        </p:nvSpPr>
        <p:spPr>
          <a:xfrm>
            <a:off x="2030287" y="2234223"/>
            <a:ext cx="7764344" cy="318865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marR="4607" algn="ctr">
              <a:lnSpc>
                <a:spcPct val="145800"/>
              </a:lnSpc>
              <a:spcBef>
                <a:spcPts val="91"/>
              </a:spcBef>
            </a:pPr>
            <a:r>
              <a:rPr sz="3627" b="1" spc="-109" dirty="0">
                <a:solidFill>
                  <a:srgbClr val="F9AE04"/>
                </a:solidFill>
                <a:latin typeface="Tahoma"/>
                <a:cs typeface="Tahoma"/>
              </a:rPr>
              <a:t>Ces</a:t>
            </a:r>
            <a:r>
              <a:rPr sz="3627" b="1" spc="-9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toiles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sont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peintes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par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Gauguin.</a:t>
            </a:r>
            <a:endParaRPr lang="fr-FR" sz="3627" dirty="0">
              <a:latin typeface="Tahoma"/>
              <a:cs typeface="Tahoma"/>
            </a:endParaRPr>
          </a:p>
          <a:p>
            <a:pPr marL="11516" marR="4607" algn="ctr">
              <a:lnSpc>
                <a:spcPct val="145800"/>
              </a:lnSpc>
              <a:spcBef>
                <a:spcPts val="91"/>
              </a:spcBef>
            </a:pPr>
            <a:r>
              <a:rPr sz="3627" spc="-68" dirty="0">
                <a:latin typeface="Tahoma"/>
                <a:cs typeface="Tahoma"/>
              </a:rPr>
              <a:t> </a:t>
            </a:r>
            <a:endParaRPr lang="fr-FR" sz="3627" spc="-68" dirty="0">
              <a:latin typeface="Tahoma"/>
              <a:cs typeface="Tahoma"/>
            </a:endParaRPr>
          </a:p>
          <a:p>
            <a:pPr marL="11516" marR="4607" algn="ctr">
              <a:lnSpc>
                <a:spcPct val="145800"/>
              </a:lnSpc>
              <a:spcBef>
                <a:spcPts val="91"/>
              </a:spcBef>
            </a:pPr>
            <a:r>
              <a:rPr sz="3627" b="1" spc="-95" dirty="0" err="1">
                <a:solidFill>
                  <a:srgbClr val="F9AE04"/>
                </a:solidFill>
                <a:latin typeface="Tahoma"/>
                <a:cs typeface="Tahoma"/>
              </a:rPr>
              <a:t>C’est</a:t>
            </a:r>
            <a:r>
              <a:rPr sz="3627" b="1" spc="-95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 peintre</a:t>
            </a:r>
            <a:r>
              <a:rPr sz="3627" spc="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qui</a:t>
            </a:r>
            <a:r>
              <a:rPr sz="3627" spc="5" dirty="0">
                <a:latin typeface="Tahoma"/>
                <a:cs typeface="Tahoma"/>
              </a:rPr>
              <a:t> </a:t>
            </a:r>
            <a:r>
              <a:rPr sz="3627" b="1" spc="-109" dirty="0">
                <a:solidFill>
                  <a:srgbClr val="F9AE04"/>
                </a:solidFill>
                <a:latin typeface="Tahoma"/>
                <a:cs typeface="Tahoma"/>
              </a:rPr>
              <a:t>s’est</a:t>
            </a:r>
            <a:r>
              <a:rPr sz="3627" b="1" spc="77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passionné pour</a:t>
            </a:r>
            <a:r>
              <a:rPr sz="3627" spc="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Tahiti </a:t>
            </a:r>
            <a:r>
              <a:rPr sz="3627" dirty="0">
                <a:latin typeface="Tahoma"/>
                <a:cs typeface="Tahoma"/>
              </a:rPr>
              <a:t>et</a:t>
            </a:r>
            <a:r>
              <a:rPr sz="3627" spc="-190" dirty="0">
                <a:latin typeface="Tahoma"/>
                <a:cs typeface="Tahoma"/>
              </a:rPr>
              <a:t> </a:t>
            </a:r>
            <a:r>
              <a:rPr sz="3627" b="1" spc="-36" dirty="0">
                <a:solidFill>
                  <a:srgbClr val="F9AE04"/>
                </a:solidFill>
                <a:latin typeface="Tahoma"/>
                <a:cs typeface="Tahoma"/>
              </a:rPr>
              <a:t>ses</a:t>
            </a:r>
            <a:r>
              <a:rPr sz="3627" b="1" spc="-118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habitants.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7E889C7-7623-088E-8D70-5B8B992FAC6A}"/>
              </a:ext>
            </a:extLst>
          </p:cNvPr>
          <p:cNvSpPr txBox="1"/>
          <p:nvPr/>
        </p:nvSpPr>
        <p:spPr>
          <a:xfrm>
            <a:off x="3262147" y="1587892"/>
            <a:ext cx="6093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spc="-91" dirty="0">
                <a:solidFill>
                  <a:srgbClr val="F9AE04"/>
                </a:solidFill>
                <a:latin typeface="Tahoma"/>
                <a:cs typeface="Tahoma"/>
              </a:rPr>
              <a:t>Celles-</a:t>
            </a:r>
            <a:r>
              <a:rPr lang="fr-FR" sz="3600" b="1" spc="-23" dirty="0">
                <a:solidFill>
                  <a:srgbClr val="F9AE04"/>
                </a:solidFill>
                <a:latin typeface="Tahoma"/>
                <a:cs typeface="Tahoma"/>
              </a:rPr>
              <a:t>ci</a:t>
            </a:r>
            <a:endParaRPr lang="fr-FR" sz="3600" dirty="0"/>
          </a:p>
        </p:txBody>
      </p:sp>
      <p:pic>
        <p:nvPicPr>
          <p:cNvPr id="1026" name="Picture 2" descr="Flèche Blog, flèche, angle, flèche png | PNGEgg">
            <a:extLst>
              <a:ext uri="{FF2B5EF4-FFF2-40B4-BE49-F238E27FC236}">
                <a16:creationId xmlns:a16="http://schemas.microsoft.com/office/drawing/2014/main" id="{2C95089E-B9B3-6814-6322-F4129B4AE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2475" l="10000" r="90000">
                        <a14:foregroundMark x1="61333" y1="92642" x2="61333" y2="92642"/>
                        <a14:foregroundMark x1="34889" y1="8696" x2="32444" y2="76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00087">
            <a:off x="2151902" y="1550248"/>
            <a:ext cx="1414128" cy="93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F5CB98E-6E31-B346-E498-E2F6C27F8324}"/>
              </a:ext>
            </a:extLst>
          </p:cNvPr>
          <p:cNvSpPr txBox="1"/>
          <p:nvPr/>
        </p:nvSpPr>
        <p:spPr>
          <a:xfrm>
            <a:off x="3303178" y="3260929"/>
            <a:ext cx="6093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spc="-91" dirty="0">
                <a:solidFill>
                  <a:srgbClr val="F9AE04"/>
                </a:solidFill>
                <a:latin typeface="Tahoma"/>
                <a:cs typeface="Tahoma"/>
              </a:rPr>
              <a:t>Il est</a:t>
            </a:r>
            <a:endParaRPr lang="fr-FR" sz="3600" dirty="0"/>
          </a:p>
        </p:txBody>
      </p:sp>
      <p:pic>
        <p:nvPicPr>
          <p:cNvPr id="8" name="Picture 2" descr="Flèche Blog, flèche, angle, flèche png | PNGEgg">
            <a:extLst>
              <a:ext uri="{FF2B5EF4-FFF2-40B4-BE49-F238E27FC236}">
                <a16:creationId xmlns:a16="http://schemas.microsoft.com/office/drawing/2014/main" id="{69C54C10-4459-527B-D503-672D973D3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2475" l="10000" r="90000">
                        <a14:foregroundMark x1="61333" y1="92642" x2="61333" y2="92642"/>
                        <a14:foregroundMark x1="34889" y1="8696" x2="32444" y2="76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00087">
            <a:off x="2088690" y="3178428"/>
            <a:ext cx="1414128" cy="93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Flèche Blog, flèche, angle, flèche png | PNGEgg">
            <a:extLst>
              <a:ext uri="{FF2B5EF4-FFF2-40B4-BE49-F238E27FC236}">
                <a16:creationId xmlns:a16="http://schemas.microsoft.com/office/drawing/2014/main" id="{B14EA832-21F2-ACC1-5577-6F62350B2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2475" l="10000" r="90000">
                        <a14:foregroundMark x1="61333" y1="92642" x2="61333" y2="92642"/>
                        <a14:foregroundMark x1="34889" y1="8696" x2="32444" y2="76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00087">
            <a:off x="6426227" y="3256275"/>
            <a:ext cx="1414128" cy="93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D2B8E02-166C-87E0-6B72-3D54B373905C}"/>
              </a:ext>
            </a:extLst>
          </p:cNvPr>
          <p:cNvSpPr txBox="1"/>
          <p:nvPr/>
        </p:nvSpPr>
        <p:spPr>
          <a:xfrm>
            <a:off x="7595922" y="3351086"/>
            <a:ext cx="6093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spc="-91" dirty="0">
                <a:solidFill>
                  <a:srgbClr val="F9AE04"/>
                </a:solidFill>
                <a:latin typeface="Tahoma"/>
                <a:cs typeface="Tahoma"/>
              </a:rPr>
              <a:t> se passionner</a:t>
            </a:r>
            <a:endParaRPr lang="fr-FR" sz="36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E01BAF6-C323-3460-873C-826554A9A3FF}"/>
              </a:ext>
            </a:extLst>
          </p:cNvPr>
          <p:cNvSpPr txBox="1"/>
          <p:nvPr/>
        </p:nvSpPr>
        <p:spPr>
          <a:xfrm>
            <a:off x="7133291" y="5610623"/>
            <a:ext cx="6093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spc="-91" dirty="0">
                <a:solidFill>
                  <a:srgbClr val="F9AE04"/>
                </a:solidFill>
                <a:latin typeface="Tahoma"/>
                <a:cs typeface="Tahoma"/>
              </a:rPr>
              <a:t>Les siens</a:t>
            </a:r>
            <a:endParaRPr lang="fr-FR" sz="3600" dirty="0"/>
          </a:p>
        </p:txBody>
      </p:sp>
      <p:pic>
        <p:nvPicPr>
          <p:cNvPr id="12" name="Picture 2" descr="Flèche Blog, flèche, angle, flèche png | PNGEgg">
            <a:extLst>
              <a:ext uri="{FF2B5EF4-FFF2-40B4-BE49-F238E27FC236}">
                <a16:creationId xmlns:a16="http://schemas.microsoft.com/office/drawing/2014/main" id="{200AF509-3141-7E1F-A6DE-4C2E3959C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2475" l="10000" r="90000">
                        <a14:foregroundMark x1="61333" y1="92642" x2="61333" y2="92642"/>
                        <a14:foregroundMark x1="34889" y1="8696" x2="32444" y2="76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91019" flipH="1">
            <a:off x="5815556" y="5368997"/>
            <a:ext cx="1517321" cy="968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9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52069">
              <a:spcBef>
                <a:spcPts val="80"/>
              </a:spcBef>
            </a:pPr>
            <a:fld id="{81D60167-4931-47E6-BA6A-407CBD079E47}" type="slidenum">
              <a:rPr lang="fr-FR" spc="-50" smtClean="0"/>
              <a:pPr marL="52069">
                <a:spcBef>
                  <a:spcPts val="80"/>
                </a:spcBef>
              </a:pPr>
              <a:t>11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87117" y="639972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OBSERVER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79325" y="2723756"/>
            <a:ext cx="6831512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Gauguin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embarqué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pour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Tahiti,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 dirty="0">
              <a:latin typeface="Tahoma"/>
              <a:cs typeface="Tahoma"/>
            </a:endParaRPr>
          </a:p>
          <a:p>
            <a:pPr algn="ctr">
              <a:spcBef>
                <a:spcPts val="5"/>
              </a:spcBef>
            </a:pP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une</a:t>
            </a:r>
            <a:r>
              <a:rPr sz="3627" spc="-118" dirty="0">
                <a:latin typeface="Tahoma"/>
                <a:cs typeface="Tahoma"/>
              </a:rPr>
              <a:t> </a:t>
            </a:r>
            <a:r>
              <a:rPr sz="3627" spc="91" dirty="0">
                <a:latin typeface="Tahoma"/>
                <a:cs typeface="Tahoma"/>
              </a:rPr>
              <a:t>ile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bout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monde.</a:t>
            </a:r>
            <a:endParaRPr sz="3627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715718" y="476072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OBSERVER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1081118" y="2386639"/>
            <a:ext cx="9535557" cy="2830349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2827841" indent="0">
              <a:lnSpc>
                <a:spcPct val="100000"/>
              </a:lnSpc>
              <a:spcBef>
                <a:spcPts val="91"/>
              </a:spcBef>
              <a:buNone/>
            </a:pPr>
            <a:r>
              <a:rPr lang="fr-FR" sz="3600" b="1" spc="-82" dirty="0">
                <a:solidFill>
                  <a:srgbClr val="F9AE04"/>
                </a:solidFill>
                <a:latin typeface="Tahoma"/>
                <a:cs typeface="Tahoma"/>
              </a:rPr>
              <a:t>                           </a:t>
            </a:r>
            <a:r>
              <a:rPr sz="3600" b="1" spc="-82" dirty="0" err="1">
                <a:solidFill>
                  <a:srgbClr val="F9AE04"/>
                </a:solidFill>
                <a:latin typeface="Tahoma"/>
                <a:cs typeface="Tahoma"/>
              </a:rPr>
              <a:t>s’embarquer</a:t>
            </a:r>
            <a:endParaRPr sz="3600" b="1" spc="-82" dirty="0">
              <a:solidFill>
                <a:srgbClr val="F9AE04"/>
              </a:solidFill>
              <a:latin typeface="Tahoma"/>
              <a:cs typeface="Tahoma"/>
            </a:endParaRPr>
          </a:p>
          <a:p>
            <a:pPr marL="0" indent="0" algn="ctr">
              <a:lnSpc>
                <a:spcPct val="100000"/>
              </a:lnSpc>
              <a:spcBef>
                <a:spcPts val="3540"/>
              </a:spcBef>
              <a:buNone/>
            </a:pPr>
            <a:r>
              <a:rPr sz="3600" dirty="0"/>
              <a:t>Gauguin</a:t>
            </a:r>
            <a:r>
              <a:rPr sz="3600" spc="-50" dirty="0"/>
              <a:t> </a:t>
            </a:r>
            <a:r>
              <a:rPr sz="3600" b="1" u="sng" spc="-109" dirty="0">
                <a:solidFill>
                  <a:srgbClr val="F9AE04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s’est</a:t>
            </a:r>
            <a:r>
              <a:rPr sz="3600" b="1" u="sng" spc="23" dirty="0">
                <a:solidFill>
                  <a:srgbClr val="F9AE04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00" u="sng" dirty="0">
                <a:solidFill>
                  <a:srgbClr val="F9AE04"/>
                </a:solidFill>
                <a:uFill>
                  <a:solidFill>
                    <a:srgbClr val="000000"/>
                  </a:solidFill>
                </a:uFill>
              </a:rPr>
              <a:t>embarqué</a:t>
            </a:r>
            <a:r>
              <a:rPr sz="3600" spc="-50" dirty="0">
                <a:solidFill>
                  <a:srgbClr val="F9AE04"/>
                </a:solidFill>
              </a:rPr>
              <a:t> </a:t>
            </a:r>
            <a:r>
              <a:rPr sz="3600" dirty="0"/>
              <a:t>pour</a:t>
            </a:r>
            <a:r>
              <a:rPr sz="3600" spc="-54" dirty="0"/>
              <a:t> </a:t>
            </a:r>
            <a:r>
              <a:rPr sz="3600" spc="-9" dirty="0"/>
              <a:t>Tahiti,</a:t>
            </a:r>
          </a:p>
          <a:p>
            <a:pPr>
              <a:lnSpc>
                <a:spcPct val="100000"/>
              </a:lnSpc>
              <a:spcBef>
                <a:spcPts val="249"/>
              </a:spcBef>
            </a:pPr>
            <a:endParaRPr sz="3600" spc="-9" dirty="0"/>
          </a:p>
          <a:p>
            <a:pPr marL="0" indent="0" algn="ctr">
              <a:lnSpc>
                <a:spcPct val="100000"/>
              </a:lnSpc>
              <a:buNone/>
            </a:pPr>
            <a:r>
              <a:rPr sz="3600" spc="-240" dirty="0"/>
              <a:t>…</a:t>
            </a:r>
            <a:r>
              <a:rPr sz="3600" spc="-100" dirty="0"/>
              <a:t> </a:t>
            </a:r>
            <a:r>
              <a:rPr sz="3600" dirty="0"/>
              <a:t>une</a:t>
            </a:r>
            <a:r>
              <a:rPr sz="3600" spc="-118" dirty="0"/>
              <a:t> </a:t>
            </a:r>
            <a:r>
              <a:rPr sz="3600" spc="91" dirty="0"/>
              <a:t>ile</a:t>
            </a:r>
            <a:r>
              <a:rPr sz="3600" spc="-109" dirty="0"/>
              <a:t> </a:t>
            </a:r>
            <a:r>
              <a:rPr sz="3600" dirty="0"/>
              <a:t>au</a:t>
            </a:r>
            <a:r>
              <a:rPr sz="3600" spc="-109" dirty="0"/>
              <a:t> </a:t>
            </a:r>
            <a:r>
              <a:rPr sz="3600" dirty="0"/>
              <a:t>bout</a:t>
            </a:r>
            <a:r>
              <a:rPr sz="3600" spc="-103" dirty="0"/>
              <a:t> </a:t>
            </a:r>
            <a:r>
              <a:rPr sz="3600" dirty="0"/>
              <a:t>du</a:t>
            </a:r>
            <a:r>
              <a:rPr sz="3600" spc="-109" dirty="0"/>
              <a:t> </a:t>
            </a:r>
            <a:r>
              <a:rPr sz="3600" spc="-9" dirty="0"/>
              <a:t>monde.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52069">
              <a:spcBef>
                <a:spcPts val="80"/>
              </a:spcBef>
            </a:pPr>
            <a:fld id="{81D60167-4931-47E6-BA6A-407CBD079E47}" type="slidenum">
              <a:rPr lang="fr-FR" spc="-50" smtClean="0"/>
              <a:pPr marL="52069">
                <a:spcBef>
                  <a:spcPts val="80"/>
                </a:spcBef>
              </a:pPr>
              <a:t>12</a:t>
            </a:fld>
            <a:endParaRPr spc="-23" dirty="0"/>
          </a:p>
        </p:txBody>
      </p:sp>
      <p:pic>
        <p:nvPicPr>
          <p:cNvPr id="11" name="Picture 2" descr="Flèche Blog, flèche, angle, flèche png | PNGEgg">
            <a:extLst>
              <a:ext uri="{FF2B5EF4-FFF2-40B4-BE49-F238E27FC236}">
                <a16:creationId xmlns:a16="http://schemas.microsoft.com/office/drawing/2014/main" id="{E7A8CC6E-8944-8073-0991-5BC0F6485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2475" l="10000" r="90000">
                        <a14:foregroundMark x1="61333" y1="92642" x2="61333" y2="92642"/>
                        <a14:foregroundMark x1="34889" y1="8696" x2="32444" y2="76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00087">
            <a:off x="5709137" y="2376725"/>
            <a:ext cx="1414128" cy="93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D6FFA-7574-CF02-43FE-2435F9F7E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7B4A3A10-6DEA-8BBE-40D9-7657CFF3D0D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15718" y="476072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OBSERVER</a:t>
            </a: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EEBBF30-B5FF-16C3-F0AD-B358A1652B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81118" y="2386639"/>
            <a:ext cx="9535557" cy="367673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2827841" indent="0">
              <a:lnSpc>
                <a:spcPct val="100000"/>
              </a:lnSpc>
              <a:spcBef>
                <a:spcPts val="91"/>
              </a:spcBef>
              <a:buNone/>
            </a:pPr>
            <a:r>
              <a:rPr lang="fr-FR" sz="3600" b="1" spc="-82" dirty="0">
                <a:solidFill>
                  <a:srgbClr val="F9AE04"/>
                </a:solidFill>
                <a:latin typeface="Tahoma"/>
                <a:cs typeface="Tahoma"/>
              </a:rPr>
              <a:t>                           </a:t>
            </a:r>
            <a:r>
              <a:rPr sz="3600" b="1" spc="-82" dirty="0" err="1">
                <a:solidFill>
                  <a:srgbClr val="F9AE04"/>
                </a:solidFill>
                <a:latin typeface="Tahoma"/>
                <a:cs typeface="Tahoma"/>
              </a:rPr>
              <a:t>s’embarquer</a:t>
            </a:r>
            <a:endParaRPr sz="3600" b="1" spc="-82" dirty="0">
              <a:solidFill>
                <a:srgbClr val="F9AE04"/>
              </a:solidFill>
              <a:latin typeface="Tahoma"/>
              <a:cs typeface="Tahoma"/>
            </a:endParaRPr>
          </a:p>
          <a:p>
            <a:pPr marL="0" indent="0" algn="ctr">
              <a:lnSpc>
                <a:spcPct val="100000"/>
              </a:lnSpc>
              <a:spcBef>
                <a:spcPts val="3540"/>
              </a:spcBef>
              <a:buNone/>
            </a:pPr>
            <a:r>
              <a:rPr sz="3600" dirty="0"/>
              <a:t>Gauguin</a:t>
            </a:r>
            <a:r>
              <a:rPr sz="3600" spc="-50" dirty="0"/>
              <a:t> </a:t>
            </a:r>
            <a:r>
              <a:rPr sz="3600" b="1" u="sng" spc="-109" dirty="0">
                <a:solidFill>
                  <a:srgbClr val="F9AE04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s’est</a:t>
            </a:r>
            <a:r>
              <a:rPr sz="3600" b="1" u="sng" spc="23" dirty="0">
                <a:solidFill>
                  <a:srgbClr val="F9AE04"/>
                </a:solidFill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00" u="sng" dirty="0">
                <a:solidFill>
                  <a:srgbClr val="F9AE04"/>
                </a:solidFill>
                <a:uFill>
                  <a:solidFill>
                    <a:srgbClr val="000000"/>
                  </a:solidFill>
                </a:uFill>
              </a:rPr>
              <a:t>embarqué</a:t>
            </a:r>
            <a:r>
              <a:rPr sz="3600" spc="-50" dirty="0">
                <a:solidFill>
                  <a:srgbClr val="F9AE04"/>
                </a:solidFill>
              </a:rPr>
              <a:t> </a:t>
            </a:r>
            <a:r>
              <a:rPr sz="3600" dirty="0"/>
              <a:t>pour</a:t>
            </a:r>
            <a:r>
              <a:rPr sz="3600" spc="-54" dirty="0"/>
              <a:t> </a:t>
            </a:r>
            <a:r>
              <a:rPr sz="3600" spc="-9" dirty="0"/>
              <a:t>Tahiti,</a:t>
            </a:r>
          </a:p>
          <a:p>
            <a:pPr marL="0" indent="0" algn="ctr">
              <a:lnSpc>
                <a:spcPct val="100000"/>
              </a:lnSpc>
              <a:buNone/>
            </a:pPr>
            <a:endParaRPr lang="fr-FR" sz="3600" spc="-9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fr-FR" sz="4000" b="1" spc="-9" dirty="0">
                <a:solidFill>
                  <a:srgbClr val="FFC000"/>
                </a:solidFill>
              </a:rPr>
              <a:t>C’est</a:t>
            </a:r>
            <a:r>
              <a:rPr sz="4000" b="1" spc="-100" dirty="0">
                <a:solidFill>
                  <a:srgbClr val="FFC000"/>
                </a:solidFill>
              </a:rPr>
              <a:t> </a:t>
            </a:r>
            <a:r>
              <a:rPr sz="3600" dirty="0"/>
              <a:t>une</a:t>
            </a:r>
            <a:r>
              <a:rPr sz="3600" spc="-118" dirty="0"/>
              <a:t> </a:t>
            </a:r>
            <a:r>
              <a:rPr sz="3600" spc="91" dirty="0"/>
              <a:t>ile</a:t>
            </a:r>
            <a:r>
              <a:rPr sz="3600" spc="-109" dirty="0"/>
              <a:t> </a:t>
            </a:r>
            <a:r>
              <a:rPr sz="3600" dirty="0"/>
              <a:t>au</a:t>
            </a:r>
            <a:r>
              <a:rPr sz="3600" spc="-109" dirty="0"/>
              <a:t> </a:t>
            </a:r>
            <a:r>
              <a:rPr sz="3600" dirty="0"/>
              <a:t>bout</a:t>
            </a:r>
            <a:r>
              <a:rPr sz="3600" spc="-103" dirty="0"/>
              <a:t> </a:t>
            </a:r>
            <a:r>
              <a:rPr sz="3600" dirty="0"/>
              <a:t>du</a:t>
            </a:r>
            <a:r>
              <a:rPr sz="3600" spc="-109" dirty="0"/>
              <a:t> </a:t>
            </a:r>
            <a:r>
              <a:rPr sz="3600" spc="-9" dirty="0"/>
              <a:t>monde</a:t>
            </a:r>
            <a:r>
              <a:rPr lang="fr-FR" sz="3600" spc="-9" dirty="0"/>
              <a:t>. </a:t>
            </a:r>
          </a:p>
          <a:p>
            <a:pPr marL="0" indent="0" algn="ctr">
              <a:lnSpc>
                <a:spcPct val="100000"/>
              </a:lnSpc>
              <a:buNone/>
            </a:pPr>
            <a:endParaRPr lang="fr-FR" sz="3600" spc="-9" dirty="0"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F62A22A9-2938-448D-10F7-AB3AE55DD675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52069">
              <a:spcBef>
                <a:spcPts val="80"/>
              </a:spcBef>
            </a:pPr>
            <a:fld id="{81D60167-4931-47E6-BA6A-407CBD079E47}" type="slidenum">
              <a:rPr lang="fr-FR" spc="-50" smtClean="0"/>
              <a:pPr marL="52069">
                <a:spcBef>
                  <a:spcPts val="80"/>
                </a:spcBef>
              </a:pPr>
              <a:t>13</a:t>
            </a:fld>
            <a:endParaRPr spc="-23" dirty="0"/>
          </a:p>
        </p:txBody>
      </p:sp>
      <p:pic>
        <p:nvPicPr>
          <p:cNvPr id="11" name="Picture 2" descr="Flèche Blog, flèche, angle, flèche png | PNGEgg">
            <a:extLst>
              <a:ext uri="{FF2B5EF4-FFF2-40B4-BE49-F238E27FC236}">
                <a16:creationId xmlns:a16="http://schemas.microsoft.com/office/drawing/2014/main" id="{A0CA95CB-9BF5-B2B6-C7D8-25156AB13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2475" l="10000" r="90000">
                        <a14:foregroundMark x1="61333" y1="92642" x2="61333" y2="92642"/>
                        <a14:foregroundMark x1="34889" y1="8696" x2="32444" y2="76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00087">
            <a:off x="5709137" y="2376725"/>
            <a:ext cx="1414128" cy="93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76D8850-F13F-0F73-C9EA-2DDAD754CC31}"/>
              </a:ext>
            </a:extLst>
          </p:cNvPr>
          <p:cNvSpPr txBox="1"/>
          <p:nvPr/>
        </p:nvSpPr>
        <p:spPr>
          <a:xfrm>
            <a:off x="4523607" y="5724831"/>
            <a:ext cx="6093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spc="-91" dirty="0">
                <a:solidFill>
                  <a:srgbClr val="F9AE04"/>
                </a:solidFill>
                <a:latin typeface="Tahoma"/>
                <a:cs typeface="Tahoma"/>
              </a:rPr>
              <a:t>Les siens</a:t>
            </a:r>
            <a:endParaRPr lang="fr-FR" sz="3600" dirty="0"/>
          </a:p>
        </p:txBody>
      </p:sp>
      <p:pic>
        <p:nvPicPr>
          <p:cNvPr id="3" name="Picture 2" descr="Flèche Blog, flèche, angle, flèche png | PNGEgg">
            <a:extLst>
              <a:ext uri="{FF2B5EF4-FFF2-40B4-BE49-F238E27FC236}">
                <a16:creationId xmlns:a16="http://schemas.microsoft.com/office/drawing/2014/main" id="{5BB588C7-4948-46DA-1641-880312EA2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2475" l="10000" r="90000">
                        <a14:foregroundMark x1="61333" y1="92642" x2="61333" y2="92642"/>
                        <a14:foregroundMark x1="34889" y1="8696" x2="32444" y2="76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91019" flipH="1">
            <a:off x="3205872" y="5483205"/>
            <a:ext cx="1517321" cy="968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85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52069">
              <a:spcBef>
                <a:spcPts val="80"/>
              </a:spcBef>
            </a:pPr>
            <a:fld id="{81D60167-4931-47E6-BA6A-407CBD079E47}" type="slidenum">
              <a:rPr lang="fr-FR" spc="-50" smtClean="0"/>
              <a:pPr marL="52069">
                <a:spcBef>
                  <a:spcPts val="80"/>
                </a:spcBef>
              </a:pPr>
              <a:t>14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17841" y="639972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COMPRENDRE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92264" y="2723756"/>
            <a:ext cx="7005409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103" dirty="0">
                <a:latin typeface="Tahoma"/>
                <a:cs typeface="Tahoma"/>
              </a:rPr>
              <a:t>Sur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toiles,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154" dirty="0">
                <a:latin typeface="Tahoma"/>
                <a:cs typeface="Tahoma"/>
              </a:rPr>
              <a:t>il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peint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paysages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>
              <a:latin typeface="Tahoma"/>
              <a:cs typeface="Tahoma"/>
            </a:endParaRPr>
          </a:p>
          <a:p>
            <a:pPr marL="576" algn="ctr">
              <a:spcBef>
                <a:spcPts val="5"/>
              </a:spcBef>
            </a:pPr>
            <a:r>
              <a:rPr sz="3627" spc="-9" dirty="0">
                <a:latin typeface="Tahoma"/>
                <a:cs typeface="Tahoma"/>
              </a:rPr>
              <a:t>paradisiaques.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1865985" y="3081519"/>
            <a:ext cx="7761459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R="45490" algn="r">
              <a:spcBef>
                <a:spcPts val="2797"/>
              </a:spcBef>
            </a:pPr>
            <a:r>
              <a:rPr lang="fr-FR" sz="3627" spc="103" dirty="0">
                <a:latin typeface="Tahoma"/>
                <a:cs typeface="Tahoma"/>
              </a:rPr>
              <a:t>Sur</a:t>
            </a:r>
            <a:r>
              <a:rPr lang="fr-FR" sz="3627" spc="-91" dirty="0">
                <a:latin typeface="Tahoma"/>
                <a:cs typeface="Tahoma"/>
              </a:rPr>
              <a:t> </a:t>
            </a:r>
            <a:r>
              <a:rPr lang="fr-FR" sz="3627" b="1" spc="-36" dirty="0">
                <a:solidFill>
                  <a:srgbClr val="F9AE04"/>
                </a:solidFill>
                <a:latin typeface="Tahoma"/>
                <a:cs typeface="Tahoma"/>
              </a:rPr>
              <a:t>ses</a:t>
            </a:r>
            <a:r>
              <a:rPr lang="fr-FR" sz="3627" b="1" spc="-27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lang="fr-FR" sz="3627" dirty="0">
                <a:latin typeface="Tahoma"/>
                <a:cs typeface="Tahoma"/>
              </a:rPr>
              <a:t>toiles,</a:t>
            </a:r>
            <a:r>
              <a:rPr lang="fr-FR" sz="3627" spc="-95" dirty="0">
                <a:latin typeface="Tahoma"/>
                <a:cs typeface="Tahoma"/>
              </a:rPr>
              <a:t> </a:t>
            </a:r>
            <a:r>
              <a:rPr lang="fr-FR" sz="3627" spc="154" dirty="0">
                <a:latin typeface="Tahoma"/>
                <a:cs typeface="Tahoma"/>
              </a:rPr>
              <a:t>il</a:t>
            </a:r>
            <a:r>
              <a:rPr lang="fr-FR" sz="3627" spc="-95" dirty="0">
                <a:latin typeface="Tahoma"/>
                <a:cs typeface="Tahoma"/>
              </a:rPr>
              <a:t> </a:t>
            </a:r>
            <a:r>
              <a:rPr lang="fr-FR" sz="3627" dirty="0">
                <a:latin typeface="Tahoma"/>
                <a:cs typeface="Tahoma"/>
              </a:rPr>
              <a:t>a</a:t>
            </a:r>
            <a:r>
              <a:rPr lang="fr-FR" sz="3627" spc="-95" dirty="0">
                <a:latin typeface="Tahoma"/>
                <a:cs typeface="Tahoma"/>
              </a:rPr>
              <a:t> </a:t>
            </a:r>
            <a:r>
              <a:rPr lang="fr-FR" sz="3627" dirty="0">
                <a:latin typeface="Tahoma"/>
                <a:cs typeface="Tahoma"/>
              </a:rPr>
              <a:t>peint</a:t>
            </a:r>
            <a:r>
              <a:rPr lang="fr-FR" sz="3627" spc="-86" dirty="0">
                <a:latin typeface="Tahoma"/>
                <a:cs typeface="Tahoma"/>
              </a:rPr>
              <a:t> </a:t>
            </a:r>
            <a:r>
              <a:rPr lang="fr-FR" sz="3627" b="1" spc="-122" dirty="0">
                <a:solidFill>
                  <a:srgbClr val="F9AE04"/>
                </a:solidFill>
                <a:latin typeface="Tahoma"/>
                <a:cs typeface="Tahoma"/>
              </a:rPr>
              <a:t>ces</a:t>
            </a:r>
            <a:r>
              <a:rPr lang="fr-FR" sz="3627" b="1" spc="-23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lang="fr-FR" sz="3627" spc="-9" dirty="0">
                <a:latin typeface="Tahoma"/>
                <a:cs typeface="Tahoma"/>
              </a:rPr>
              <a:t>paysages</a:t>
            </a:r>
            <a:endParaRPr lang="fr-FR" sz="3627" dirty="0">
              <a:latin typeface="Tahoma"/>
              <a:cs typeface="Tahoma"/>
            </a:endParaRPr>
          </a:p>
          <a:p>
            <a:pPr>
              <a:spcBef>
                <a:spcPts val="249"/>
              </a:spcBef>
            </a:pPr>
            <a:endParaRPr sz="3627" dirty="0">
              <a:latin typeface="Tahoma"/>
              <a:cs typeface="Tahoma"/>
            </a:endParaRPr>
          </a:p>
          <a:p>
            <a:pPr marR="33973" algn="ctr"/>
            <a:r>
              <a:rPr sz="3627" spc="-9" dirty="0">
                <a:latin typeface="Tahoma"/>
                <a:cs typeface="Tahoma"/>
              </a:rPr>
              <a:t>paradisiaques.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81610" y="649189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COMPRENDRE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52069">
              <a:spcBef>
                <a:spcPts val="80"/>
              </a:spcBef>
            </a:pPr>
            <a:fld id="{81D60167-4931-47E6-BA6A-407CBD079E47}" type="slidenum">
              <a:rPr lang="fr-FR" spc="-50" smtClean="0"/>
              <a:pPr marL="52069">
                <a:spcBef>
                  <a:spcPts val="80"/>
                </a:spcBef>
              </a:pPr>
              <a:t>15</a:t>
            </a:fld>
            <a:endParaRPr spc="-23" dirty="0"/>
          </a:p>
        </p:txBody>
      </p:sp>
      <p:pic>
        <p:nvPicPr>
          <p:cNvPr id="14" name="Picture 2" descr="Flèche Blog, flèche, angle, flèche png | PNGEgg">
            <a:extLst>
              <a:ext uri="{FF2B5EF4-FFF2-40B4-BE49-F238E27FC236}">
                <a16:creationId xmlns:a16="http://schemas.microsoft.com/office/drawing/2014/main" id="{65F0D7D1-4DED-7D48-3C6C-54A84F593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2475" l="10000" r="90000">
                        <a14:foregroundMark x1="61333" y1="92642" x2="61333" y2="92642"/>
                        <a14:foregroundMark x1="34889" y1="8696" x2="32444" y2="76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00087">
            <a:off x="6693875" y="2084286"/>
            <a:ext cx="1414128" cy="93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Flèche Blog, flèche, angle, flèche png | PNGEgg">
            <a:extLst>
              <a:ext uri="{FF2B5EF4-FFF2-40B4-BE49-F238E27FC236}">
                <a16:creationId xmlns:a16="http://schemas.microsoft.com/office/drawing/2014/main" id="{73EB54B0-EB6D-CC25-DD93-841B7AC75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2475" l="10000" r="90000">
                        <a14:foregroundMark x1="61333" y1="92642" x2="61333" y2="92642"/>
                        <a14:foregroundMark x1="34889" y1="8696" x2="32444" y2="76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00087">
            <a:off x="2696305" y="2084284"/>
            <a:ext cx="1414128" cy="93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6A10A35-48B9-59A4-9414-95B76EE09DF7}"/>
              </a:ext>
            </a:extLst>
          </p:cNvPr>
          <p:cNvSpPr txBox="1"/>
          <p:nvPr/>
        </p:nvSpPr>
        <p:spPr>
          <a:xfrm>
            <a:off x="3970674" y="2110799"/>
            <a:ext cx="6093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spc="-91" dirty="0">
                <a:solidFill>
                  <a:srgbClr val="F9AE04"/>
                </a:solidFill>
                <a:latin typeface="Tahoma"/>
                <a:cs typeface="Tahoma"/>
              </a:rPr>
              <a:t>Les siennes</a:t>
            </a:r>
            <a:endParaRPr lang="fr-FR" sz="36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DE17798-124A-FDAB-7BAB-2FC525623509}"/>
              </a:ext>
            </a:extLst>
          </p:cNvPr>
          <p:cNvSpPr txBox="1"/>
          <p:nvPr/>
        </p:nvSpPr>
        <p:spPr>
          <a:xfrm>
            <a:off x="8038447" y="2110799"/>
            <a:ext cx="6093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spc="-91" dirty="0">
                <a:solidFill>
                  <a:srgbClr val="F9AE04"/>
                </a:solidFill>
                <a:latin typeface="Tahoma"/>
                <a:cs typeface="Tahoma"/>
              </a:rPr>
              <a:t>Ceux-là</a:t>
            </a:r>
            <a:endParaRPr lang="fr-FR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52069">
              <a:spcBef>
                <a:spcPts val="80"/>
              </a:spcBef>
            </a:pPr>
            <a:fld id="{81D60167-4931-47E6-BA6A-407CBD079E47}" type="slidenum">
              <a:rPr lang="fr-FR" spc="-50" smtClean="0"/>
              <a:pPr marL="52069">
                <a:spcBef>
                  <a:spcPts val="80"/>
                </a:spcBef>
              </a:pPr>
              <a:t>16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29371" y="408963"/>
            <a:ext cx="4538603" cy="1549807"/>
          </a:xfrm>
          <a:prstGeom prst="rect">
            <a:avLst/>
          </a:prstGeom>
        </p:spPr>
        <p:txBody>
          <a:bodyPr vert="horz" wrap="square" lIns="0" tIns="104799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825"/>
              </a:spcBef>
            </a:pPr>
            <a:r>
              <a:rPr spc="-299" dirty="0"/>
              <a:t>VÉRIFIER</a:t>
            </a:r>
          </a:p>
          <a:p>
            <a:pPr algn="ctr">
              <a:lnSpc>
                <a:spcPct val="100000"/>
              </a:lnSpc>
              <a:spcBef>
                <a:spcPts val="735"/>
              </a:spcBef>
            </a:pPr>
            <a:r>
              <a:rPr spc="-27" dirty="0"/>
              <a:t>SA</a:t>
            </a:r>
            <a:r>
              <a:rPr spc="-317" dirty="0"/>
              <a:t> </a:t>
            </a:r>
            <a:r>
              <a:rPr spc="-381" dirty="0"/>
              <a:t>COMPRÉHENSION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8054" y="2627561"/>
            <a:ext cx="12217362" cy="242459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349522" marR="4607" indent="-338581">
              <a:lnSpc>
                <a:spcPts val="4081"/>
              </a:lnSpc>
              <a:spcBef>
                <a:spcPts val="91"/>
              </a:spcBef>
              <a:buChar char="•"/>
              <a:tabLst>
                <a:tab pos="350673" algn="l"/>
              </a:tabLst>
            </a:pPr>
            <a:r>
              <a:rPr sz="3264" dirty="0">
                <a:latin typeface="Tahoma"/>
                <a:cs typeface="Tahoma"/>
              </a:rPr>
              <a:t>Quelle</a:t>
            </a:r>
            <a:r>
              <a:rPr sz="3264" spc="-63" dirty="0"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est</a:t>
            </a:r>
            <a:r>
              <a:rPr sz="3264" spc="-59" dirty="0">
                <a:latin typeface="Tahoma"/>
                <a:cs typeface="Tahoma"/>
              </a:rPr>
              <a:t> </a:t>
            </a:r>
            <a:r>
              <a:rPr sz="3264" spc="95" dirty="0">
                <a:latin typeface="Tahoma"/>
                <a:cs typeface="Tahoma"/>
              </a:rPr>
              <a:t>la</a:t>
            </a:r>
            <a:r>
              <a:rPr sz="3264" spc="-59" dirty="0"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nature</a:t>
            </a:r>
            <a:r>
              <a:rPr sz="3264" spc="-59" dirty="0"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des</a:t>
            </a:r>
            <a:r>
              <a:rPr sz="3264" spc="-59" dirty="0">
                <a:latin typeface="Tahoma"/>
                <a:cs typeface="Tahoma"/>
              </a:rPr>
              <a:t> </a:t>
            </a:r>
            <a:r>
              <a:rPr sz="3264" spc="45" dirty="0">
                <a:latin typeface="Tahoma"/>
                <a:cs typeface="Tahoma"/>
              </a:rPr>
              <a:t>mots</a:t>
            </a:r>
            <a:r>
              <a:rPr sz="3264" spc="-59" dirty="0"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«</a:t>
            </a:r>
            <a:r>
              <a:rPr sz="3264" spc="-50" dirty="0">
                <a:latin typeface="Tahoma"/>
                <a:cs typeface="Tahoma"/>
              </a:rPr>
              <a:t> </a:t>
            </a:r>
            <a:r>
              <a:rPr sz="3264" b="1" spc="-32" dirty="0">
                <a:solidFill>
                  <a:srgbClr val="F9AE04"/>
                </a:solidFill>
                <a:latin typeface="Tahoma"/>
                <a:cs typeface="Tahoma"/>
              </a:rPr>
              <a:t>ses</a:t>
            </a:r>
            <a:r>
              <a:rPr sz="3264" b="1" spc="5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264" spc="-45" dirty="0">
                <a:latin typeface="Tahoma"/>
                <a:cs typeface="Tahoma"/>
              </a:rPr>
              <a:t>» 	</a:t>
            </a:r>
            <a:r>
              <a:rPr sz="3264" dirty="0">
                <a:latin typeface="Tahoma"/>
                <a:cs typeface="Tahoma"/>
              </a:rPr>
              <a:t>et</a:t>
            </a:r>
            <a:r>
              <a:rPr sz="3264" spc="-154" dirty="0"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«</a:t>
            </a:r>
            <a:r>
              <a:rPr sz="3264" spc="-145" dirty="0">
                <a:latin typeface="Tahoma"/>
                <a:cs typeface="Tahoma"/>
              </a:rPr>
              <a:t> </a:t>
            </a:r>
            <a:r>
              <a:rPr sz="3264" b="1" spc="-113" dirty="0">
                <a:solidFill>
                  <a:srgbClr val="F9AE04"/>
                </a:solidFill>
                <a:latin typeface="Tahoma"/>
                <a:cs typeface="Tahoma"/>
              </a:rPr>
              <a:t>ces</a:t>
            </a:r>
            <a:r>
              <a:rPr sz="3264" b="1" spc="-86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»</a:t>
            </a:r>
            <a:r>
              <a:rPr sz="3264" spc="-150" dirty="0">
                <a:latin typeface="Tahoma"/>
                <a:cs typeface="Tahoma"/>
              </a:rPr>
              <a:t> </a:t>
            </a:r>
            <a:r>
              <a:rPr sz="3264" spc="32" dirty="0">
                <a:latin typeface="Tahoma"/>
                <a:cs typeface="Tahoma"/>
              </a:rPr>
              <a:t>?</a:t>
            </a:r>
            <a:endParaRPr sz="3264" dirty="0">
              <a:latin typeface="Tahoma"/>
              <a:cs typeface="Tahoma"/>
            </a:endParaRPr>
          </a:p>
          <a:p>
            <a:pPr marL="350097" indent="-338581">
              <a:spcBef>
                <a:spcPts val="1025"/>
              </a:spcBef>
              <a:buChar char="•"/>
              <a:tabLst>
                <a:tab pos="350097" algn="l"/>
              </a:tabLst>
            </a:pPr>
            <a:r>
              <a:rPr sz="3264" spc="-41" dirty="0">
                <a:latin typeface="Tahoma"/>
                <a:cs typeface="Tahoma"/>
              </a:rPr>
              <a:t>Que</a:t>
            </a:r>
            <a:r>
              <a:rPr sz="3264" spc="-91" dirty="0"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signifie</a:t>
            </a:r>
            <a:r>
              <a:rPr sz="3264" spc="-91" dirty="0">
                <a:latin typeface="Tahoma"/>
                <a:cs typeface="Tahoma"/>
              </a:rPr>
              <a:t> </a:t>
            </a:r>
            <a:r>
              <a:rPr sz="3264" spc="86" dirty="0">
                <a:latin typeface="Tahoma"/>
                <a:cs typeface="Tahoma"/>
              </a:rPr>
              <a:t>le</a:t>
            </a:r>
            <a:r>
              <a:rPr sz="3264" spc="-86" dirty="0"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mot</a:t>
            </a:r>
            <a:r>
              <a:rPr sz="3264" spc="-91" dirty="0"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«</a:t>
            </a:r>
            <a:r>
              <a:rPr sz="3264" spc="-77" dirty="0">
                <a:latin typeface="Tahoma"/>
                <a:cs typeface="Tahoma"/>
              </a:rPr>
              <a:t> </a:t>
            </a:r>
            <a:r>
              <a:rPr sz="3264" b="1" spc="-109" dirty="0">
                <a:solidFill>
                  <a:srgbClr val="F9AE04"/>
                </a:solidFill>
                <a:latin typeface="Tahoma"/>
                <a:cs typeface="Tahoma"/>
              </a:rPr>
              <a:t>c’est</a:t>
            </a:r>
            <a:r>
              <a:rPr sz="3264" b="1" spc="-27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»</a:t>
            </a:r>
            <a:r>
              <a:rPr sz="3264" spc="-86" dirty="0">
                <a:latin typeface="Tahoma"/>
                <a:cs typeface="Tahoma"/>
              </a:rPr>
              <a:t> </a:t>
            </a:r>
            <a:r>
              <a:rPr sz="3264" spc="32" dirty="0">
                <a:latin typeface="Tahoma"/>
                <a:cs typeface="Tahoma"/>
              </a:rPr>
              <a:t>?</a:t>
            </a:r>
            <a:endParaRPr sz="3264" dirty="0">
              <a:latin typeface="Tahoma"/>
              <a:cs typeface="Tahoma"/>
            </a:endParaRPr>
          </a:p>
          <a:p>
            <a:pPr marL="349522" marR="287333" indent="-338581">
              <a:lnSpc>
                <a:spcPct val="104200"/>
              </a:lnSpc>
              <a:spcBef>
                <a:spcPts val="1029"/>
              </a:spcBef>
              <a:buChar char="•"/>
              <a:tabLst>
                <a:tab pos="350673" algn="l"/>
              </a:tabLst>
            </a:pPr>
            <a:r>
              <a:rPr sz="3264" dirty="0">
                <a:latin typeface="Tahoma"/>
                <a:cs typeface="Tahoma"/>
              </a:rPr>
              <a:t>De</a:t>
            </a:r>
            <a:r>
              <a:rPr sz="3264" spc="-91" dirty="0"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quoi</a:t>
            </a:r>
            <a:r>
              <a:rPr sz="3264" spc="-91" dirty="0"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fait</a:t>
            </a:r>
            <a:r>
              <a:rPr sz="3264" spc="-86" dirty="0"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partie</a:t>
            </a:r>
            <a:r>
              <a:rPr sz="3264" spc="-91" dirty="0">
                <a:latin typeface="Tahoma"/>
                <a:cs typeface="Tahoma"/>
              </a:rPr>
              <a:t> </a:t>
            </a:r>
            <a:r>
              <a:rPr sz="3264" spc="86" dirty="0">
                <a:latin typeface="Tahoma"/>
                <a:cs typeface="Tahoma"/>
              </a:rPr>
              <a:t>le</a:t>
            </a:r>
            <a:r>
              <a:rPr sz="3264" spc="-86" dirty="0"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mot</a:t>
            </a:r>
            <a:r>
              <a:rPr sz="3264" spc="-91" dirty="0"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«</a:t>
            </a:r>
            <a:r>
              <a:rPr sz="3264" spc="-82" dirty="0">
                <a:latin typeface="Tahoma"/>
                <a:cs typeface="Tahoma"/>
              </a:rPr>
              <a:t> </a:t>
            </a:r>
            <a:r>
              <a:rPr sz="3264" b="1" spc="-100" dirty="0">
                <a:solidFill>
                  <a:srgbClr val="F9AE04"/>
                </a:solidFill>
                <a:latin typeface="Tahoma"/>
                <a:cs typeface="Tahoma"/>
              </a:rPr>
              <a:t>s’est</a:t>
            </a:r>
            <a:r>
              <a:rPr sz="3264" b="1" spc="-23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»</a:t>
            </a:r>
            <a:r>
              <a:rPr sz="3264" spc="-91" dirty="0">
                <a:latin typeface="Tahoma"/>
                <a:cs typeface="Tahoma"/>
              </a:rPr>
              <a:t> </a:t>
            </a:r>
            <a:r>
              <a:rPr sz="3264" spc="32" dirty="0">
                <a:latin typeface="Tahoma"/>
                <a:cs typeface="Tahoma"/>
              </a:rPr>
              <a:t>? 	</a:t>
            </a:r>
            <a:r>
              <a:rPr sz="3264" dirty="0">
                <a:latin typeface="Tahoma"/>
                <a:cs typeface="Tahoma"/>
              </a:rPr>
              <a:t>Comment</a:t>
            </a:r>
            <a:r>
              <a:rPr sz="3264" spc="5" dirty="0">
                <a:latin typeface="Tahoma"/>
                <a:cs typeface="Tahoma"/>
              </a:rPr>
              <a:t> </a:t>
            </a:r>
            <a:r>
              <a:rPr sz="3264" spc="86" dirty="0">
                <a:latin typeface="Tahoma"/>
                <a:cs typeface="Tahoma"/>
              </a:rPr>
              <a:t>le</a:t>
            </a:r>
            <a:r>
              <a:rPr sz="3264" spc="5" dirty="0">
                <a:latin typeface="Tahoma"/>
                <a:cs typeface="Tahoma"/>
              </a:rPr>
              <a:t> </a:t>
            </a:r>
            <a:r>
              <a:rPr sz="3264" spc="45" dirty="0">
                <a:latin typeface="Tahoma"/>
                <a:cs typeface="Tahoma"/>
              </a:rPr>
              <a:t>repérer</a:t>
            </a:r>
            <a:r>
              <a:rPr sz="3264" spc="9" dirty="0">
                <a:latin typeface="Tahoma"/>
                <a:cs typeface="Tahoma"/>
              </a:rPr>
              <a:t> </a:t>
            </a:r>
            <a:r>
              <a:rPr sz="3264" spc="32" dirty="0">
                <a:latin typeface="Tahoma"/>
                <a:cs typeface="Tahoma"/>
              </a:rPr>
              <a:t>?</a:t>
            </a:r>
            <a:endParaRPr sz="3264" dirty="0">
              <a:latin typeface="Tahoma"/>
              <a:cs typeface="Tahoma"/>
            </a:endParaRPr>
          </a:p>
          <a:p>
            <a:pPr marL="349522" marR="1669295" indent="-338581">
              <a:lnSpc>
                <a:spcPct val="104200"/>
              </a:lnSpc>
              <a:spcBef>
                <a:spcPts val="1025"/>
              </a:spcBef>
              <a:buChar char="•"/>
              <a:tabLst>
                <a:tab pos="350673" algn="l"/>
              </a:tabLst>
            </a:pPr>
            <a:r>
              <a:rPr sz="3264" spc="-41" dirty="0">
                <a:latin typeface="Tahoma"/>
                <a:cs typeface="Tahoma"/>
              </a:rPr>
              <a:t>Que</a:t>
            </a:r>
            <a:r>
              <a:rPr sz="3264" spc="-103" dirty="0"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signifie</a:t>
            </a:r>
            <a:r>
              <a:rPr sz="3264" spc="-100" dirty="0">
                <a:latin typeface="Tahoma"/>
                <a:cs typeface="Tahoma"/>
              </a:rPr>
              <a:t> </a:t>
            </a:r>
            <a:r>
              <a:rPr sz="3264" spc="86" dirty="0">
                <a:latin typeface="Tahoma"/>
                <a:cs typeface="Tahoma"/>
              </a:rPr>
              <a:t>le</a:t>
            </a:r>
            <a:r>
              <a:rPr sz="3264" spc="-100" dirty="0"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mot</a:t>
            </a:r>
            <a:r>
              <a:rPr sz="3264" spc="-100" dirty="0"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«</a:t>
            </a:r>
            <a:r>
              <a:rPr sz="3264" spc="-95" dirty="0">
                <a:latin typeface="Tahoma"/>
                <a:cs typeface="Tahoma"/>
              </a:rPr>
              <a:t> </a:t>
            </a:r>
            <a:r>
              <a:rPr sz="3264" b="1" spc="-32" dirty="0">
                <a:solidFill>
                  <a:srgbClr val="F9AE04"/>
                </a:solidFill>
                <a:latin typeface="Tahoma"/>
                <a:cs typeface="Tahoma"/>
              </a:rPr>
              <a:t>ses</a:t>
            </a:r>
            <a:r>
              <a:rPr sz="3264" b="1" spc="-36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»</a:t>
            </a:r>
            <a:r>
              <a:rPr sz="3264" spc="-100" dirty="0">
                <a:latin typeface="Tahoma"/>
                <a:cs typeface="Tahoma"/>
              </a:rPr>
              <a:t> </a:t>
            </a:r>
            <a:r>
              <a:rPr sz="3264" spc="32" dirty="0">
                <a:latin typeface="Tahoma"/>
                <a:cs typeface="Tahoma"/>
              </a:rPr>
              <a:t>? 	</a:t>
            </a:r>
            <a:r>
              <a:rPr sz="3264" spc="86" dirty="0">
                <a:latin typeface="Tahoma"/>
                <a:cs typeface="Tahoma"/>
              </a:rPr>
              <a:t>le</a:t>
            </a:r>
            <a:r>
              <a:rPr sz="3264" spc="-131" dirty="0"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mot</a:t>
            </a:r>
            <a:r>
              <a:rPr sz="3264" spc="-127" dirty="0"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«</a:t>
            </a:r>
            <a:r>
              <a:rPr sz="3264" spc="-122" dirty="0">
                <a:latin typeface="Tahoma"/>
                <a:cs typeface="Tahoma"/>
              </a:rPr>
              <a:t> </a:t>
            </a:r>
            <a:r>
              <a:rPr sz="3264" b="1" spc="-113" dirty="0">
                <a:solidFill>
                  <a:srgbClr val="F9AE04"/>
                </a:solidFill>
                <a:latin typeface="Tahoma"/>
                <a:cs typeface="Tahoma"/>
              </a:rPr>
              <a:t>ces</a:t>
            </a:r>
            <a:r>
              <a:rPr sz="3264" b="1" spc="-63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264" dirty="0">
                <a:latin typeface="Tahoma"/>
                <a:cs typeface="Tahoma"/>
              </a:rPr>
              <a:t>»</a:t>
            </a:r>
            <a:r>
              <a:rPr sz="3264" spc="-127" dirty="0">
                <a:latin typeface="Tahoma"/>
                <a:cs typeface="Tahoma"/>
              </a:rPr>
              <a:t> </a:t>
            </a:r>
            <a:r>
              <a:rPr sz="3264" spc="32" dirty="0">
                <a:latin typeface="Tahoma"/>
                <a:cs typeface="Tahoma"/>
              </a:rPr>
              <a:t>?</a:t>
            </a:r>
            <a:endParaRPr sz="3264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19869" y="3131196"/>
            <a:ext cx="9393607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 err="1">
                <a:latin typeface="Tahoma"/>
                <a:cs typeface="Tahoma"/>
              </a:rPr>
              <a:t>Regarde</a:t>
            </a:r>
            <a:r>
              <a:rPr sz="3627" spc="-18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lang="fr-FR" sz="3627" spc="-240" dirty="0">
                <a:latin typeface="Tahoma"/>
                <a:cs typeface="Tahoma"/>
              </a:rPr>
              <a:t>    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tableaux,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spc="163" dirty="0">
                <a:latin typeface="Tahoma"/>
                <a:cs typeface="Tahoma"/>
              </a:rPr>
              <a:t>ils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sont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magnifiques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!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667C87-72DA-D03F-2FFB-00AE2AA843D4}"/>
              </a:ext>
            </a:extLst>
          </p:cNvPr>
          <p:cNvSpPr txBox="1"/>
          <p:nvPr/>
        </p:nvSpPr>
        <p:spPr>
          <a:xfrm>
            <a:off x="3370138" y="3054660"/>
            <a:ext cx="9732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spc="-91" dirty="0">
                <a:solidFill>
                  <a:srgbClr val="F9AE04"/>
                </a:solidFill>
                <a:latin typeface="Tahoma"/>
                <a:cs typeface="Tahoma"/>
              </a:rPr>
              <a:t>ces</a:t>
            </a:r>
            <a:endParaRPr lang="fr-FR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06886" y="3131196"/>
            <a:ext cx="5107452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Il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lang="fr-FR" sz="3627" spc="-95" dirty="0">
                <a:latin typeface="Tahoma"/>
                <a:cs typeface="Tahoma"/>
              </a:rPr>
              <a:t>     </a:t>
            </a:r>
            <a:r>
              <a:rPr sz="3627" dirty="0" err="1">
                <a:latin typeface="Tahoma"/>
                <a:cs typeface="Tahoma"/>
              </a:rPr>
              <a:t>décidé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à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partir.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42D3F5E-B213-31CA-ECA8-C11BE85EC994}"/>
              </a:ext>
            </a:extLst>
          </p:cNvPr>
          <p:cNvSpPr txBox="1"/>
          <p:nvPr/>
        </p:nvSpPr>
        <p:spPr>
          <a:xfrm>
            <a:off x="4486355" y="3054660"/>
            <a:ext cx="6093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spc="-91" dirty="0">
                <a:solidFill>
                  <a:srgbClr val="F9AE04"/>
                </a:solidFill>
                <a:latin typeface="Tahoma"/>
                <a:cs typeface="Tahoma"/>
              </a:rPr>
              <a:t>s’est</a:t>
            </a:r>
            <a:endParaRPr lang="fr-FR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39414" y="3131196"/>
            <a:ext cx="7610294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Il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aimait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91" dirty="0">
                <a:latin typeface="Tahoma"/>
                <a:cs typeface="Tahoma"/>
              </a:rPr>
              <a:t>l’ile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et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lang="fr-FR"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lang="fr-FR" sz="3627" spc="-100" dirty="0">
                <a:latin typeface="Tahoma"/>
                <a:cs typeface="Tahoma"/>
              </a:rPr>
              <a:t>   </a:t>
            </a:r>
            <a:r>
              <a:rPr sz="3627" spc="-9" dirty="0">
                <a:latin typeface="Tahoma"/>
                <a:cs typeface="Tahoma"/>
              </a:rPr>
              <a:t>habitants.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7BECB98-27DD-C78A-0E80-9924816E3BFB}"/>
              </a:ext>
            </a:extLst>
          </p:cNvPr>
          <p:cNvSpPr txBox="1"/>
          <p:nvPr/>
        </p:nvSpPr>
        <p:spPr>
          <a:xfrm>
            <a:off x="6406189" y="3054660"/>
            <a:ext cx="6093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spc="-91" dirty="0">
                <a:solidFill>
                  <a:srgbClr val="F9AE04"/>
                </a:solidFill>
                <a:latin typeface="Tahoma"/>
                <a:cs typeface="Tahoma"/>
              </a:rPr>
              <a:t>ses</a:t>
            </a:r>
            <a:endParaRPr lang="fr-FR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28460" y="3131196"/>
            <a:ext cx="4639694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-45" dirty="0">
                <a:latin typeface="Tahoma"/>
                <a:cs typeface="Tahoma"/>
              </a:rPr>
              <a:t>Ici,</a:t>
            </a:r>
            <a:r>
              <a:rPr sz="3627" spc="-145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lang="fr-FR" sz="3627" spc="-100" dirty="0">
                <a:latin typeface="Tahoma"/>
                <a:cs typeface="Tahoma"/>
              </a:rPr>
              <a:t>    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118" dirty="0">
                <a:latin typeface="Tahoma"/>
                <a:cs typeface="Tahoma"/>
              </a:rPr>
              <a:t> </a:t>
            </a:r>
            <a:r>
              <a:rPr sz="3627" spc="41" dirty="0">
                <a:latin typeface="Tahoma"/>
                <a:cs typeface="Tahoma"/>
              </a:rPr>
              <a:t>paradis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!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9C788C-A8C1-1D3B-E9F5-A28395D951E9}"/>
              </a:ext>
            </a:extLst>
          </p:cNvPr>
          <p:cNvSpPr txBox="1"/>
          <p:nvPr/>
        </p:nvSpPr>
        <p:spPr>
          <a:xfrm>
            <a:off x="4873217" y="3054660"/>
            <a:ext cx="6093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spc="-91" dirty="0">
                <a:solidFill>
                  <a:srgbClr val="F9AE04"/>
                </a:solidFill>
                <a:latin typeface="Tahoma"/>
                <a:cs typeface="Tahoma"/>
              </a:rPr>
              <a:t>c’est</a:t>
            </a:r>
            <a:endParaRPr lang="fr-FR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749113" y="2693754"/>
            <a:ext cx="6692164" cy="146138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personnes</a:t>
            </a:r>
            <a:r>
              <a:rPr sz="3627" spc="-145" dirty="0">
                <a:latin typeface="Tahoma"/>
                <a:cs typeface="Tahoma"/>
              </a:rPr>
              <a:t> </a:t>
            </a:r>
            <a:r>
              <a:rPr sz="3627" spc="-41" dirty="0">
                <a:latin typeface="Tahoma"/>
                <a:cs typeface="Tahoma"/>
              </a:rPr>
              <a:t>vivent</a:t>
            </a:r>
            <a:r>
              <a:rPr sz="3627" spc="-1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en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harmonie</a:t>
            </a:r>
            <a:endParaRPr sz="3627" dirty="0">
              <a:latin typeface="Tahoma"/>
              <a:cs typeface="Tahoma"/>
            </a:endParaRPr>
          </a:p>
          <a:p>
            <a:pPr algn="ctr">
              <a:spcBef>
                <a:spcPts val="2571"/>
              </a:spcBef>
            </a:pPr>
            <a:r>
              <a:rPr sz="3627" dirty="0">
                <a:latin typeface="Tahoma"/>
                <a:cs typeface="Tahoma"/>
              </a:rPr>
              <a:t>avec</a:t>
            </a:r>
            <a:r>
              <a:rPr sz="3627" spc="-159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154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nature.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C1FC650-1440-7C77-D555-D644AAD5C933}"/>
              </a:ext>
            </a:extLst>
          </p:cNvPr>
          <p:cNvSpPr txBox="1"/>
          <p:nvPr/>
        </p:nvSpPr>
        <p:spPr>
          <a:xfrm>
            <a:off x="2075784" y="2693754"/>
            <a:ext cx="6093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spc="-91" dirty="0">
                <a:solidFill>
                  <a:srgbClr val="F9AE04"/>
                </a:solidFill>
                <a:latin typeface="Tahoma"/>
                <a:cs typeface="Tahoma"/>
              </a:rPr>
              <a:t>Ces</a:t>
            </a:r>
            <a:endParaRPr lang="fr-FR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41172" y="2693754"/>
            <a:ext cx="6465535" cy="146138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127" dirty="0">
                <a:latin typeface="Tahoma"/>
                <a:cs typeface="Tahoma"/>
              </a:rPr>
              <a:t>Le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peintre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lang="fr-FR" sz="3627" spc="-59" dirty="0">
                <a:latin typeface="Tahoma"/>
                <a:cs typeface="Tahoma"/>
              </a:rPr>
              <a:t>      </a:t>
            </a:r>
            <a:r>
              <a:rPr sz="3627" spc="127" dirty="0">
                <a:latin typeface="Tahoma"/>
                <a:cs typeface="Tahoma"/>
              </a:rPr>
              <a:t>mis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à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vivre</a:t>
            </a:r>
            <a:endParaRPr sz="3627" dirty="0">
              <a:latin typeface="Tahoma"/>
              <a:cs typeface="Tahoma"/>
            </a:endParaRPr>
          </a:p>
          <a:p>
            <a:pPr algn="ctr">
              <a:spcBef>
                <a:spcPts val="2571"/>
              </a:spcBef>
            </a:pPr>
            <a:r>
              <a:rPr sz="3627" spc="68" dirty="0">
                <a:latin typeface="Tahoma"/>
                <a:cs typeface="Tahoma"/>
              </a:rPr>
              <a:t>selon</a:t>
            </a:r>
            <a:r>
              <a:rPr sz="3627" spc="9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coutumes</a:t>
            </a:r>
            <a:r>
              <a:rPr sz="3627" spc="9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locales.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E7B0515-4BDB-FE0F-AEDA-9FDAC4572551}"/>
              </a:ext>
            </a:extLst>
          </p:cNvPr>
          <p:cNvSpPr txBox="1"/>
          <p:nvPr/>
        </p:nvSpPr>
        <p:spPr>
          <a:xfrm>
            <a:off x="5821697" y="2693754"/>
            <a:ext cx="6093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spc="-91" dirty="0">
                <a:solidFill>
                  <a:srgbClr val="F9AE04"/>
                </a:solidFill>
                <a:latin typeface="Tahoma"/>
                <a:cs typeface="Tahoma"/>
              </a:rPr>
              <a:t>s’est</a:t>
            </a:r>
            <a:endParaRPr lang="fr-FR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83404" y="3131196"/>
            <a:ext cx="6880504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36" dirty="0">
                <a:latin typeface="Tahoma"/>
                <a:cs typeface="Tahoma"/>
              </a:rPr>
              <a:t>J’ai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déjà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dirty="0" err="1">
                <a:latin typeface="Tahoma"/>
                <a:cs typeface="Tahoma"/>
              </a:rPr>
              <a:t>visité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lang="fr-FR" sz="3627" spc="-240" dirty="0">
                <a:latin typeface="Tahoma"/>
                <a:cs typeface="Tahoma"/>
              </a:rPr>
              <a:t>     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trois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pays.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A8873C4-F21F-0052-F8B4-FFE71D030310}"/>
              </a:ext>
            </a:extLst>
          </p:cNvPr>
          <p:cNvSpPr txBox="1"/>
          <p:nvPr/>
        </p:nvSpPr>
        <p:spPr>
          <a:xfrm>
            <a:off x="6332740" y="3092927"/>
            <a:ext cx="6093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spc="-91" dirty="0">
                <a:solidFill>
                  <a:srgbClr val="F9AE04"/>
                </a:solidFill>
                <a:latin typeface="Tahoma"/>
                <a:cs typeface="Tahoma"/>
              </a:rPr>
              <a:t>ces</a:t>
            </a:r>
            <a:endParaRPr lang="fr-FR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04124" y="2693754"/>
            <a:ext cx="9255537" cy="146138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Gauguin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essayait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vendre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lang="fr-FR" sz="3627" spc="-100" dirty="0">
                <a:latin typeface="Tahoma"/>
                <a:cs typeface="Tahoma"/>
              </a:rPr>
              <a:t>     </a:t>
            </a:r>
            <a:r>
              <a:rPr sz="3627" spc="-9" dirty="0">
                <a:latin typeface="Tahoma"/>
                <a:cs typeface="Tahoma"/>
              </a:rPr>
              <a:t>tableaux</a:t>
            </a:r>
            <a:endParaRPr sz="3627" dirty="0">
              <a:latin typeface="Tahoma"/>
              <a:cs typeface="Tahoma"/>
            </a:endParaRPr>
          </a:p>
          <a:p>
            <a:pPr marL="576" algn="ctr">
              <a:spcBef>
                <a:spcPts val="2571"/>
              </a:spcBef>
            </a:pPr>
            <a:r>
              <a:rPr sz="3627" dirty="0">
                <a:latin typeface="Tahoma"/>
                <a:cs typeface="Tahoma"/>
              </a:rPr>
              <a:t>en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France.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2F8D396-6468-CDBB-3DCE-5454C79CE0B8}"/>
              </a:ext>
            </a:extLst>
          </p:cNvPr>
          <p:cNvSpPr txBox="1"/>
          <p:nvPr/>
        </p:nvSpPr>
        <p:spPr>
          <a:xfrm>
            <a:off x="8161539" y="2567999"/>
            <a:ext cx="6093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spc="-91" dirty="0">
                <a:solidFill>
                  <a:srgbClr val="F9AE04"/>
                </a:solidFill>
                <a:latin typeface="Tahoma"/>
                <a:cs typeface="Tahoma"/>
              </a:rPr>
              <a:t>ses</a:t>
            </a:r>
            <a:endParaRPr lang="fr-FR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252916" y="3131196"/>
            <a:ext cx="8420945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27" dirty="0">
                <a:latin typeface="Tahoma"/>
                <a:cs typeface="Tahoma"/>
              </a:rPr>
              <a:t>Le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public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lang="fr-FR" sz="3627" spc="-36" dirty="0">
                <a:latin typeface="Tahoma"/>
                <a:cs typeface="Tahoma"/>
              </a:rPr>
              <a:t>    </a:t>
            </a:r>
            <a:r>
              <a:rPr sz="3627" dirty="0" err="1">
                <a:latin typeface="Tahoma"/>
                <a:cs typeface="Tahoma"/>
              </a:rPr>
              <a:t>montré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plutôt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indifférent.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3FCB15D-D09E-F913-F83B-7C0359D69F8F}"/>
              </a:ext>
            </a:extLst>
          </p:cNvPr>
          <p:cNvSpPr txBox="1"/>
          <p:nvPr/>
        </p:nvSpPr>
        <p:spPr>
          <a:xfrm>
            <a:off x="4134662" y="3054660"/>
            <a:ext cx="6093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spc="-91" dirty="0">
                <a:solidFill>
                  <a:srgbClr val="F9AE04"/>
                </a:solidFill>
                <a:latin typeface="Tahoma"/>
                <a:cs typeface="Tahoma"/>
              </a:rPr>
              <a:t>s’est</a:t>
            </a:r>
            <a:endParaRPr lang="fr-FR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91182" y="3131196"/>
            <a:ext cx="8504710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-32" dirty="0">
                <a:latin typeface="Tahoma"/>
                <a:cs typeface="Tahoma"/>
              </a:rPr>
              <a:t>Toutes</a:t>
            </a:r>
            <a:r>
              <a:rPr sz="3627" spc="-131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lang="fr-FR" sz="3627" spc="-100" dirty="0">
                <a:latin typeface="Tahoma"/>
                <a:cs typeface="Tahoma"/>
              </a:rPr>
              <a:t>    </a:t>
            </a:r>
            <a:r>
              <a:rPr sz="3627" spc="68" dirty="0">
                <a:latin typeface="Tahoma"/>
                <a:cs typeface="Tahoma"/>
              </a:rPr>
              <a:t>couleurs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!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lang="fr-FR" sz="3627" spc="-100" dirty="0">
                <a:latin typeface="Tahoma"/>
                <a:cs typeface="Tahoma"/>
              </a:rPr>
              <a:t>     </a:t>
            </a:r>
            <a:r>
              <a:rPr sz="3627" dirty="0" err="1">
                <a:latin typeface="Tahoma"/>
                <a:cs typeface="Tahoma"/>
              </a:rPr>
              <a:t>incroyable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!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F958D08-A70E-78D7-9321-B25FE53C56A9}"/>
              </a:ext>
            </a:extLst>
          </p:cNvPr>
          <p:cNvSpPr txBox="1"/>
          <p:nvPr/>
        </p:nvSpPr>
        <p:spPr>
          <a:xfrm>
            <a:off x="4011570" y="3054660"/>
            <a:ext cx="982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spc="-91" dirty="0">
                <a:solidFill>
                  <a:srgbClr val="F9AE04"/>
                </a:solidFill>
                <a:latin typeface="Tahoma"/>
                <a:cs typeface="Tahoma"/>
              </a:rPr>
              <a:t>ces</a:t>
            </a:r>
            <a:endParaRPr lang="fr-FR" sz="36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040FF0-9C83-ADE0-BEAA-3A7779C50E97}"/>
              </a:ext>
            </a:extLst>
          </p:cNvPr>
          <p:cNvSpPr txBox="1"/>
          <p:nvPr/>
        </p:nvSpPr>
        <p:spPr>
          <a:xfrm>
            <a:off x="7058104" y="3054660"/>
            <a:ext cx="6093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spc="-91" dirty="0">
                <a:solidFill>
                  <a:srgbClr val="F9AE04"/>
                </a:solidFill>
                <a:latin typeface="Tahoma"/>
                <a:cs typeface="Tahoma"/>
              </a:rPr>
              <a:t>C’est</a:t>
            </a:r>
            <a:endParaRPr lang="fr-FR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7D313-FC03-7012-B420-FA738923E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A80ADE9-0C25-3845-B17A-A56D9B79C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1439485" cy="3428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5C5F66D-6051-7DD5-B9BC-7059EA40C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11373553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6453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D5188-F976-3CF4-6BE3-7B9E21AEF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EB270B5-785F-4F3B-2F79-068E39E94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45" y="1019906"/>
            <a:ext cx="11439485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171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EAED3-3462-D587-0764-E221D83CD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CCDC6E7-03BA-9686-DED8-861235857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46" y="1125415"/>
            <a:ext cx="11898491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7967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Paul Gauguin - Landscape from Bretagne Affiche">
            <a:extLst>
              <a:ext uri="{FF2B5EF4-FFF2-40B4-BE49-F238E27FC236}">
                <a16:creationId xmlns:a16="http://schemas.microsoft.com/office/drawing/2014/main" id="{067A0AE6-52BA-9402-5E44-E3787A9C8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466" y="-459700"/>
            <a:ext cx="11732114" cy="821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CD3F802-04DF-6829-94C7-1ED16D16CCE9}"/>
              </a:ext>
            </a:extLst>
          </p:cNvPr>
          <p:cNvSpPr txBox="1"/>
          <p:nvPr/>
        </p:nvSpPr>
        <p:spPr>
          <a:xfrm>
            <a:off x="-2" y="1999818"/>
            <a:ext cx="5143013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Production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d’écrits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46036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8879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Paul Gauguin - Tahitian Landscape Affiche">
            <a:extLst>
              <a:ext uri="{FF2B5EF4-FFF2-40B4-BE49-F238E27FC236}">
                <a16:creationId xmlns:a16="http://schemas.microsoft.com/office/drawing/2014/main" id="{9675ECBB-1A52-4F0A-F97D-09E06E349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412" y="-514350"/>
            <a:ext cx="11810180" cy="826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7E4E07C-9D72-FE2E-D4D7-5D5D9F199B9E}"/>
              </a:ext>
            </a:extLst>
          </p:cNvPr>
          <p:cNvSpPr txBox="1"/>
          <p:nvPr/>
        </p:nvSpPr>
        <p:spPr>
          <a:xfrm>
            <a:off x="98322" y="1704850"/>
            <a:ext cx="3882572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Mots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275898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E90929C-5543-59E8-423D-4E9409486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089" y="186964"/>
            <a:ext cx="7816231" cy="667103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20A97C2-4502-D1C8-35DA-795C3395F998}"/>
              </a:ext>
            </a:extLst>
          </p:cNvPr>
          <p:cNvSpPr txBox="1"/>
          <p:nvPr/>
        </p:nvSpPr>
        <p:spPr>
          <a:xfrm>
            <a:off x="0" y="186964"/>
            <a:ext cx="38982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Tu as 5 minutes pour copier le maximum</a:t>
            </a:r>
          </a:p>
          <a:p>
            <a:pPr algn="ctr"/>
            <a:r>
              <a:rPr lang="fr-FR" sz="2400" dirty="0"/>
              <a:t> de mots sur ton cahier du jour.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E01163-1C1E-282F-0819-F9D1C9A7C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31502">
            <a:off x="344489" y="1847925"/>
            <a:ext cx="1088971" cy="14682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868C79E-827D-3404-6251-0A6A8767CC0D}"/>
              </a:ext>
            </a:extLst>
          </p:cNvPr>
          <p:cNvSpPr txBox="1"/>
          <p:nvPr/>
        </p:nvSpPr>
        <p:spPr>
          <a:xfrm>
            <a:off x="577516" y="4090737"/>
            <a:ext cx="988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41 mots</a:t>
            </a:r>
          </a:p>
        </p:txBody>
      </p:sp>
    </p:spTree>
    <p:extLst>
      <p:ext uri="{BB962C8B-B14F-4D97-AF65-F5344CB8AC3E}">
        <p14:creationId xmlns:p14="http://schemas.microsoft.com/office/powerpoint/2010/main" val="26047896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941869C-D234-9E2B-5467-E4BCBFC23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4042" y="0"/>
            <a:ext cx="4175750" cy="261533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A4CB1DA-51C4-5C2E-1932-5FA0448AD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8426" y="2615339"/>
            <a:ext cx="8415148" cy="436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716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9D0CD1-37B5-7199-504C-EE5DB6354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34" y="1172118"/>
            <a:ext cx="12222467" cy="404085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14:cNvPr>
              <p14:cNvContentPartPr/>
              <p14:nvPr/>
            </p14:nvContentPartPr>
            <p14:xfrm>
              <a:off x="2056724" y="2322714"/>
              <a:ext cx="6120122" cy="360"/>
            </p14:xfrm>
          </p:contentPart>
        </mc:Choice>
        <mc:Fallback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84718" y="2178714"/>
                <a:ext cx="6263773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14:cNvPr>
              <p14:cNvContentPartPr/>
              <p14:nvPr/>
            </p14:nvContentPartPr>
            <p14:xfrm>
              <a:off x="8595744" y="2322354"/>
              <a:ext cx="2834256" cy="360"/>
            </p14:xfrm>
          </p:contentPart>
        </mc:Choice>
        <mc:Fallback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23754" y="2178354"/>
                <a:ext cx="2977877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14:cNvPr>
              <p14:cNvContentPartPr/>
              <p14:nvPr/>
            </p14:nvContentPartPr>
            <p14:xfrm>
              <a:off x="6672755" y="4827796"/>
              <a:ext cx="3825260" cy="360"/>
            </p14:xfrm>
          </p:contentPart>
        </mc:Choice>
        <mc:Fallback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600703" y="4683796"/>
                <a:ext cx="3969004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C086CA4F-AE4F-10F4-1FB1-DD7E3CF46CB1}"/>
                  </a:ext>
                </a:extLst>
              </p14:cNvPr>
              <p14:cNvContentPartPr/>
              <p14:nvPr/>
            </p14:nvContentPartPr>
            <p14:xfrm>
              <a:off x="2170082" y="3536992"/>
              <a:ext cx="4593729" cy="360"/>
            </p14:xfrm>
          </p:contentPart>
        </mc:Choice>
        <mc:Fallback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C086CA4F-AE4F-10F4-1FB1-DD7E3CF46CB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098046" y="3392992"/>
                <a:ext cx="4737441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14:cNvPr>
              <p14:cNvContentPartPr/>
              <p14:nvPr/>
            </p14:nvContentPartPr>
            <p14:xfrm>
              <a:off x="8595744" y="3153447"/>
              <a:ext cx="2673443" cy="360"/>
            </p14:xfrm>
          </p:contentPart>
        </mc:Choice>
        <mc:Fallback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523742" y="3009447"/>
                <a:ext cx="2817087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BEF4528E-306E-B4D2-704E-42FDF1044E4E}"/>
                  </a:ext>
                </a:extLst>
              </p14:cNvPr>
              <p14:cNvContentPartPr/>
              <p14:nvPr/>
            </p14:nvContentPartPr>
            <p14:xfrm>
              <a:off x="7027582" y="3545208"/>
              <a:ext cx="2834256" cy="360"/>
            </p14:xfrm>
          </p:contentPart>
        </mc:Choice>
        <mc:Fallback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BEF4528E-306E-B4D2-704E-42FDF1044E4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955573" y="3401208"/>
                <a:ext cx="2977913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60EE4780-CE2B-16B3-494C-BBFC1CC39BB2}"/>
                  </a:ext>
                </a:extLst>
              </p14:cNvPr>
              <p14:cNvContentPartPr/>
              <p14:nvPr/>
            </p14:nvContentPartPr>
            <p14:xfrm>
              <a:off x="3384297" y="1877446"/>
              <a:ext cx="8186380" cy="360"/>
            </p14:xfrm>
          </p:contentPart>
        </mc:Choice>
        <mc:Fallback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60EE4780-CE2B-16B3-494C-BBFC1CC39BB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312291" y="1733446"/>
                <a:ext cx="8330032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D9DFE483-C493-B2B7-C1C7-5F8110F04216}"/>
                  </a:ext>
                </a:extLst>
              </p14:cNvPr>
              <p14:cNvContentPartPr/>
              <p14:nvPr/>
            </p14:nvContentPartPr>
            <p14:xfrm>
              <a:off x="3498324" y="4103727"/>
              <a:ext cx="2146338" cy="360"/>
            </p14:xfrm>
          </p:contentPart>
        </mc:Choice>
        <mc:Fallback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D9DFE483-C493-B2B7-C1C7-5F8110F0421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426323" y="3959727"/>
                <a:ext cx="2289979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D4388EAC-EF36-2F94-0AFB-7ECE3F0D34F6}"/>
                  </a:ext>
                </a:extLst>
              </p14:cNvPr>
              <p14:cNvContentPartPr/>
              <p14:nvPr/>
            </p14:nvContentPartPr>
            <p14:xfrm>
              <a:off x="5890846" y="4112302"/>
              <a:ext cx="3970992" cy="360"/>
            </p14:xfrm>
          </p:contentPart>
        </mc:Choice>
        <mc:Fallback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D4388EAC-EF36-2F94-0AFB-7ECE3F0D34F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818797" y="3968302"/>
                <a:ext cx="411473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C0AA7840-9E9F-1608-DA86-95E1F2E8337A}"/>
                  </a:ext>
                </a:extLst>
              </p14:cNvPr>
              <p14:cNvContentPartPr/>
              <p14:nvPr/>
            </p14:nvContentPartPr>
            <p14:xfrm>
              <a:off x="4219701" y="4767702"/>
              <a:ext cx="2304191" cy="360"/>
            </p14:xfrm>
          </p:contentPart>
        </mc:Choice>
        <mc:Fallback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C0AA7840-9E9F-1608-DA86-95E1F2E8337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147695" y="4623702"/>
                <a:ext cx="2447843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FF5ECD09-C20D-99C4-C0A4-008EF13409D7}"/>
                  </a:ext>
                </a:extLst>
              </p14:cNvPr>
              <p14:cNvContentPartPr/>
              <p14:nvPr/>
            </p14:nvContentPartPr>
            <p14:xfrm>
              <a:off x="2074307" y="2737098"/>
              <a:ext cx="1309990" cy="360"/>
            </p14:xfrm>
          </p:contentPart>
        </mc:Choice>
        <mc:Fallback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FF5ECD09-C20D-99C4-C0A4-008EF13409D7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002330" y="2593098"/>
                <a:ext cx="1453585" cy="28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42549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La Peinture de Paul Gauguin : tableau d'un peintre">
            <a:extLst>
              <a:ext uri="{FF2B5EF4-FFF2-40B4-BE49-F238E27FC236}">
                <a16:creationId xmlns:a16="http://schemas.microsoft.com/office/drawing/2014/main" id="{2AF66F3D-2F32-3651-FE27-B3440C2BD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825" y="0"/>
            <a:ext cx="8385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286B3B0F-95D1-A339-6AC2-0EB64F29402F}"/>
              </a:ext>
            </a:extLst>
          </p:cNvPr>
          <p:cNvSpPr txBox="1"/>
          <p:nvPr/>
        </p:nvSpPr>
        <p:spPr>
          <a:xfrm>
            <a:off x="-147439" y="1341056"/>
            <a:ext cx="4291605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Correction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872834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17C1098-D696-A12F-A881-17FB8C005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999"/>
            <a:ext cx="12185042" cy="27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3556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44D95-6A8B-0E26-D202-CE9DAD41A588}"/>
              </a:ext>
            </a:extLst>
          </p:cNvPr>
          <p:cNvSpPr txBox="1"/>
          <p:nvPr/>
        </p:nvSpPr>
        <p:spPr>
          <a:xfrm>
            <a:off x="0" y="4194560"/>
            <a:ext cx="12192000" cy="138499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fr-FR" sz="2800" dirty="0">
                <a:highlight>
                  <a:srgbClr val="808080"/>
                </a:highlight>
              </a:rPr>
              <a:t>On</a:t>
            </a:r>
            <a:r>
              <a:rPr lang="fr-FR" sz="2800" dirty="0"/>
              <a:t> dit que </a:t>
            </a:r>
            <a:r>
              <a:rPr lang="fr-FR" sz="2800" i="1" dirty="0"/>
              <a:t>Gauguin</a:t>
            </a:r>
            <a:r>
              <a:rPr lang="fr-FR" sz="2800" dirty="0"/>
              <a:t> </a:t>
            </a:r>
            <a:r>
              <a:rPr lang="fr-FR" sz="2800" dirty="0">
                <a:highlight>
                  <a:srgbClr val="808080"/>
                </a:highlight>
              </a:rPr>
              <a:t>s’est</a:t>
            </a:r>
            <a:r>
              <a:rPr lang="fr-FR" sz="2800" dirty="0"/>
              <a:t> attaché </a:t>
            </a:r>
            <a:r>
              <a:rPr lang="fr-FR" sz="2800" dirty="0">
                <a:highlight>
                  <a:srgbClr val="808080"/>
                </a:highlight>
              </a:rPr>
              <a:t>à</a:t>
            </a:r>
            <a:r>
              <a:rPr lang="fr-FR" sz="2800" dirty="0"/>
              <a:t> </a:t>
            </a:r>
            <a:r>
              <a:rPr lang="fr-FR" sz="2800" dirty="0">
                <a:highlight>
                  <a:srgbClr val="808080"/>
                </a:highlight>
              </a:rPr>
              <a:t>ces</a:t>
            </a:r>
            <a:r>
              <a:rPr lang="fr-FR" sz="2800" dirty="0"/>
              <a:t> îles, car il </a:t>
            </a:r>
            <a:r>
              <a:rPr lang="fr-FR" sz="2800" dirty="0">
                <a:highlight>
                  <a:srgbClr val="808080"/>
                </a:highlight>
              </a:rPr>
              <a:t>a</a:t>
            </a:r>
            <a:r>
              <a:rPr lang="fr-FR" sz="2800" dirty="0"/>
              <a:t> compris que </a:t>
            </a:r>
            <a:r>
              <a:rPr lang="fr-FR" sz="2800" dirty="0">
                <a:highlight>
                  <a:srgbClr val="808080"/>
                </a:highlight>
              </a:rPr>
              <a:t>leurs</a:t>
            </a:r>
            <a:r>
              <a:rPr lang="fr-FR" sz="2800" dirty="0"/>
              <a:t> couleurs donnaient </a:t>
            </a:r>
            <a:r>
              <a:rPr lang="fr-FR" sz="2800" dirty="0">
                <a:highlight>
                  <a:srgbClr val="808080"/>
                </a:highlight>
              </a:rPr>
              <a:t>à</a:t>
            </a:r>
            <a:r>
              <a:rPr lang="fr-FR" sz="2800" dirty="0"/>
              <a:t> </a:t>
            </a:r>
            <a:r>
              <a:rPr lang="fr-FR" sz="2800" dirty="0">
                <a:highlight>
                  <a:srgbClr val="808080"/>
                </a:highlight>
              </a:rPr>
              <a:t>ses</a:t>
            </a:r>
            <a:r>
              <a:rPr lang="fr-FR" sz="2800" dirty="0"/>
              <a:t> tableaux une force unique. </a:t>
            </a:r>
            <a:r>
              <a:rPr lang="fr-FR" sz="2800" dirty="0" err="1"/>
              <a:t>Arearea</a:t>
            </a:r>
            <a:r>
              <a:rPr lang="fr-FR" sz="2800" dirty="0"/>
              <a:t> signifie « Joie de vivre » en langue tahitienne. (131 mots)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AD276A-2539-0897-1121-4714F31CC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6831"/>
            <a:ext cx="13810271" cy="359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46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2157</TotalTime>
  <Words>565</Words>
  <Application>Microsoft Office PowerPoint</Application>
  <PresentationFormat>Grand écran</PresentationFormat>
  <Paragraphs>139</Paragraphs>
  <Slides>38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7" baseType="lpstr">
      <vt:lpstr>Algerian</vt:lpstr>
      <vt:lpstr>Aptos</vt:lpstr>
      <vt:lpstr>Aptos Display</vt:lpstr>
      <vt:lpstr>Arial</vt:lpstr>
      <vt:lpstr>Calibri</vt:lpstr>
      <vt:lpstr>Comic Sans MS</vt:lpstr>
      <vt:lpstr>Tahoma</vt:lpstr>
      <vt:lpstr>Trebuchet MS</vt:lpstr>
      <vt:lpstr>Thème Office</vt:lpstr>
      <vt:lpstr>Présentation PowerPoint</vt:lpstr>
      <vt:lpstr>Œuvre n°9</vt:lpstr>
      <vt:lpstr>Œuvre n°9</vt:lpstr>
      <vt:lpstr>Présentation PowerPoint</vt:lpstr>
      <vt:lpstr>Présentation PowerPoint</vt:lpstr>
      <vt:lpstr>Présentation PowerPoint</vt:lpstr>
      <vt:lpstr>Présentation PowerPoint</vt:lpstr>
      <vt:lpstr>ORTHOGRAPHE</vt:lpstr>
      <vt:lpstr>OBSERVER</vt:lpstr>
      <vt:lpstr>OBSERVER</vt:lpstr>
      <vt:lpstr>OBSERVER</vt:lpstr>
      <vt:lpstr>OBSERVER</vt:lpstr>
      <vt:lpstr>OBSERVER</vt:lpstr>
      <vt:lpstr>COMPRENDRE</vt:lpstr>
      <vt:lpstr>COMPRENDRE</vt:lpstr>
      <vt:lpstr>VÉRIFIER SA COMPRÉHENSION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Mickael DURAND</cp:lastModifiedBy>
  <cp:revision>101</cp:revision>
  <dcterms:created xsi:type="dcterms:W3CDTF">2024-07-09T16:42:49Z</dcterms:created>
  <dcterms:modified xsi:type="dcterms:W3CDTF">2026-01-14T15:33:50Z</dcterms:modified>
</cp:coreProperties>
</file>