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4"/>
  </p:notesMasterIdLst>
  <p:sldIdLst>
    <p:sldId id="256" r:id="rId2"/>
    <p:sldId id="269" r:id="rId3"/>
    <p:sldId id="324" r:id="rId4"/>
    <p:sldId id="270" r:id="rId5"/>
    <p:sldId id="332" r:id="rId6"/>
    <p:sldId id="333" r:id="rId7"/>
    <p:sldId id="330" r:id="rId8"/>
    <p:sldId id="331" r:id="rId9"/>
    <p:sldId id="325" r:id="rId10"/>
    <p:sldId id="334" r:id="rId11"/>
    <p:sldId id="335" r:id="rId12"/>
    <p:sldId id="327" r:id="rId13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15"/>
      <p:bold r:id="rId16"/>
      <p:italic r:id="rId17"/>
      <p:boldItalic r:id="rId18"/>
    </p:embeddedFont>
    <p:embeddedFont>
      <p:font typeface="Vazirmatn" panose="020B0604020202020204" charset="-78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1" autoAdjust="0"/>
    <p:restoredTop sz="82754" autoAdjust="0"/>
  </p:normalViewPr>
  <p:slideViewPr>
    <p:cSldViewPr snapToGrid="0">
      <p:cViewPr varScale="1">
        <p:scale>
          <a:sx n="99" d="100"/>
          <a:sy n="99" d="100"/>
        </p:scale>
        <p:origin x="471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6B54756-6A96-333F-A4FE-2A690D9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E3ACD02-4A8A-ADD3-15BF-29FC2DB0A8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5077F558-C780-16F3-8B83-39A356D89F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 4 à 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expliciter le tableau à faire et recueillir les données.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6743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FC5E8031-D129-5A7E-E80E-36D7C70D4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F0AAFBCB-8E09-7698-859A-52633AEB93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6334E40-4DA5-AC4D-8104-88905F4310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 4 à 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un diagramme en barres. Que met on 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En ordonnée 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Quelle graduation 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En abscisse 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Ajuster les diagrammes en barres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6074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A0565AC-A4A8-ABD6-2135-FB1263529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7E81F1A5-9C6D-944E-0C3E-8964CD1E8A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22C7C3AA-CFC1-CBC2-225E-4A3FC93266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 et donner fiche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Recopier les équivalences.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5240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23E3454-2697-3943-5018-02CCA74D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26EC520E-6558-D756-5C6A-F6F49E8C5D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93A6D0C-DB26-37B8-9467-E194876A6F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1098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64F34B7-9C79-D498-0194-5CF7C9FC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B5C2F0-5FAD-5628-1B16-E81B25BA2B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196CE5-7CAB-C58E-755B-44927FD46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CM1 : Lire ensemble le je cherche et expliciter la dernière </a:t>
            </a:r>
            <a:r>
              <a:rPr lang="fr-FR" dirty="0" err="1"/>
              <a:t>etape</a:t>
            </a:r>
            <a:r>
              <a:rPr lang="fr-FR" dirty="0"/>
              <a:t> : 12 x 25 = (3x4) x 25 = 3 x (4X25) = 3 x 100 = 300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Laisser chercher pour trouver une méthode pour trouver 32x50.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Lecture de la leçon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533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5466C9F-4196-4AF9-F412-587873895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A7F1ABB5-0223-9B84-67E1-2E93EF91CB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7129880-2ACB-D2A7-9C0C-B327AB7E64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Mise en commun.  Possibilités :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32 x 50 = (30 + 2) x 50 = 30 x 50 + 2 x 50 = 1500 + 100 = 1600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32 x 50 = 500 + 500 + 500 + 100 = 1600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32X50 = (16x2) x 50 = 16 x (2 X 50) = 16 x 100 = 1600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32 x 50 = 32 x 100 : 2 = 3200 : 2 = 1600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32x 50 = 32 : 2 x 50 x 2 = 16 x 100 = 1600</a:t>
            </a: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des groupes de 4 élèves. Distribuer un calendrier et une carte couleur à chaque membre du groupe. Sur leur cahier de brouillon, recueillir les informations demandées selon leur couleur.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816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2A207889-9054-D00C-DABA-F1446E203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834DC96-707D-2435-A115-F9CDDBE07A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47F4B593-0950-4E82-AA2A-A738CF79F1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 ’exemple de résolution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: Sur leur cahier de brouillon, recueillir les informations demandées selon leur couleur.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0936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9375E44A-2F9E-C788-D3AD-0B32AC968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F81D40F-6983-3020-9827-23493D093A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1AD23FD3-693E-6ECC-C6A8-A005DAB04D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Lire la leçon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: Sur leur cahier de brouillon, recueillir les informations demandées selon leur couleur.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5550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107AACE2-6B65-B833-2E17-A648824FC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3A26EBA-43ED-4324-B6B1-F87A420E79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C36517C-0610-7811-F50F-54361C42CC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Ecriture leçon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dirty="0"/>
              <a:t>CM2 : Sur leur cahier de brouillon, recueillir les informations demandées selon leur couleur.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6407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E695D8F-3EC2-72D1-9ACF-D6DE05E70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14A55009-A828-B515-8687-7365B23F8D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11662EE8-C846-54CE-3011-89A2FAFD04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 4 à 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expliciter le tableau à faire et recueillir les données.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8444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Séquence 11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7B61231-CA94-4202-F678-A68FCCD3D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B9EFA10-1049-D119-D495-33E020F63E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55421D4C-6174-6EF6-86FB-259756F6529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82352BD0-446F-5251-F17B-8C3718003C7A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8A4FB1-75C8-B882-B82B-86FC58E9505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C50D099E-F91E-D98C-B806-4EA5D1E35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C3B0C16E-9D45-58C4-03B8-6AB538BB8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3B6CF99-B621-156E-8302-EE058EA80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40BC6E36-04E4-8E4F-1EF7-6214E4B727A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0666D14-EA16-B340-66B9-093E82E8B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5" y="770297"/>
            <a:ext cx="1598888" cy="922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F2A2A8D-5079-93C5-7F13-47E604D0C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44" y="1017710"/>
            <a:ext cx="2615237" cy="28039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6A44AF-7441-B415-A926-AF8FB481DE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353BD62-CA3B-66F6-1E7B-F415ABC116E5}"/>
              </a:ext>
            </a:extLst>
          </p:cNvPr>
          <p:cNvSpPr txBox="1"/>
          <p:nvPr/>
        </p:nvSpPr>
        <p:spPr>
          <a:xfrm>
            <a:off x="4614943" y="661823"/>
            <a:ext cx="4454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Réunissez vous par couleur et mettez en commun vos données. Comment peut-on le mettre dans un tableau ?</a:t>
            </a: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AD462256-F49F-1335-8964-DE94F5352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17593"/>
              </p:ext>
            </p:extLst>
          </p:nvPr>
        </p:nvGraphicFramePr>
        <p:xfrm>
          <a:off x="5006375" y="2540260"/>
          <a:ext cx="3737880" cy="949960"/>
        </p:xfrm>
        <a:graphic>
          <a:graphicData uri="http://schemas.openxmlformats.org/drawingml/2006/table">
            <a:tbl>
              <a:tblPr firstRow="1" bandRow="1">
                <a:tableStyleId>{31D61582-ECC1-4F71-A296-99AD705796FD}</a:tableStyleId>
              </a:tblPr>
              <a:tblGrid>
                <a:gridCol w="747576">
                  <a:extLst>
                    <a:ext uri="{9D8B030D-6E8A-4147-A177-3AD203B41FA5}">
                      <a16:colId xmlns:a16="http://schemas.microsoft.com/office/drawing/2014/main" val="38922523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794180243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976110721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335670269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61918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été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automne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hiver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printemps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5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" dirty="0"/>
                        <a:t>Nombre d’élèves nés cette saison-là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244596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F4F6F07-5BF7-BAFA-ACAD-21F039905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4659"/>
              </p:ext>
            </p:extLst>
          </p:nvPr>
        </p:nvGraphicFramePr>
        <p:xfrm>
          <a:off x="5006375" y="3862130"/>
          <a:ext cx="3737880" cy="741680"/>
        </p:xfrm>
        <a:graphic>
          <a:graphicData uri="http://schemas.openxmlformats.org/drawingml/2006/table">
            <a:tbl>
              <a:tblPr firstRow="1" bandRow="1">
                <a:tableStyleId>{31D61582-ECC1-4F71-A296-99AD705796FD}</a:tableStyleId>
              </a:tblPr>
              <a:tblGrid>
                <a:gridCol w="747576">
                  <a:extLst>
                    <a:ext uri="{9D8B030D-6E8A-4147-A177-3AD203B41FA5}">
                      <a16:colId xmlns:a16="http://schemas.microsoft.com/office/drawing/2014/main" val="38922523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794180243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976110721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335670269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61918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été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automne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hiver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printemps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5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" dirty="0"/>
                        <a:t>Saison préférée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244596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97C1748-A3C8-53DD-2003-33A6768861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1949" y="2571749"/>
            <a:ext cx="262635" cy="2935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20B8015-81EB-C5C4-2492-525B40723E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7510" y="3862130"/>
            <a:ext cx="277073" cy="36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976B259-239B-B8A4-9F98-A52675048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4B504388-9068-98A8-2553-39BAE4B312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4277844-D1C7-A3EA-7DA2-13F3D929E53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82EFD27B-7245-6AC4-FC58-7128C0A5ABD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F698D05-0CA4-7828-C243-4F104380AD2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F05E5266-6AE1-CFF8-B55D-FE8303296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E2E0181C-DCC3-C940-3761-0D3BEFEB2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D0C9361-DCB8-5522-C934-C741B2C7A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C26ACA53-1CAB-CC3E-7C09-1961F6E181FC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3E287C-D920-F424-204B-2E58C4350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5" y="770297"/>
            <a:ext cx="1598888" cy="922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42D374-F798-654C-52B2-31311A10BE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44" y="1017710"/>
            <a:ext cx="2615237" cy="28039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735E44C-A525-2758-FAB4-A0D835ADA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4FF0B52-F3F8-0581-367B-4427F0F6A25C}"/>
              </a:ext>
            </a:extLst>
          </p:cNvPr>
          <p:cNvSpPr txBox="1"/>
          <p:nvPr/>
        </p:nvSpPr>
        <p:spPr>
          <a:xfrm>
            <a:off x="4614943" y="661823"/>
            <a:ext cx="4454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Réalisation du diagramme en barres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AA1AFC2E-F5F7-8AF9-16D8-4026347268D4}"/>
              </a:ext>
            </a:extLst>
          </p:cNvPr>
          <p:cNvCxnSpPr>
            <a:cxnSpLocks/>
          </p:cNvCxnSpPr>
          <p:nvPr/>
        </p:nvCxnSpPr>
        <p:spPr>
          <a:xfrm flipV="1">
            <a:off x="4902467" y="2651760"/>
            <a:ext cx="6417" cy="19610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944ED55-825D-69C9-EFA5-0DFAD5BA3783}"/>
              </a:ext>
            </a:extLst>
          </p:cNvPr>
          <p:cNvCxnSpPr>
            <a:cxnSpLocks/>
          </p:cNvCxnSpPr>
          <p:nvPr/>
        </p:nvCxnSpPr>
        <p:spPr>
          <a:xfrm>
            <a:off x="4908884" y="4613433"/>
            <a:ext cx="4110425" cy="171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61A86E0-155A-98B1-DC80-C58A879E9946}"/>
              </a:ext>
            </a:extLst>
          </p:cNvPr>
          <p:cNvSpPr/>
          <p:nvPr/>
        </p:nvSpPr>
        <p:spPr>
          <a:xfrm>
            <a:off x="5343420" y="3541598"/>
            <a:ext cx="508438" cy="1042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F0710491-CA20-9859-E06A-CE9B80616390}"/>
              </a:ext>
            </a:extLst>
          </p:cNvPr>
          <p:cNvCxnSpPr/>
          <p:nvPr/>
        </p:nvCxnSpPr>
        <p:spPr>
          <a:xfrm>
            <a:off x="4750067" y="4312507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25C4D7EE-C792-3841-2093-EF4CAF5B9D5B}"/>
              </a:ext>
            </a:extLst>
          </p:cNvPr>
          <p:cNvCxnSpPr/>
          <p:nvPr/>
        </p:nvCxnSpPr>
        <p:spPr>
          <a:xfrm>
            <a:off x="4750067" y="4161110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C2027B-F120-8989-DA6D-DAE4A8ABCAE1}"/>
              </a:ext>
            </a:extLst>
          </p:cNvPr>
          <p:cNvCxnSpPr/>
          <p:nvPr/>
        </p:nvCxnSpPr>
        <p:spPr>
          <a:xfrm>
            <a:off x="4743650" y="3989678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D363329A-6F8D-D4C4-8981-B3DF90FF304F}"/>
              </a:ext>
            </a:extLst>
          </p:cNvPr>
          <p:cNvCxnSpPr/>
          <p:nvPr/>
        </p:nvCxnSpPr>
        <p:spPr>
          <a:xfrm>
            <a:off x="4743650" y="3705432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BF05A91-7FB2-D984-CF8D-5C9BD9185CE1}"/>
              </a:ext>
            </a:extLst>
          </p:cNvPr>
          <p:cNvCxnSpPr/>
          <p:nvPr/>
        </p:nvCxnSpPr>
        <p:spPr>
          <a:xfrm>
            <a:off x="4743650" y="3530755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3303A4A-A480-0E94-2C90-F1645D9F845C}"/>
              </a:ext>
            </a:extLst>
          </p:cNvPr>
          <p:cNvCxnSpPr/>
          <p:nvPr/>
        </p:nvCxnSpPr>
        <p:spPr>
          <a:xfrm>
            <a:off x="4750067" y="3388205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81C33FE-508F-DAFA-ECEB-2607B67B41A2}"/>
              </a:ext>
            </a:extLst>
          </p:cNvPr>
          <p:cNvCxnSpPr/>
          <p:nvPr/>
        </p:nvCxnSpPr>
        <p:spPr>
          <a:xfrm>
            <a:off x="4750067" y="3236408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A5845D-1160-36D0-1684-1DE92FF4FFFB}"/>
              </a:ext>
            </a:extLst>
          </p:cNvPr>
          <p:cNvCxnSpPr/>
          <p:nvPr/>
        </p:nvCxnSpPr>
        <p:spPr>
          <a:xfrm>
            <a:off x="4750067" y="4487937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A56CA3F-4FD4-C6A5-548A-F07666BEA257}"/>
              </a:ext>
            </a:extLst>
          </p:cNvPr>
          <p:cNvCxnSpPr/>
          <p:nvPr/>
        </p:nvCxnSpPr>
        <p:spPr>
          <a:xfrm>
            <a:off x="4750067" y="3848890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2A4ECD7F-1CAA-E9ED-EFF7-C2247040F23E}"/>
              </a:ext>
            </a:extLst>
          </p:cNvPr>
          <p:cNvCxnSpPr/>
          <p:nvPr/>
        </p:nvCxnSpPr>
        <p:spPr>
          <a:xfrm>
            <a:off x="4743650" y="3067077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C994A4AC-FF2D-DA0C-605D-4D165DF036B5}"/>
              </a:ext>
            </a:extLst>
          </p:cNvPr>
          <p:cNvCxnSpPr/>
          <p:nvPr/>
        </p:nvCxnSpPr>
        <p:spPr>
          <a:xfrm>
            <a:off x="4743650" y="2893453"/>
            <a:ext cx="15881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6E831CFA-1752-AFB4-9162-7C931E783275}"/>
              </a:ext>
            </a:extLst>
          </p:cNvPr>
          <p:cNvSpPr txBox="1"/>
          <p:nvPr/>
        </p:nvSpPr>
        <p:spPr>
          <a:xfrm>
            <a:off x="4952171" y="2395543"/>
            <a:ext cx="10320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tx1"/>
                </a:solidFill>
              </a:rPr>
              <a:t>Nombre d’élèves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7EB9899-5C6C-BFCE-A7BE-FD11FD3474A9}"/>
              </a:ext>
            </a:extLst>
          </p:cNvPr>
          <p:cNvSpPr txBox="1"/>
          <p:nvPr/>
        </p:nvSpPr>
        <p:spPr>
          <a:xfrm>
            <a:off x="4454043" y="2760884"/>
            <a:ext cx="508438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>
                <a:solidFill>
                  <a:schemeClr val="tx1"/>
                </a:solidFill>
              </a:rPr>
              <a:t>22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20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18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16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14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12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10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8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6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4</a:t>
            </a:r>
          </a:p>
          <a:p>
            <a:r>
              <a:rPr lang="fr-FR" sz="105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65393066-50F9-CD84-09CC-A16F25DB5B27}"/>
              </a:ext>
            </a:extLst>
          </p:cNvPr>
          <p:cNvSpPr txBox="1"/>
          <p:nvPr/>
        </p:nvSpPr>
        <p:spPr>
          <a:xfrm>
            <a:off x="5197895" y="4659644"/>
            <a:ext cx="7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chemeClr val="tx1"/>
                </a:solidFill>
              </a:rPr>
              <a:t>Jour de la semaine anniversaire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9BCE755-2792-9B23-8BE2-3AF0C6E1B48F}"/>
              </a:ext>
            </a:extLst>
          </p:cNvPr>
          <p:cNvSpPr txBox="1"/>
          <p:nvPr/>
        </p:nvSpPr>
        <p:spPr>
          <a:xfrm>
            <a:off x="6254395" y="4639609"/>
            <a:ext cx="78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chemeClr val="tx1"/>
                </a:solidFill>
              </a:rPr>
              <a:t>Mois de l’année</a:t>
            </a:r>
          </a:p>
          <a:p>
            <a:r>
              <a:rPr lang="fr-FR" sz="800" b="1" dirty="0">
                <a:solidFill>
                  <a:schemeClr val="tx1"/>
                </a:solidFill>
              </a:rPr>
              <a:t>anniversaire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351CF2C-730C-9B3F-98D0-EA67817158A4}"/>
              </a:ext>
            </a:extLst>
          </p:cNvPr>
          <p:cNvSpPr txBox="1"/>
          <p:nvPr/>
        </p:nvSpPr>
        <p:spPr>
          <a:xfrm>
            <a:off x="7179107" y="4630627"/>
            <a:ext cx="893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chemeClr val="tx1"/>
                </a:solidFill>
              </a:rPr>
              <a:t>Saison</a:t>
            </a:r>
          </a:p>
          <a:p>
            <a:r>
              <a:rPr lang="fr-FR" sz="800" b="1" dirty="0">
                <a:solidFill>
                  <a:schemeClr val="tx1"/>
                </a:solidFill>
              </a:rPr>
              <a:t>d’anniversaire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2DEC922-88E3-5C76-2A52-9D576C9CBBF2}"/>
              </a:ext>
            </a:extLst>
          </p:cNvPr>
          <p:cNvSpPr txBox="1"/>
          <p:nvPr/>
        </p:nvSpPr>
        <p:spPr>
          <a:xfrm>
            <a:off x="8152752" y="4612769"/>
            <a:ext cx="786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chemeClr val="tx1"/>
                </a:solidFill>
              </a:rPr>
              <a:t>Saison préférée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3F8C2FE-836C-7C6E-A56E-34AC7F441DDF}"/>
              </a:ext>
            </a:extLst>
          </p:cNvPr>
          <p:cNvSpPr/>
          <p:nvPr/>
        </p:nvSpPr>
        <p:spPr>
          <a:xfrm>
            <a:off x="6303397" y="3569952"/>
            <a:ext cx="508438" cy="1042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F7E6ECD-32D7-6146-15D6-89F4568AD307}"/>
              </a:ext>
            </a:extLst>
          </p:cNvPr>
          <p:cNvSpPr/>
          <p:nvPr/>
        </p:nvSpPr>
        <p:spPr>
          <a:xfrm>
            <a:off x="7319424" y="3569951"/>
            <a:ext cx="508438" cy="1042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64B244D-9CD0-8D25-5E6D-C49FD5F7F895}"/>
              </a:ext>
            </a:extLst>
          </p:cNvPr>
          <p:cNvSpPr/>
          <p:nvPr/>
        </p:nvSpPr>
        <p:spPr>
          <a:xfrm>
            <a:off x="8169366" y="3557388"/>
            <a:ext cx="508438" cy="1042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22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0" grpId="0"/>
      <p:bldP spid="41" grpId="0"/>
      <p:bldP spid="42" grpId="0"/>
      <p:bldP spid="43" grpId="0"/>
      <p:bldP spid="44" grpId="0"/>
      <p:bldP spid="46" grpId="0"/>
      <p:bldP spid="47" grpId="0" animBg="1"/>
      <p:bldP spid="48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91B2FE14-C904-1E86-E22A-7A1FCF03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6A46211E-4106-FCA2-8EEE-66E277385D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0D44A39-A675-13CA-6018-31E76EC6793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FE92E2C9-D02D-C4DE-F8C4-F1B201E6668A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D684F00-BB81-B393-8EF0-310E7E86C3D2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Google Shape;4093;p43">
            <a:extLst>
              <a:ext uri="{FF2B5EF4-FFF2-40B4-BE49-F238E27FC236}">
                <a16:creationId xmlns:a16="http://schemas.microsoft.com/office/drawing/2014/main" id="{58267A5A-48D7-60CD-93AD-D203331ADA9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3" name="Google Shape;4093;p43">
            <a:extLst>
              <a:ext uri="{FF2B5EF4-FFF2-40B4-BE49-F238E27FC236}">
                <a16:creationId xmlns:a16="http://schemas.microsoft.com/office/drawing/2014/main" id="{16DD1B7C-E2D8-B249-F382-8911F6FC58B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28B947-75A7-4938-A246-0FC08445C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344" y="125289"/>
            <a:ext cx="682398" cy="96164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C8E97C4-8975-2D79-A288-DCE31AA9EF61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67F4268-330D-8ED1-05AD-D6F35EC9E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41861" y="662124"/>
            <a:ext cx="3036157" cy="428499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AAFC2AC-CD06-AB8C-F959-443C867BFC9B}"/>
              </a:ext>
            </a:extLst>
          </p:cNvPr>
          <p:cNvSpPr txBox="1"/>
          <p:nvPr/>
        </p:nvSpPr>
        <p:spPr>
          <a:xfrm>
            <a:off x="5016949" y="1687535"/>
            <a:ext cx="39067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rgbClr val="FF0000"/>
                </a:solidFill>
              </a:rPr>
              <a:t>Les données peuvent être organisées dans un tableau, puis être représentées par différents types de graphiques.</a:t>
            </a:r>
          </a:p>
          <a:p>
            <a:pPr algn="just"/>
            <a:r>
              <a:rPr lang="fr-FR" sz="2000" dirty="0">
                <a:solidFill>
                  <a:srgbClr val="FF0000"/>
                </a:solidFill>
              </a:rPr>
              <a:t>Le diagramme en barres permet de comparer plus facilement des quantités associées à différentes catégories.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E46DD54-E506-0D98-BF9D-95341110CC35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p.39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3C930B8-9B2E-EA37-8FF7-CAD23FD3A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B3240D25-281B-E1AE-E1A5-ADAC9CF05035}"/>
              </a:ext>
            </a:extLst>
          </p:cNvPr>
          <p:cNvSpPr txBox="1"/>
          <p:nvPr/>
        </p:nvSpPr>
        <p:spPr>
          <a:xfrm>
            <a:off x="864648" y="712485"/>
            <a:ext cx="41249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Faire les exercices 4 à 7.</a:t>
            </a:r>
            <a:endParaRPr lang="fr-FR" sz="12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161BD97-C9DF-DBEE-F58A-1D6B07749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694" y="1131244"/>
            <a:ext cx="1598888" cy="922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FDC0F4-0C76-29BF-4398-064A4100F1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173" y="1378657"/>
            <a:ext cx="2615237" cy="280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91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2" name="Google Shape;4080;p41">
            <a:extLst>
              <a:ext uri="{FF2B5EF4-FFF2-40B4-BE49-F238E27FC236}">
                <a16:creationId xmlns:a16="http://schemas.microsoft.com/office/drawing/2014/main" id="{5FBABE8C-E5BE-54FD-2AA6-90BCAF4B22E4}"/>
              </a:ext>
            </a:extLst>
          </p:cNvPr>
          <p:cNvSpPr txBox="1">
            <a:spLocks/>
          </p:cNvSpPr>
          <p:nvPr/>
        </p:nvSpPr>
        <p:spPr>
          <a:xfrm>
            <a:off x="4560703" y="181605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Recueillir des données quantitatives S1</a:t>
            </a:r>
          </a:p>
        </p:txBody>
      </p:sp>
      <p:sp>
        <p:nvSpPr>
          <p:cNvPr id="8" name="Google Shape;4080;p41">
            <a:extLst>
              <a:ext uri="{FF2B5EF4-FFF2-40B4-BE49-F238E27FC236}">
                <a16:creationId xmlns:a16="http://schemas.microsoft.com/office/drawing/2014/main" id="{7499B774-185A-093D-EC5F-23CB916B5C10}"/>
              </a:ext>
            </a:extLst>
          </p:cNvPr>
          <p:cNvSpPr txBox="1">
            <a:spLocks/>
          </p:cNvSpPr>
          <p:nvPr/>
        </p:nvSpPr>
        <p:spPr>
          <a:xfrm>
            <a:off x="197316" y="1785486"/>
            <a:ext cx="4446009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Calculer stratégiquement S1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DA8BE87-A2C4-6C67-0F9F-35CE09616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29" y="3632248"/>
            <a:ext cx="4229454" cy="8598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1FABD0-016B-9B40-C007-70EF10C77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20" y="3632248"/>
            <a:ext cx="4212348" cy="118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2E3A10E0-0612-C733-1772-7CEFCBD8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28EE9DB-CE94-6172-9E86-BDC6AEA3E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561" y="3138116"/>
            <a:ext cx="9144000" cy="192849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0F8561-D521-5D69-B3E4-22A259C4A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561" y="1322708"/>
            <a:ext cx="9144000" cy="1815408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018D898A-CB74-7210-0E2E-EDDED985F4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02BE0BE5-31FF-7EE8-79A9-97D835BA818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1 minute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BE7A8C7C-F184-8E9E-E785-CA0408F72B0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560C165-AAB7-7135-71BF-68CC6BD1DB9E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p.40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A3DEA2E-4667-C552-1FC5-3BDA245A56CD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p.38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DBC26692-C206-69ED-E6BB-C51B136604B4}"/>
              </a:ext>
            </a:extLst>
          </p:cNvPr>
          <p:cNvSpPr txBox="1">
            <a:spLocks/>
          </p:cNvSpPr>
          <p:nvPr/>
        </p:nvSpPr>
        <p:spPr>
          <a:xfrm>
            <a:off x="7332194" y="729669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740E0DA9-E7A3-BD0E-FD19-5419A63393FD}"/>
              </a:ext>
            </a:extLst>
          </p:cNvPr>
          <p:cNvSpPr txBox="1">
            <a:spLocks/>
          </p:cNvSpPr>
          <p:nvPr/>
        </p:nvSpPr>
        <p:spPr>
          <a:xfrm>
            <a:off x="7487198" y="3171968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6B7272C-7620-BFD1-C85B-F7B6D83CB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1EFFCD4-EC1A-13D4-3221-46C76F527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8D0B422-133A-717D-0D9E-8200019317FB}"/>
              </a:ext>
            </a:extLst>
          </p:cNvPr>
          <p:cNvSpPr/>
          <p:nvPr/>
        </p:nvSpPr>
        <p:spPr>
          <a:xfrm>
            <a:off x="6787852" y="1494374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D6CECA-BA5C-5877-42CC-906E242E4C43}"/>
              </a:ext>
            </a:extLst>
          </p:cNvPr>
          <p:cNvSpPr/>
          <p:nvPr/>
        </p:nvSpPr>
        <p:spPr>
          <a:xfrm>
            <a:off x="7330282" y="3813623"/>
            <a:ext cx="1646668" cy="1252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876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B468F4-933D-D667-BB1B-56E0676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B06FDDE-FA8F-9653-4BD6-A640F3BB8B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E4D7E23-0967-349A-E1D7-E501E97F161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958EB1CA-CDCA-1C61-C783-8F043F0BD5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CC2FE01-E633-4CA8-364A-7F4A8A2F407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807AB2BA-A166-E92B-C9A8-5A997688149D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62183EC-A512-AFEF-9A2B-CA08EDEB4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4" y="811546"/>
            <a:ext cx="4572000" cy="1888000"/>
          </a:xfrm>
          <a:prstGeom prst="rect">
            <a:avLst/>
          </a:prstGeom>
        </p:spPr>
      </p:pic>
      <p:pic>
        <p:nvPicPr>
          <p:cNvPr id="5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6CF38957-F6ED-F0ED-7054-0BD1A223D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176" y="6355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682381-6293-DD71-B25B-44B9E9A3C397}"/>
              </a:ext>
            </a:extLst>
          </p:cNvPr>
          <p:cNvSpPr txBox="1"/>
          <p:nvPr/>
        </p:nvSpPr>
        <p:spPr>
          <a:xfrm>
            <a:off x="237942" y="2998219"/>
            <a:ext cx="41249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Quelles idées ont permis de simplifier le calcul ?</a:t>
            </a:r>
          </a:p>
          <a:p>
            <a:r>
              <a:rPr lang="fr-FR" sz="1200" b="1" dirty="0">
                <a:solidFill>
                  <a:sysClr val="windowText" lastClr="000000"/>
                </a:solidFill>
              </a:rPr>
              <a:t> </a:t>
            </a:r>
          </a:p>
          <a:p>
            <a:endParaRPr lang="fr-FR" sz="1200" b="1" dirty="0">
              <a:solidFill>
                <a:sysClr val="windowText" lastClr="000000"/>
              </a:solidFill>
            </a:endParaRPr>
          </a:p>
          <a:p>
            <a:endParaRPr lang="fr-FR" sz="1200" b="1" dirty="0">
              <a:solidFill>
                <a:sysClr val="windowText" lastClr="000000"/>
              </a:solidFill>
            </a:endParaRPr>
          </a:p>
          <a:p>
            <a:endParaRPr lang="fr-FR" sz="1200" b="1" dirty="0">
              <a:solidFill>
                <a:sysClr val="windowText" lastClr="000000"/>
              </a:solidFill>
            </a:endParaRPr>
          </a:p>
          <a:p>
            <a:endParaRPr lang="fr-FR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5F65503-93FA-2E1B-E47D-32FB096BD912}"/>
              </a:ext>
            </a:extLst>
          </p:cNvPr>
          <p:cNvSpPr txBox="1"/>
          <p:nvPr/>
        </p:nvSpPr>
        <p:spPr>
          <a:xfrm>
            <a:off x="504891" y="3410388"/>
            <a:ext cx="4124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FF0000"/>
                </a:solidFill>
              </a:rPr>
              <a:t>Avoir repéré 12=3X4</a:t>
            </a:r>
          </a:p>
          <a:p>
            <a:endParaRPr lang="fr-FR" sz="1200" b="1" dirty="0">
              <a:solidFill>
                <a:srgbClr val="FF0000"/>
              </a:solidFill>
            </a:endParaRPr>
          </a:p>
          <a:p>
            <a:r>
              <a:rPr lang="fr-FR" sz="1200" b="1" dirty="0">
                <a:solidFill>
                  <a:srgbClr val="FF0000"/>
                </a:solidFill>
              </a:rPr>
              <a:t>(3X4) X 25 =  3 X (4X25)</a:t>
            </a:r>
          </a:p>
          <a:p>
            <a:endParaRPr lang="fr-FR" sz="1200" b="1" dirty="0">
              <a:solidFill>
                <a:srgbClr val="FF0000"/>
              </a:solidFill>
            </a:endParaRPr>
          </a:p>
          <a:p>
            <a:r>
              <a:rPr lang="fr-FR" sz="1200" b="1" dirty="0">
                <a:solidFill>
                  <a:srgbClr val="FF0000"/>
                </a:solidFill>
              </a:rPr>
              <a:t>Se servir d’un résultat mémorisé important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5E70CC6-86DC-661E-C87C-E7D80A4C2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344" y="125289"/>
            <a:ext cx="682398" cy="9616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9601D93-AC8F-D801-A6C6-5F58F3AC0E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266596" y="717606"/>
            <a:ext cx="3182807" cy="4488876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12177547-AED9-A196-6F0A-718927D73145}"/>
              </a:ext>
            </a:extLst>
          </p:cNvPr>
          <p:cNvSpPr/>
          <p:nvPr/>
        </p:nvSpPr>
        <p:spPr>
          <a:xfrm>
            <a:off x="8343207" y="-9378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</p:spTree>
    <p:extLst>
      <p:ext uri="{BB962C8B-B14F-4D97-AF65-F5344CB8AC3E}">
        <p14:creationId xmlns:p14="http://schemas.microsoft.com/office/powerpoint/2010/main" val="257125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C31564B1-14DB-8C53-44F2-813A0EE52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30C1ED6-BAAE-0B66-3773-525B3CD454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93C5BBE4-F6A0-E7C7-542B-CDEDBAB0F20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DDE3E4AC-5C4B-40F7-F397-AE0A1148C02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5E48AB7-AC66-3992-9894-2210D0C69A6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0479E70A-2F28-D547-A50F-D03BA54A5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CE41CAC4-F19A-47C0-0381-FE7824015EA0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7BA0D08-E09E-A42C-CB5E-34EDC3C2F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760286"/>
            <a:ext cx="4572000" cy="1888000"/>
          </a:xfrm>
          <a:prstGeom prst="rect">
            <a:avLst/>
          </a:prstGeom>
        </p:spPr>
      </p:pic>
      <p:pic>
        <p:nvPicPr>
          <p:cNvPr id="5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37758736-E6CC-CD04-26BD-C4772BD52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176" y="6355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C6269D-3A2D-3FB9-AD6C-C882CF7E2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194" y="1437669"/>
            <a:ext cx="4454242" cy="1342517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24F04CF0-DA8F-54BC-B416-E53AECFC9C3E}"/>
              </a:ext>
            </a:extLst>
          </p:cNvPr>
          <p:cNvSpPr/>
          <p:nvPr/>
        </p:nvSpPr>
        <p:spPr>
          <a:xfrm>
            <a:off x="8343207" y="-9378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p.38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E5EB9E7-C2FD-5542-2BA6-0F09B172DE88}"/>
              </a:ext>
            </a:extLst>
          </p:cNvPr>
          <p:cNvSpPr txBox="1"/>
          <p:nvPr/>
        </p:nvSpPr>
        <p:spPr>
          <a:xfrm>
            <a:off x="4854380" y="791338"/>
            <a:ext cx="4124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Vous allez être par groupe de 4. Dans votre groupe et à l’aide du calendrier distribué, recueillir les informations que demande votre couleur.</a:t>
            </a:r>
            <a:endParaRPr lang="fr-FR" sz="12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80DFA9-CD2E-4B80-F230-94D2691B59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2720" y="2780186"/>
            <a:ext cx="3544971" cy="23633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5300CD-7A87-0BCC-02B5-EC45873E7F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27058">
            <a:off x="7530299" y="119135"/>
            <a:ext cx="867792" cy="57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B49D114-2944-7345-0011-E52ADFFFA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569B2427-4F7C-4167-30C0-7E9E1569E7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BFEADB7-3B6C-19B8-7B61-EC68D1D816B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056B662A-973F-C1FF-0322-880CD1AE492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6FF40943-D0C6-AAFE-695A-CBAED8FF10B8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5C46B175-2362-D0E4-C77A-9EBA86C83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757CD3C0-88A3-D43E-1287-8AFEA48218F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67A562-B0F2-4932-C35D-E732224E6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" y="1018396"/>
            <a:ext cx="4572000" cy="162695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FDE52B-CA00-7D80-30AD-DA6C65953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8703471-692F-0574-4021-B189B62BFA6D}"/>
              </a:ext>
            </a:extLst>
          </p:cNvPr>
          <p:cNvSpPr txBox="1"/>
          <p:nvPr/>
        </p:nvSpPr>
        <p:spPr>
          <a:xfrm>
            <a:off x="4614943" y="661823"/>
            <a:ext cx="4454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Réunissez vous par couleur et mettez en commun vos données. Comment peut-on le mettre dans un tableau ?</a:t>
            </a:r>
          </a:p>
        </p:txBody>
      </p:sp>
    </p:spTree>
    <p:extLst>
      <p:ext uri="{BB962C8B-B14F-4D97-AF65-F5344CB8AC3E}">
        <p14:creationId xmlns:p14="http://schemas.microsoft.com/office/powerpoint/2010/main" val="3300786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89F1102-C1AA-5AB1-BD92-0C86AE440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6F087F2F-9A22-2EED-D8CA-D836A27914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561AA04F-A4A2-F1D0-587B-4EFE722ECD3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810FA595-D71A-909F-E40F-80A1057DA325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22A0AEB-67C7-50FF-4320-04D966F7A64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3E5FAEAE-E50A-8B15-370B-619BEF8AF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EE11BC-56E0-4EF7-50AC-CD06935876F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p.18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224B6F-41B5-5F05-81AC-DC2615013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27" y="100861"/>
            <a:ext cx="737269" cy="1048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0B0B8E-9806-F960-211B-F25EE7122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86310" y="719452"/>
            <a:ext cx="3199925" cy="45725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1C4BEF-0B9D-B8AD-BFEB-CDE5223D6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644754D-98A0-945E-288A-E9781675E6EA}"/>
              </a:ext>
            </a:extLst>
          </p:cNvPr>
          <p:cNvSpPr txBox="1"/>
          <p:nvPr/>
        </p:nvSpPr>
        <p:spPr>
          <a:xfrm>
            <a:off x="4614943" y="661823"/>
            <a:ext cx="4454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Réunissez vous par couleur et mettez en commun vos données. Comment peut-on le mettre dans un tableau ?</a:t>
            </a:r>
          </a:p>
        </p:txBody>
      </p:sp>
    </p:spTree>
    <p:extLst>
      <p:ext uri="{BB962C8B-B14F-4D97-AF65-F5344CB8AC3E}">
        <p14:creationId xmlns:p14="http://schemas.microsoft.com/office/powerpoint/2010/main" val="1919508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218460A-BC76-3AAB-2383-B3E14DCC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002D862F-5128-8A2F-F122-FF02C2F157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1E81C95-AE5A-6A6D-60FF-A2B9E923AED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F7A5DC31-AAF9-D78E-D333-4B78C1C268E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D41A86A-0FCC-FF58-58F1-95435C61C96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9222745C-3A03-C581-C2E2-2D578A8F1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1E5A28E-4872-151F-F623-CFFA656F37AD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0A6C71B-D3A1-A45A-4CD4-2D4A03B34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27" y="100861"/>
            <a:ext cx="737269" cy="10485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8EC96C8-8AE3-1F17-22D6-18B27B1CE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01751" y="749291"/>
            <a:ext cx="3210066" cy="45304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D0B60A4-5327-F829-DD53-A6898F348CB1}"/>
              </a:ext>
            </a:extLst>
          </p:cNvPr>
          <p:cNvSpPr txBox="1"/>
          <p:nvPr/>
        </p:nvSpPr>
        <p:spPr>
          <a:xfrm>
            <a:off x="241072" y="1810469"/>
            <a:ext cx="40011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FF0000"/>
                </a:solidFill>
              </a:rPr>
              <a:t>On peut changer l’ordre des termes d’une somme ou des facteurs d’un produit et associer les nombres pour simplifier le résultat : (4 X 3) X 25 = 3 x ( 4 x 25)</a:t>
            </a:r>
          </a:p>
          <a:p>
            <a:pPr algn="just"/>
            <a:r>
              <a:rPr lang="fr-FR" sz="1600" dirty="0">
                <a:solidFill>
                  <a:srgbClr val="FF0000"/>
                </a:solidFill>
              </a:rPr>
              <a:t>On peut résoudre en utilisant la compensation : l’addition et la soustraction se compensent tout comme la multiplication et la division.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E6EDBA6-005B-9E8C-C9D1-E6AE99E62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EE6941-99D3-0409-3CBD-F28DBD5047D3}"/>
              </a:ext>
            </a:extLst>
          </p:cNvPr>
          <p:cNvSpPr txBox="1"/>
          <p:nvPr/>
        </p:nvSpPr>
        <p:spPr>
          <a:xfrm>
            <a:off x="4614943" y="661823"/>
            <a:ext cx="4454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Réunissez vous par couleur et mettez en commun vos données. Comment peut-on le mettre dans un tableau ?</a:t>
            </a:r>
          </a:p>
        </p:txBody>
      </p:sp>
    </p:spTree>
    <p:extLst>
      <p:ext uri="{BB962C8B-B14F-4D97-AF65-F5344CB8AC3E}">
        <p14:creationId xmlns:p14="http://schemas.microsoft.com/office/powerpoint/2010/main" val="3374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C5A04F8-66EB-61D0-A381-DD18B519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C4A9A67-48D1-D930-BD7F-61E6DE04C0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C90763A-B4D3-8428-A7B4-DC4FB503FF3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Google Shape;4093;p43">
            <a:extLst>
              <a:ext uri="{FF2B5EF4-FFF2-40B4-BE49-F238E27FC236}">
                <a16:creationId xmlns:a16="http://schemas.microsoft.com/office/drawing/2014/main" id="{CB352644-38C9-B154-B361-4DD8B3C32A50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28F2891-DB6C-65B2-EAA2-8BBAF778F689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61CB44A-54F1-7AB0-B411-67449A4F7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pic>
        <p:nvPicPr>
          <p:cNvPr id="2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7A099316-D8F2-105F-4C17-B731F4D11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72" y="25256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D7999C4-75B6-E8A9-2D6C-FE9B4569D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846" y="113621"/>
            <a:ext cx="640745" cy="86891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3231973-6B70-033B-2979-3F804567941A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p.41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BC796F-6A43-D327-5731-BBB6B5DF29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5" y="770297"/>
            <a:ext cx="1598888" cy="922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9994879-D95C-9A66-2062-925448452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44" y="1017710"/>
            <a:ext cx="2615237" cy="28039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A8D7082-ABFC-2F57-72A4-AB46E8767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194" y="1099148"/>
            <a:ext cx="4454242" cy="134251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C8790E8-9EAE-FD99-7C70-D564D1D7F919}"/>
              </a:ext>
            </a:extLst>
          </p:cNvPr>
          <p:cNvSpPr txBox="1"/>
          <p:nvPr/>
        </p:nvSpPr>
        <p:spPr>
          <a:xfrm>
            <a:off x="4614943" y="661823"/>
            <a:ext cx="4454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ysClr val="windowText" lastClr="000000"/>
                </a:solidFill>
              </a:rPr>
              <a:t>Réunissez vous par couleur et mettez en commun vos données. Comment peut-on le mettre dans un tableau ?</a:t>
            </a: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FB57BAF-75D1-4600-A32B-D97CCE6E59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841598"/>
              </p:ext>
            </p:extLst>
          </p:nvPr>
        </p:nvGraphicFramePr>
        <p:xfrm>
          <a:off x="3147461" y="2540260"/>
          <a:ext cx="5980608" cy="949960"/>
        </p:xfrm>
        <a:graphic>
          <a:graphicData uri="http://schemas.openxmlformats.org/drawingml/2006/table">
            <a:tbl>
              <a:tblPr firstRow="1" bandRow="1">
                <a:tableStyleId>{31D61582-ECC1-4F71-A296-99AD705796FD}</a:tableStyleId>
              </a:tblPr>
              <a:tblGrid>
                <a:gridCol w="747576">
                  <a:extLst>
                    <a:ext uri="{9D8B030D-6E8A-4147-A177-3AD203B41FA5}">
                      <a16:colId xmlns:a16="http://schemas.microsoft.com/office/drawing/2014/main" val="38922523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794180243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976110721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3356702694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61918206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377704497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243124117"/>
                    </a:ext>
                  </a:extLst>
                </a:gridCol>
                <a:gridCol w="747576">
                  <a:extLst>
                    <a:ext uri="{9D8B030D-6E8A-4147-A177-3AD203B41FA5}">
                      <a16:colId xmlns:a16="http://schemas.microsoft.com/office/drawing/2014/main" val="1683261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lundi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mardi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mercredi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vendredi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samedi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dimanche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5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" dirty="0"/>
                        <a:t>Nombre d’élèves nés ce jour-là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244596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57EE7DC-0CAF-1444-5B71-3F8CABC9D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653196"/>
              </p:ext>
            </p:extLst>
          </p:nvPr>
        </p:nvGraphicFramePr>
        <p:xfrm>
          <a:off x="1159844" y="3975450"/>
          <a:ext cx="7820527" cy="949960"/>
        </p:xfrm>
        <a:graphic>
          <a:graphicData uri="http://schemas.openxmlformats.org/drawingml/2006/table">
            <a:tbl>
              <a:tblPr firstRow="1" bandRow="1">
                <a:tableStyleId>{31D61582-ECC1-4F71-A296-99AD705796FD}</a:tableStyleId>
              </a:tblPr>
              <a:tblGrid>
                <a:gridCol w="601579">
                  <a:extLst>
                    <a:ext uri="{9D8B030D-6E8A-4147-A177-3AD203B41FA5}">
                      <a16:colId xmlns:a16="http://schemas.microsoft.com/office/drawing/2014/main" val="389225234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794180243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2566456145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786348677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3098007308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325876162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976110721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3356702694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61918206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377704497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243124117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683261059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2038671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janvier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février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avril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mai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juin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juillet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aout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septembre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octobre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novembre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/>
                        <a:t>décembre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58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" dirty="0"/>
                        <a:t>Nombre d’élèves nés ce mois-ci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244596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6EE05B1A-3698-4C48-480F-76484DC41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7194" y="2540260"/>
            <a:ext cx="231621" cy="34743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5B4C60D-9C60-8AE9-E570-15D0BD43AC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3051" y="3998824"/>
            <a:ext cx="253713" cy="30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9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26459</TotalTime>
  <Words>755</Words>
  <Application>Microsoft Office PowerPoint</Application>
  <PresentationFormat>Affichage à l'écran (16:9)</PresentationFormat>
  <Paragraphs>158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Vazirmatn</vt:lpstr>
      <vt:lpstr>Fira Sans</vt:lpstr>
      <vt:lpstr>Wingdings</vt:lpstr>
      <vt:lpstr>Linear Algebra - Mathematics - 12th Grade by Slidesgo</vt:lpstr>
      <vt:lpstr>Séquence 11</vt:lpstr>
      <vt:lpstr>01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283</cp:revision>
  <dcterms:modified xsi:type="dcterms:W3CDTF">2026-09-01T09:59:45Z</dcterms:modified>
</cp:coreProperties>
</file>