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2"/>
  </p:notesMasterIdLst>
  <p:sldIdLst>
    <p:sldId id="256" r:id="rId2"/>
    <p:sldId id="269" r:id="rId3"/>
    <p:sldId id="286" r:id="rId4"/>
    <p:sldId id="263" r:id="rId5"/>
    <p:sldId id="270" r:id="rId6"/>
    <p:sldId id="290" r:id="rId7"/>
    <p:sldId id="291" r:id="rId8"/>
    <p:sldId id="288" r:id="rId9"/>
    <p:sldId id="292" r:id="rId10"/>
    <p:sldId id="293" r:id="rId11"/>
    <p:sldId id="289" r:id="rId12"/>
    <p:sldId id="294" r:id="rId13"/>
    <p:sldId id="275" r:id="rId14"/>
    <p:sldId id="276" r:id="rId15"/>
    <p:sldId id="279" r:id="rId16"/>
    <p:sldId id="287" r:id="rId17"/>
    <p:sldId id="272" r:id="rId18"/>
    <p:sldId id="277" r:id="rId19"/>
    <p:sldId id="282" r:id="rId20"/>
    <p:sldId id="273" r:id="rId21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23"/>
      <p:bold r:id="rId24"/>
      <p:italic r:id="rId25"/>
      <p:boldItalic r:id="rId26"/>
    </p:embeddedFont>
    <p:embeddedFont>
      <p:font typeface="Vazirmatn" panose="020B0604020202020204" charset="-78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69420" autoAdjust="0"/>
  </p:normalViewPr>
  <p:slideViewPr>
    <p:cSldViewPr snapToGrid="0">
      <p:cViewPr varScale="1">
        <p:scale>
          <a:sx n="86" d="100"/>
          <a:sy n="86" d="100"/>
        </p:scale>
        <p:origin x="930" y="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D75FF8D-B2A0-E386-2EE1-A1B7F23F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90CB072-9E7C-1DA9-B122-37F4529329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392C584E-E5FE-019C-3945-8441E04C3C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séance précédente sur les droites graduées.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les exercices puis mise en commun.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8349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958D0847-78CF-B9CA-194C-5E94CF276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FA7DD739-4FF5-A640-EF25-8DF54B7916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9E16BE50-9895-A86B-48AB-CE9DBA33F3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Prévoir enveloppe 2 (avec huit énoncés de situation) pour chaque </a:t>
            </a:r>
            <a:r>
              <a:rPr lang="fr-FR" dirty="0" err="1"/>
              <a:t>binome</a:t>
            </a: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Distribuer enveloppe 2 pour chaque binôme.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Expliquer la consigne puis laisser chercher.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Correction</a:t>
            </a:r>
          </a:p>
        </p:txBody>
      </p:sp>
    </p:spTree>
    <p:extLst>
      <p:ext uri="{BB962C8B-B14F-4D97-AF65-F5344CB8AC3E}">
        <p14:creationId xmlns:p14="http://schemas.microsoft.com/office/powerpoint/2010/main" val="183719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448B546D-2159-C835-B53C-B54EF538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149D7AD8-5BB4-E7F3-E350-F20869C7B8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5646EDE-59B8-8373-5726-8AB034008B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la partie je cherche sur l’ardoise, puis mise en commun.</a:t>
            </a:r>
          </a:p>
        </p:txBody>
      </p:sp>
    </p:spTree>
    <p:extLst>
      <p:ext uri="{BB962C8B-B14F-4D97-AF65-F5344CB8AC3E}">
        <p14:creationId xmlns:p14="http://schemas.microsoft.com/office/powerpoint/2010/main" val="3068868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F3F912E1-7736-B567-1A9A-A7DCA706C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DC1D579-C9B7-2EED-0355-1DC1C67CEF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F165A26-7BFF-7BFD-A57C-E7CF6D0F48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Lecture leçon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7110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C86BF2DC-ECC9-3E0D-3898-DA5292BE2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D264562-21A0-06F9-7676-C4788F414E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9A15917-48F3-5A52-4B75-8B7CBFDEF9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Faire écrire la trace écrite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7640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480D0A93-BEE7-7599-2CAB-BE640E680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42038BFB-D24C-FB19-3ED9-AF0448653F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88CFA060-AB9E-F086-18C0-B9957BFB28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7896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2545C396-F754-9633-B0D6-65A47BFC8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80A0A5DF-8802-373D-51E3-2E98FC2568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CD773F6-35A9-2DAE-8DD4-6C0361CE2E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1670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3EE63DDD-9D6D-44BB-3ED8-2729DC56A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AF9EFF8-78A3-D745-8F9E-F385239E99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C8E11881-41A1-EBE2-47AB-A1475907F8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rappel de la séance précédente avec problèmes additifs et multiplicatifs.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ym typeface="Wingdings" panose="05000000000000000000" pitchFamily="2" charset="2"/>
              </a:rPr>
              <a:t>Faire exercices 1 et 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Donner une fiche problèmes pour 4 élèves et des jetons. Expliquer la règle.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Montrer ensuite quelques dessins d’élèves. Expliciter les termes de quantité, écart, différence, comparaison , nombre de fois.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4375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FAA814E-197A-740B-AB9B-3FEC31B7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9F868A19-651A-5CA7-D08F-1EE2CC68D9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318A2FD-4268-F535-B429-62910162AA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mise en commun ex 1 et 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l’activité je cherche sur l’ardoise. 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3614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1972B55-49ED-4F9F-1475-F4DC0BE7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A49C706-EE5A-E98D-0B38-6E79EF25A3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97EA260-BDA4-95EF-B9FD-48BAE2FE3E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ex 5 à 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7251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620F3232-9355-993D-03E1-3B00070E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2F03B9AB-EA9A-DB30-32F6-987CDF918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FC4089EC-BC2C-58B9-1080-64A5FBE490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18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D6A39F1-DC0E-D42A-F1B7-4DE6855F2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950AF71-148D-9009-95FD-2AA17312A4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C3A2A64-FFDF-8051-FA2E-41EF8B7FC2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la trace écrite.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7840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DD62814-0A5F-2B9E-B2DD-173C93D9B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B25F097-CD59-9431-09B2-D5FB9A5634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C3880033-10E4-2F20-B804-DBBC57B6DE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683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891C7DC-F6ED-0B6B-2B75-5ADE3898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7F5BD70-B7B0-4E5A-A8B1-21FE7E4857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D9D8040-C78F-2336-709C-C14D246EF1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Prévoir enveloppe 1 (avec huit énoncés de situation)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 et enveloppe 2 à imprimer pour chaque </a:t>
            </a:r>
            <a:r>
              <a:rPr lang="fr-FR" dirty="0" err="1"/>
              <a:t>binome</a:t>
            </a: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Distribuer enveloppe 1 pour chaque </a:t>
            </a:r>
            <a:r>
              <a:rPr lang="fr-FR" dirty="0" err="1"/>
              <a:t>binome</a:t>
            </a:r>
            <a:r>
              <a:rPr lang="fr-FR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Expliquer la consigne puis laisser chercher.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Les problèmes dont la modélisation </a:t>
            </a:r>
            <a:r>
              <a:rPr lang="fr-FR" dirty="0" err="1"/>
              <a:t>estvreprésentée</a:t>
            </a:r>
            <a:r>
              <a:rPr lang="fr-FR" dirty="0"/>
              <a:t> de la même </a:t>
            </a:r>
            <a:r>
              <a:rPr lang="fr-FR" dirty="0" err="1"/>
              <a:t>maière</a:t>
            </a:r>
            <a:r>
              <a:rPr lang="fr-FR" dirty="0"/>
              <a:t> (4 et 6, puis 2 et 8) font l’objet de discussion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Mise en commun : distinguer les deux grandes catégories de schémas : ceux qui relèvent de la comparaison additive et ceux qui relèvent de la comparaison multiplicative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645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64F34B7-9C79-D498-0194-5CF7C9FC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B5C2F0-5FAD-5628-1B16-E81B25BA2B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5196CE5-7CAB-C58E-755B-44927FD463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séance précédente sur les droites graduées.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les exercices puis mise en commun.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53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0FCBF4C-AC7E-DAFA-74F3-47A8ED5B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73B7461-3C17-86AF-55C6-0F13493F02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08D4B31-5B32-6A28-2594-061C31D3B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séance précédente sur les droites graduées.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les exercices puis mise en commun.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0951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B2DE1B5-303F-199B-5E9B-21D88B176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AFCF0C32-AC60-8F50-2D14-FF949FE871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887E36A-496E-29AE-C848-266DADBDEA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séance précédente sur les droites graduées.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les exercices puis mise en commun.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848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305A86F-6680-595F-F44C-FDAA02D0C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2FE9A2C-F464-05EE-A884-7FF1E69809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16FC483-A956-88BE-7F34-63685BD064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séance précédente sur les droites graduées.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les exercices puis mise en commun.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9830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C3D4619-75BA-8218-44BC-9475EE998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05C31C-A8E5-8AED-1B96-703E094455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F7824C9-93D9-8725-3DF8-11DD49CA30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Rappel de la séance précédente sur les droites graduées.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Faire les exercices puis mise en commun.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797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Séquence 4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DD895FC0-AD05-80D4-3837-E4EDB9D94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072E98E-0383-D538-69F2-6078FCD2A9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70D7DBF-664A-3A2E-C638-FB96605A729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1AFAEA-6CD8-5FCD-934A-8103A0275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3250" y="690809"/>
            <a:ext cx="4488875" cy="1145700"/>
          </a:xfrm>
        </p:spPr>
        <p:txBody>
          <a:bodyPr/>
          <a:lstStyle/>
          <a:p>
            <a:pPr algn="ctr"/>
            <a:r>
              <a:rPr lang="fr-FR" b="1" u="sng" dirty="0"/>
              <a:t>Problèmes multiplicatifs « combien de fois plus ou de fois moins »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09441A9-2AC5-06E5-E6CD-9D356E96C250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08A457D6-0F1D-EDE5-D275-8D47A9075B4B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2ED17D9-8880-4445-305C-A2B7675CD279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04C8C1AA-866E-D180-B937-99ABEC364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2F50743-6A18-97F1-19F2-A84F70651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929" y="1263659"/>
            <a:ext cx="2617584" cy="376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17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722858B-8378-B433-3C92-4AB5A6CA3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09D58C3D-65F6-1F1F-2CF0-D1697B8912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1E72334E-973E-71FC-51F6-A14B945787D7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B6744450-FEC8-99EE-8EE2-28D2E987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379" y="607128"/>
            <a:ext cx="4455621" cy="1145700"/>
          </a:xfrm>
        </p:spPr>
        <p:txBody>
          <a:bodyPr/>
          <a:lstStyle/>
          <a:p>
            <a:pPr algn="ctr"/>
            <a:r>
              <a:rPr lang="fr-FR" b="1" u="sng" dirty="0"/>
              <a:t>Dans l’enveloppe n°2, vous allez classer les énoncés de deux </a:t>
            </a:r>
            <a:r>
              <a:rPr lang="fr-FR" b="1" u="sng" dirty="0" err="1"/>
              <a:t>façpons</a:t>
            </a:r>
            <a:r>
              <a:rPr lang="fr-FR" b="1" u="sng" dirty="0"/>
              <a:t> : problème additif ou problème </a:t>
            </a:r>
            <a:r>
              <a:rPr lang="fr-FR" b="1" u="sng" dirty="0" err="1"/>
              <a:t>pultiplicatif</a:t>
            </a:r>
            <a:r>
              <a:rPr lang="fr-FR" b="1" u="sng" dirty="0"/>
              <a:t>.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1DD5A31-28CC-8690-F36E-5177F0FB03A9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Google Shape;4093;p43">
            <a:extLst>
              <a:ext uri="{FF2B5EF4-FFF2-40B4-BE49-F238E27FC236}">
                <a16:creationId xmlns:a16="http://schemas.microsoft.com/office/drawing/2014/main" id="{2D35EC06-C1A0-41D2-A32C-DF2AF98CCC2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BCB2B0D-26C9-3738-47B9-F5BB5512726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91E7BFEA-29BF-8C6C-1C10-435E5C865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123" y="78417"/>
            <a:ext cx="640745" cy="86891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11E35E2-1C7B-783D-6617-2FC57603E438}"/>
              </a:ext>
            </a:extLst>
          </p:cNvPr>
          <p:cNvSpPr txBox="1"/>
          <p:nvPr/>
        </p:nvSpPr>
        <p:spPr>
          <a:xfrm>
            <a:off x="7698462" y="1129276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3 à 4 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3 à  5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3 à 6</a:t>
            </a:r>
          </a:p>
        </p:txBody>
      </p:sp>
      <p:pic>
        <p:nvPicPr>
          <p:cNvPr id="1026" name="Picture 2" descr="Enveloppe blanche - Rabat Pointu 127x190 mm">
            <a:extLst>
              <a:ext uri="{FF2B5EF4-FFF2-40B4-BE49-F238E27FC236}">
                <a16:creationId xmlns:a16="http://schemas.microsoft.com/office/drawing/2014/main" id="{1E01E021-24E0-BDE0-0EA9-02149D3CB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9407" y1="31466" x2="48517" y2="30972"/>
                        <a14:foregroundMark x1="48517" y1="30972" x2="61450" y2="32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345" y="-299003"/>
            <a:ext cx="1414036" cy="141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CA68CD-4F5C-C09F-ECBE-A347EBFCE0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54994"/>
              </p:ext>
            </p:extLst>
          </p:nvPr>
        </p:nvGraphicFramePr>
        <p:xfrm>
          <a:off x="116379" y="2751127"/>
          <a:ext cx="4286596" cy="1667280"/>
        </p:xfrm>
        <a:graphic>
          <a:graphicData uri="http://schemas.openxmlformats.org/drawingml/2006/table">
            <a:tbl>
              <a:tblPr firstRow="1" bandRow="1">
                <a:tableStyleId>{31D61582-ECC1-4F71-A296-99AD705796FD}</a:tableStyleId>
              </a:tblPr>
              <a:tblGrid>
                <a:gridCol w="2143298">
                  <a:extLst>
                    <a:ext uri="{9D8B030D-6E8A-4147-A177-3AD203B41FA5}">
                      <a16:colId xmlns:a16="http://schemas.microsoft.com/office/drawing/2014/main" val="1354821592"/>
                    </a:ext>
                  </a:extLst>
                </a:gridCol>
                <a:gridCol w="2143298">
                  <a:extLst>
                    <a:ext uri="{9D8B030D-6E8A-4147-A177-3AD203B41FA5}">
                      <a16:colId xmlns:a16="http://schemas.microsoft.com/office/drawing/2014/main" val="107772966"/>
                    </a:ext>
                  </a:extLst>
                </a:gridCol>
              </a:tblGrid>
              <a:tr h="618298">
                <a:tc>
                  <a:txBody>
                    <a:bodyPr/>
                    <a:lstStyle/>
                    <a:p>
                      <a:r>
                        <a:rPr lang="fr-FR" dirty="0"/>
                        <a:t>Problème additif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Problème multiplicatif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640333"/>
                  </a:ext>
                </a:extLst>
              </a:tr>
              <a:tr h="104898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05073"/>
                  </a:ext>
                </a:extLst>
              </a:tr>
            </a:tbl>
          </a:graphicData>
        </a:graphic>
      </p:graphicFrame>
      <p:sp>
        <p:nvSpPr>
          <p:cNvPr id="3" name="Sous-titre 6">
            <a:extLst>
              <a:ext uri="{FF2B5EF4-FFF2-40B4-BE49-F238E27FC236}">
                <a16:creationId xmlns:a16="http://schemas.microsoft.com/office/drawing/2014/main" id="{EE81733B-4384-96FE-AB64-9A4A0BBF0887}"/>
              </a:ext>
            </a:extLst>
          </p:cNvPr>
          <p:cNvSpPr txBox="1">
            <a:spLocks/>
          </p:cNvSpPr>
          <p:nvPr/>
        </p:nvSpPr>
        <p:spPr>
          <a:xfrm>
            <a:off x="241070" y="1572162"/>
            <a:ext cx="4455621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ctr"/>
            <a:r>
              <a:rPr lang="fr-FR" dirty="0">
                <a:solidFill>
                  <a:srgbClr val="92D050"/>
                </a:solidFill>
              </a:rPr>
              <a:t>Faire une capture d’</a:t>
            </a:r>
            <a:r>
              <a:rPr lang="fr-FR" dirty="0" err="1">
                <a:solidFill>
                  <a:srgbClr val="92D050"/>
                </a:solidFill>
              </a:rPr>
              <a:t>ecran</a:t>
            </a:r>
            <a:r>
              <a:rPr lang="fr-FR" dirty="0">
                <a:solidFill>
                  <a:srgbClr val="92D050"/>
                </a:solidFill>
              </a:rPr>
              <a:t> des problèmes ici</a:t>
            </a:r>
          </a:p>
        </p:txBody>
      </p:sp>
    </p:spTree>
    <p:extLst>
      <p:ext uri="{BB962C8B-B14F-4D97-AF65-F5344CB8AC3E}">
        <p14:creationId xmlns:p14="http://schemas.microsoft.com/office/powerpoint/2010/main" val="3582375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91698E5B-0F7B-7825-66F0-025D6D54F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AFBCBD37-119E-40AC-972B-8A9F472720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F2D59C81-8092-6F6E-6430-58C20987072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983E1D5-2918-0F37-8572-63B1C8E1D003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B916F82-F845-8556-E620-B2A5A6E5DC02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Google Shape;4093;p43">
            <a:extLst>
              <a:ext uri="{FF2B5EF4-FFF2-40B4-BE49-F238E27FC236}">
                <a16:creationId xmlns:a16="http://schemas.microsoft.com/office/drawing/2014/main" id="{A29A38FF-67CA-D7CD-B16D-4B3267BBA32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999C824-3F92-D2C0-C6D6-1CBEC593797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9F1DE068-FCF1-6033-6838-47E06F1CE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123" y="78417"/>
            <a:ext cx="640745" cy="86891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072F9CE-7C12-407E-5A03-7F255680B3D6}"/>
              </a:ext>
            </a:extLst>
          </p:cNvPr>
          <p:cNvSpPr txBox="1"/>
          <p:nvPr/>
        </p:nvSpPr>
        <p:spPr>
          <a:xfrm>
            <a:off x="7698462" y="1129276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3 à 4 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3 à  5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3 à 6</a:t>
            </a:r>
          </a:p>
        </p:txBody>
      </p:sp>
      <p:pic>
        <p:nvPicPr>
          <p:cNvPr id="9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C370A462-F392-5A6D-E227-8E9231B52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7A6B4ED-31FC-62AB-CB87-2CA13299C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52" y="760286"/>
            <a:ext cx="4465487" cy="417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80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B596368-3B0C-4ADB-2A53-3F1952B0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4071E2E-8D00-1981-BFEA-A178CCB0F7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3E2A6FD-BF0E-6A21-E6E2-1E767016230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2A64112-4726-D8E0-384A-626C1739E05D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p.6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C270B7-083A-6284-84B2-4F0A623B91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809F665-8B15-C157-DC7B-8E47522FB3F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9ECD0547-A11F-624C-9F26-19F8A61CF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497" y="118313"/>
            <a:ext cx="1000121" cy="1422312"/>
          </a:xfrm>
          <a:prstGeom prst="rect">
            <a:avLst/>
          </a:prstGeom>
        </p:spPr>
      </p:pic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1A1B1478-BF99-1D1D-36C2-D9BE7014F0A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C18A36D-14D6-CC32-9A7F-40C649B0C19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28F6B1A2-64FB-83E3-D088-60983E52F9F1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7D954BB-489C-93CD-B163-75482AAA4926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2F1FAA72-F538-F0DF-FDB3-3D71AA43C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7E7A304-EBE0-BEE5-2086-F0012F606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77754" y="1048521"/>
            <a:ext cx="3225339" cy="44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56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7EA886CE-C798-48D3-F118-26850F17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D75E1CA-1908-80FD-3A4E-3BFA6FB692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1D750B26-8947-530B-E70C-CF4A82119D14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2C0DF5A-8D71-59A7-36B3-8FB5ADBBE2D9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p.7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FB9E5E5-A01C-9A37-699B-FD5B32FD9A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35C1645-F8CB-06C9-BC27-668BAF0BB2B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83E4CF88-F4EA-D698-7180-577EDB7C7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497" y="118313"/>
            <a:ext cx="1000121" cy="14223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FB3CE61-15D5-A3F2-F096-8F7BDA3DD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01751" y="1031756"/>
            <a:ext cx="3210066" cy="453043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E824002-4C4F-279A-6407-8544FE7F77AF}"/>
              </a:ext>
            </a:extLst>
          </p:cNvPr>
          <p:cNvSpPr txBox="1"/>
          <p:nvPr/>
        </p:nvSpPr>
        <p:spPr>
          <a:xfrm>
            <a:off x="144090" y="2092934"/>
            <a:ext cx="4178528" cy="266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900" dirty="0">
                <a:solidFill>
                  <a:srgbClr val="FF0000"/>
                </a:solidFill>
              </a:rPr>
              <a:t>Il existe deux types de comparaison : - la comparaison additive « combien de plus ou de moins »</a:t>
            </a:r>
          </a:p>
          <a:p>
            <a:pPr algn="just">
              <a:lnSpc>
                <a:spcPct val="150000"/>
              </a:lnSpc>
            </a:pPr>
            <a:r>
              <a:rPr lang="fr-FR" sz="1900" dirty="0">
                <a:solidFill>
                  <a:srgbClr val="FF0000"/>
                </a:solidFill>
              </a:rPr>
              <a:t>-la comparaison multiplicative « combien de fois plus ou de fois moins »</a:t>
            </a:r>
          </a:p>
        </p:txBody>
      </p:sp>
      <p:sp>
        <p:nvSpPr>
          <p:cNvPr id="2" name="Google Shape;4093;p43">
            <a:extLst>
              <a:ext uri="{FF2B5EF4-FFF2-40B4-BE49-F238E27FC236}">
                <a16:creationId xmlns:a16="http://schemas.microsoft.com/office/drawing/2014/main" id="{8F259CC6-BB06-8646-9DE8-6F342CCC03C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621D0F7-1CFA-8A85-1D66-2CF5A7B18EB2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Google Shape;4093;p43">
            <a:extLst>
              <a:ext uri="{FF2B5EF4-FFF2-40B4-BE49-F238E27FC236}">
                <a16:creationId xmlns:a16="http://schemas.microsoft.com/office/drawing/2014/main" id="{C6A32F9B-8864-DE8F-D1ED-A97B852F4427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77F93CB-FEC4-2F3D-07A8-2680F8A767A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0D09245A-7A6F-0A91-B775-097C40524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13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E892D177-FFA9-254A-299A-8E775CEA6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41">
            <a:extLst>
              <a:ext uri="{FF2B5EF4-FFF2-40B4-BE49-F238E27FC236}">
                <a16:creationId xmlns:a16="http://schemas.microsoft.com/office/drawing/2014/main" id="{756E4CC4-3A43-7D1E-1CAD-454B4E5DA6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8574" y="1846614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Problèmes de comparaison S1</a:t>
            </a:r>
            <a:endParaRPr sz="2400" dirty="0"/>
          </a:p>
        </p:txBody>
      </p:sp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79564D55-425C-8BB9-AC4C-AFD5E2D7550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1A0EB6E4-18DF-E034-58B4-E4BD349B4250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0BF4B865-EFFE-9563-D3A9-5EBC9E037752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11" name="Google Shape;4080;p41">
            <a:extLst>
              <a:ext uri="{FF2B5EF4-FFF2-40B4-BE49-F238E27FC236}">
                <a16:creationId xmlns:a16="http://schemas.microsoft.com/office/drawing/2014/main" id="{C2FAE40C-D182-035F-EE41-8222298F0727}"/>
              </a:ext>
            </a:extLst>
          </p:cNvPr>
          <p:cNvSpPr txBox="1">
            <a:spLocks/>
          </p:cNvSpPr>
          <p:nvPr/>
        </p:nvSpPr>
        <p:spPr>
          <a:xfrm>
            <a:off x="271220" y="1801649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400" dirty="0"/>
              <a:t>Problèmes de comparaison S2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2F95B2F-D80F-4102-D0B7-DAB5D254C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03447"/>
            <a:ext cx="4229454" cy="9830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61D39C7-C46E-C2AF-E554-3EA50F88D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374" y="3603447"/>
            <a:ext cx="4229453" cy="80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62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008E70F-BD82-BEFC-522C-BD8FCC030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958F6C0-EBB2-7D13-DB23-EC92851B8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4340"/>
            <a:ext cx="9144000" cy="20304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5F320C3-4839-B90D-B9DA-69C00F61F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71404"/>
            <a:ext cx="9144000" cy="1972096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4F4D57B-B60C-EA24-BCBB-AA0E2946BF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FA41187A-54B4-CE62-14F1-2F45A871EFF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2 minutes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9412DB40-574D-6938-DE90-16AD895C38A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58A70EC-160A-EC85-DA81-92CDF16B7FFC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0A6B424-F1F6-F7B2-17E3-EA5E777EDE14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D938A311-A23C-532E-B52B-6DCA9FD057C9}"/>
              </a:ext>
            </a:extLst>
          </p:cNvPr>
          <p:cNvSpPr txBox="1">
            <a:spLocks/>
          </p:cNvSpPr>
          <p:nvPr/>
        </p:nvSpPr>
        <p:spPr>
          <a:xfrm>
            <a:off x="6927071" y="1144157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39DC865F-F558-E2D3-C0E9-1ED7D57117EA}"/>
              </a:ext>
            </a:extLst>
          </p:cNvPr>
          <p:cNvSpPr txBox="1">
            <a:spLocks/>
          </p:cNvSpPr>
          <p:nvPr/>
        </p:nvSpPr>
        <p:spPr>
          <a:xfrm>
            <a:off x="7472942" y="3031463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D811D2-E183-2233-53EB-D17F1E9D0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88C38C-0CBD-5AA6-6A16-B52FCEA85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DFEF705-C554-FA56-5030-544F955CE6A9}"/>
              </a:ext>
            </a:extLst>
          </p:cNvPr>
          <p:cNvSpPr/>
          <p:nvPr/>
        </p:nvSpPr>
        <p:spPr>
          <a:xfrm>
            <a:off x="6056613" y="1526880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148820A-E51B-7B69-D63E-BC8CB1B2402D}"/>
              </a:ext>
            </a:extLst>
          </p:cNvPr>
          <p:cNvSpPr/>
          <p:nvPr/>
        </p:nvSpPr>
        <p:spPr>
          <a:xfrm>
            <a:off x="6248000" y="3414186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649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61C4456-04BE-91F9-FBE3-F7FED98CA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885DEEB-79A3-6B42-CDC2-C882DE77A0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CBECE3B-CA20-4E69-13B4-229F8B076C0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4180E79-A5F4-F2FB-F852-7F77E772B03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Sous-titre 2">
            <a:extLst>
              <a:ext uri="{FF2B5EF4-FFF2-40B4-BE49-F238E27FC236}">
                <a16:creationId xmlns:a16="http://schemas.microsoft.com/office/drawing/2014/main" id="{5C9C154F-4651-9958-C159-0C97E062B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37" y="934090"/>
            <a:ext cx="3463638" cy="1145700"/>
          </a:xfrm>
        </p:spPr>
        <p:txBody>
          <a:bodyPr/>
          <a:lstStyle/>
          <a:p>
            <a:r>
              <a:rPr lang="fr-FR" sz="1600" b="1" dirty="0">
                <a:solidFill>
                  <a:schemeClr val="tx1"/>
                </a:solidFill>
              </a:rPr>
              <a:t>Fiche « devine mon problème »</a:t>
            </a:r>
          </a:p>
        </p:txBody>
      </p:sp>
      <p:sp>
        <p:nvSpPr>
          <p:cNvPr id="11" name="Google Shape;4094;p43">
            <a:extLst>
              <a:ext uri="{FF2B5EF4-FFF2-40B4-BE49-F238E27FC236}">
                <a16:creationId xmlns:a16="http://schemas.microsoft.com/office/drawing/2014/main" id="{8932F018-96C6-88EB-7DE0-A97913C5657D}"/>
              </a:ext>
            </a:extLst>
          </p:cNvPr>
          <p:cNvSpPr txBox="1">
            <a:spLocks/>
          </p:cNvSpPr>
          <p:nvPr/>
        </p:nvSpPr>
        <p:spPr>
          <a:xfrm>
            <a:off x="-2044438" y="467739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Faire exercice 1 et 2</a:t>
            </a:r>
            <a:endParaRPr lang="fr-FR" sz="1600" b="1" dirty="0"/>
          </a:p>
        </p:txBody>
      </p:sp>
      <p:sp>
        <p:nvSpPr>
          <p:cNvPr id="2" name="Sous-titre 2">
            <a:extLst>
              <a:ext uri="{FF2B5EF4-FFF2-40B4-BE49-F238E27FC236}">
                <a16:creationId xmlns:a16="http://schemas.microsoft.com/office/drawing/2014/main" id="{114F3CDB-386B-9A80-F804-A9B442CA3AD4}"/>
              </a:ext>
            </a:extLst>
          </p:cNvPr>
          <p:cNvSpPr txBox="1">
            <a:spLocks/>
          </p:cNvSpPr>
          <p:nvPr/>
        </p:nvSpPr>
        <p:spPr>
          <a:xfrm>
            <a:off x="4572000" y="1380622"/>
            <a:ext cx="4613561" cy="1356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fr-FR" b="1" u="sng" dirty="0"/>
              <a:t>Voici une liste de problèmes. </a:t>
            </a:r>
            <a:r>
              <a:rPr lang="fr-FR" b="1" u="sng" dirty="0" err="1"/>
              <a:t>Chaun</a:t>
            </a:r>
            <a:r>
              <a:rPr lang="fr-FR" b="1" u="sng" dirty="0"/>
              <a:t> votre </a:t>
            </a:r>
            <a:r>
              <a:rPr lang="fr-FR" b="1" u="sng" dirty="0" err="1"/>
              <a:t>tourn</a:t>
            </a:r>
            <a:r>
              <a:rPr lang="fr-FR" b="1" u="sng" dirty="0"/>
              <a:t> vous</a:t>
            </a:r>
          </a:p>
          <a:p>
            <a:r>
              <a:rPr lang="fr-FR" b="1" u="sng" dirty="0"/>
              <a:t>allez en choisir un et le  représenter pour que les</a:t>
            </a:r>
          </a:p>
          <a:p>
            <a:r>
              <a:rPr lang="fr-FR" b="1" u="sng" dirty="0"/>
              <a:t>autres essayent de le deviner. Faire deviner sans</a:t>
            </a:r>
          </a:p>
          <a:p>
            <a:r>
              <a:rPr lang="fr-FR" b="1" u="sng" dirty="0"/>
              <a:t>mot ni opération. Le premier qui trouve gagne un</a:t>
            </a:r>
          </a:p>
          <a:p>
            <a:r>
              <a:rPr lang="fr-FR" b="1" u="sng" dirty="0"/>
              <a:t>jeton point. 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530012-3C0A-0B0C-945C-08BF2064E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5" y="809650"/>
            <a:ext cx="3401910" cy="368598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20DD23E1-8D92-344A-DF59-0F95FF28B38F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B3B7A51-37D4-E943-741A-00FF94598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1F426C3-BB48-906E-8C84-C95B438579D1}"/>
              </a:ext>
            </a:extLst>
          </p:cNvPr>
          <p:cNvSpPr txBox="1"/>
          <p:nvPr/>
        </p:nvSpPr>
        <p:spPr>
          <a:xfrm>
            <a:off x="3270404" y="2209629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1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1 et 2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1 et 2</a:t>
            </a:r>
          </a:p>
        </p:txBody>
      </p:sp>
      <p:sp>
        <p:nvSpPr>
          <p:cNvPr id="14" name="Sous-titre 6">
            <a:extLst>
              <a:ext uri="{FF2B5EF4-FFF2-40B4-BE49-F238E27FC236}">
                <a16:creationId xmlns:a16="http://schemas.microsoft.com/office/drawing/2014/main" id="{2321DA59-350C-C875-76FE-3B30D216D0C1}"/>
              </a:ext>
            </a:extLst>
          </p:cNvPr>
          <p:cNvSpPr txBox="1">
            <a:spLocks/>
          </p:cNvSpPr>
          <p:nvPr/>
        </p:nvSpPr>
        <p:spPr>
          <a:xfrm>
            <a:off x="4386350" y="3324727"/>
            <a:ext cx="4455621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ctr"/>
            <a:r>
              <a:rPr lang="fr-FR" dirty="0">
                <a:solidFill>
                  <a:srgbClr val="92D050"/>
                </a:solidFill>
              </a:rPr>
              <a:t>Mettre la fiche problèmes ici</a:t>
            </a:r>
          </a:p>
        </p:txBody>
      </p:sp>
    </p:spTree>
    <p:extLst>
      <p:ext uri="{BB962C8B-B14F-4D97-AF65-F5344CB8AC3E}">
        <p14:creationId xmlns:p14="http://schemas.microsoft.com/office/powerpoint/2010/main" val="237090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8BC7DC36-AED2-AC86-F0F2-3E57AEF2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1B45E6C-F808-59B2-8420-E8F96A23C1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E9D3F06-A7A0-D9FD-0A9F-FA10B0D4663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EA8147B-8D65-3F27-8932-9377A9AF15F4}"/>
              </a:ext>
            </a:extLst>
          </p:cNvPr>
          <p:cNvSpPr/>
          <p:nvPr/>
        </p:nvSpPr>
        <p:spPr>
          <a:xfrm>
            <a:off x="8343207" y="10043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C52D78-B768-A369-35DE-0B3FD9A57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1279" y="2165377"/>
            <a:ext cx="5876700" cy="1145700"/>
          </a:xfrm>
        </p:spPr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7CE96A6-A107-9CF7-9052-BB5D0EC2CC3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196BEEAA-501A-A97C-7A55-B4FA323DD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65" y="567334"/>
            <a:ext cx="4347258" cy="445785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3C32028C-589D-2FBE-4FA8-C4E72C1CA951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6414F88-6E1D-2014-9EDA-41AE92CC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322DD1C5-C1CD-19D4-8061-9F6990EE0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23" y="504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91B8745-FE40-1C67-99AF-5FB1DF34EC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123" y="893864"/>
            <a:ext cx="4458612" cy="40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03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52182B0-7605-4459-26B2-F4C2B5771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C04E8B1A-8479-463E-2258-7E9F74DE8E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4840BE83-3E3E-5A64-FDF4-07BBAAC062A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5F7497A-BE32-E2DB-6A91-64477A5A9520}"/>
              </a:ext>
            </a:extLst>
          </p:cNvPr>
          <p:cNvSpPr/>
          <p:nvPr/>
        </p:nvSpPr>
        <p:spPr>
          <a:xfrm>
            <a:off x="8343207" y="10043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EE6DB1F-26B6-ECEF-D17B-7DE7AB46DCF3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Google Shape;4094;p43">
            <a:extLst>
              <a:ext uri="{FF2B5EF4-FFF2-40B4-BE49-F238E27FC236}">
                <a16:creationId xmlns:a16="http://schemas.microsoft.com/office/drawing/2014/main" id="{9749E7F9-6CE2-14C9-ED7E-0F534593E175}"/>
              </a:ext>
            </a:extLst>
          </p:cNvPr>
          <p:cNvSpPr txBox="1">
            <a:spLocks/>
          </p:cNvSpPr>
          <p:nvPr/>
        </p:nvSpPr>
        <p:spPr>
          <a:xfrm>
            <a:off x="-1617717" y="411322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Faire exercices 5 à 7</a:t>
            </a:r>
            <a:endParaRPr lang="fr-FR" sz="1600" b="1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0570C14-436F-629C-01CE-5E8DD592DC12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23874F8-4F44-C183-84C1-AEC28B180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92FB14-D03A-D1CA-9CD9-BCF64E2A8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54" y="805881"/>
            <a:ext cx="2718559" cy="429324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9246F5-787D-73D0-A530-202C7C370744}"/>
              </a:ext>
            </a:extLst>
          </p:cNvPr>
          <p:cNvSpPr txBox="1"/>
          <p:nvPr/>
        </p:nvSpPr>
        <p:spPr>
          <a:xfrm>
            <a:off x="3009939" y="2181920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5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5 et 6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7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9D649C3-4293-EF8F-6905-EE353ADDA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343" y="125288"/>
            <a:ext cx="835249" cy="11770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A9203C1-8DE5-07C4-706F-4F366D7C8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340467" y="751697"/>
            <a:ext cx="3159901" cy="448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6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69574C93-DBD0-063F-ACAD-B977A5C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41">
            <a:extLst>
              <a:ext uri="{FF2B5EF4-FFF2-40B4-BE49-F238E27FC236}">
                <a16:creationId xmlns:a16="http://schemas.microsoft.com/office/drawing/2014/main" id="{DD2DD794-31FB-5F72-969C-E0D336A608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342" y="1715800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Problèmes de comparaison S1</a:t>
            </a:r>
            <a:endParaRPr sz="2800" dirty="0"/>
          </a:p>
        </p:txBody>
      </p:sp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80CFAC92-79CD-A7F8-06E0-B8D80F8D8E4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498C7E6A-94DC-3368-0BA1-AEFA0A3B2D57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6F42BA65-048C-8349-B7D3-58A168B3649F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2" name="Google Shape;4080;p41">
            <a:extLst>
              <a:ext uri="{FF2B5EF4-FFF2-40B4-BE49-F238E27FC236}">
                <a16:creationId xmlns:a16="http://schemas.microsoft.com/office/drawing/2014/main" id="{5FBABE8C-E5BE-54FD-2AA6-90BCAF4B22E4}"/>
              </a:ext>
            </a:extLst>
          </p:cNvPr>
          <p:cNvSpPr txBox="1">
            <a:spLocks/>
          </p:cNvSpPr>
          <p:nvPr/>
        </p:nvSpPr>
        <p:spPr>
          <a:xfrm>
            <a:off x="4500674" y="1580938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012E2E-EB1D-4F39-2C09-2CF8C054A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75" y="3618308"/>
            <a:ext cx="4172944" cy="92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66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DF3E987-F1B3-F4EE-8302-FAE26F255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A48B45A-3CC2-E0E5-F83F-64D150D0F8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9134E8F-945F-EF70-D493-ADDC58B6757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7FF2B67-0248-E663-36E1-D6820C42789B}"/>
              </a:ext>
            </a:extLst>
          </p:cNvPr>
          <p:cNvSpPr/>
          <p:nvPr/>
        </p:nvSpPr>
        <p:spPr>
          <a:xfrm>
            <a:off x="8271164" y="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p.7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82748C4-7078-0844-62C0-3A5B2009CE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E4BDDC7-0713-5171-B64E-712B859D881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C566682E-822B-D46E-9FB6-D164B7211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73751" y="671538"/>
            <a:ext cx="3210066" cy="453043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F65C158-332D-0774-84A8-A31FF141003F}"/>
              </a:ext>
            </a:extLst>
          </p:cNvPr>
          <p:cNvSpPr txBox="1"/>
          <p:nvPr/>
        </p:nvSpPr>
        <p:spPr>
          <a:xfrm>
            <a:off x="4813072" y="1732716"/>
            <a:ext cx="40011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>
                <a:solidFill>
                  <a:srgbClr val="FF0000"/>
                </a:solidFill>
              </a:rPr>
              <a:t>On peut </a:t>
            </a:r>
            <a:r>
              <a:rPr lang="fr-FR" sz="1800" dirty="0" err="1">
                <a:solidFill>
                  <a:srgbClr val="FF0000"/>
                </a:solidFill>
              </a:rPr>
              <a:t>coomparer</a:t>
            </a:r>
            <a:r>
              <a:rPr lang="fr-FR" sz="1800" dirty="0">
                <a:solidFill>
                  <a:srgbClr val="FF0000"/>
                </a:solidFill>
              </a:rPr>
              <a:t> des quantités à l’aide de deux modèles différents : </a:t>
            </a:r>
          </a:p>
          <a:p>
            <a:pPr algn="just"/>
            <a:r>
              <a:rPr lang="fr-FR" sz="1800" dirty="0">
                <a:solidFill>
                  <a:srgbClr val="FF0000"/>
                </a:solidFill>
              </a:rPr>
              <a:t>- Comparaison additive (addition et soustraction)</a:t>
            </a:r>
          </a:p>
          <a:p>
            <a:pPr algn="just"/>
            <a:r>
              <a:rPr lang="fr-FR" sz="1800" dirty="0">
                <a:solidFill>
                  <a:srgbClr val="FF0000"/>
                </a:solidFill>
              </a:rPr>
              <a:t>- Comparaison multiplicative (on utilise la multiplication ou la division.)</a:t>
            </a:r>
          </a:p>
          <a:p>
            <a:pPr algn="just"/>
            <a:r>
              <a:rPr lang="fr-FR" sz="1800" dirty="0">
                <a:solidFill>
                  <a:srgbClr val="FF0000"/>
                </a:solidFill>
              </a:rPr>
              <a:t>Il ne suffit pas de repérer des mots, il fau se représenter la situation.</a:t>
            </a:r>
          </a:p>
        </p:txBody>
      </p:sp>
      <p:sp>
        <p:nvSpPr>
          <p:cNvPr id="6" name="Google Shape;4094;p43">
            <a:extLst>
              <a:ext uri="{FF2B5EF4-FFF2-40B4-BE49-F238E27FC236}">
                <a16:creationId xmlns:a16="http://schemas.microsoft.com/office/drawing/2014/main" id="{5795F1A2-F121-CADE-C8C1-E1E1794CE6D9}"/>
              </a:ext>
            </a:extLst>
          </p:cNvPr>
          <p:cNvSpPr txBox="1">
            <a:spLocks/>
          </p:cNvSpPr>
          <p:nvPr/>
        </p:nvSpPr>
        <p:spPr>
          <a:xfrm>
            <a:off x="-1617717" y="411322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Faire exercices 5 à 7</a:t>
            </a:r>
            <a:endParaRPr lang="fr-FR" sz="1600" b="1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22BBC59-E3C8-802D-A132-F6FA9CE9C6FC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6472E86-2F25-FBCB-33E0-8F07241C3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BAC030-AFC3-C6A9-F529-842C97ABCF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54" y="805881"/>
            <a:ext cx="2718559" cy="429324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A65CB6C-95AA-D55B-49DE-0DFAAC2DCB50}"/>
              </a:ext>
            </a:extLst>
          </p:cNvPr>
          <p:cNvSpPr txBox="1"/>
          <p:nvPr/>
        </p:nvSpPr>
        <p:spPr>
          <a:xfrm>
            <a:off x="3009939" y="2181920"/>
            <a:ext cx="1308523" cy="954107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5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5 et 6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7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2F9CBAD-C7FE-E05B-FF22-FA1D8D98F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343" y="125288"/>
            <a:ext cx="835249" cy="117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6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CE004B2-DDAB-5DE0-29A8-3584976DD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EFC08CF1-7A8B-B54E-23C2-5716CC734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4340"/>
            <a:ext cx="9144000" cy="20304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2F7067B-ECF8-957B-2E96-DFF935CBA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71404"/>
            <a:ext cx="9144000" cy="1972096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C598BFE-5DFD-1E3E-4B40-6006F9ADC3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A4591839-FBBC-1A58-56C7-D3C91555EF7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2 minutes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76E46B33-7C1B-A0EF-9F59-6D98B33A425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C2FA0EE-835C-88C5-109E-5A5795FB7077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27B3223-A5D4-F7EF-94E0-EF59F70F1C0B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4BB6E695-6016-1ACE-63E7-631285FE9B34}"/>
              </a:ext>
            </a:extLst>
          </p:cNvPr>
          <p:cNvSpPr txBox="1">
            <a:spLocks/>
          </p:cNvSpPr>
          <p:nvPr/>
        </p:nvSpPr>
        <p:spPr>
          <a:xfrm>
            <a:off x="6927071" y="1144157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D5A3C487-1398-F28F-DE4A-41587C7FFBAF}"/>
              </a:ext>
            </a:extLst>
          </p:cNvPr>
          <p:cNvSpPr txBox="1">
            <a:spLocks/>
          </p:cNvSpPr>
          <p:nvPr/>
        </p:nvSpPr>
        <p:spPr>
          <a:xfrm>
            <a:off x="7472942" y="3031463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CFA3C10-715C-2D2B-7916-4BE6EF56F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78FF57A-DE20-D376-4DE8-9E4D2B98A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BE8208ED-4BBD-0124-42D8-C5BDFC96AD83}"/>
              </a:ext>
            </a:extLst>
          </p:cNvPr>
          <p:cNvSpPr/>
          <p:nvPr/>
        </p:nvSpPr>
        <p:spPr>
          <a:xfrm>
            <a:off x="41564" y="1488425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3CAD173-5292-D714-A772-F5F409A48FFF}"/>
              </a:ext>
            </a:extLst>
          </p:cNvPr>
          <p:cNvSpPr/>
          <p:nvPr/>
        </p:nvSpPr>
        <p:spPr>
          <a:xfrm>
            <a:off x="3015867" y="1442821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F5DA982-778E-39AF-C43C-C21EC015A5DE}"/>
              </a:ext>
            </a:extLst>
          </p:cNvPr>
          <p:cNvSpPr/>
          <p:nvPr/>
        </p:nvSpPr>
        <p:spPr>
          <a:xfrm>
            <a:off x="41563" y="3402349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934A645-821E-0EA7-B641-7252EE81AF7E}"/>
              </a:ext>
            </a:extLst>
          </p:cNvPr>
          <p:cNvSpPr/>
          <p:nvPr/>
        </p:nvSpPr>
        <p:spPr>
          <a:xfrm>
            <a:off x="3108960" y="3468991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813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28DB798-DE23-7577-1A74-E1785FCA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B2529F5-3598-BE8F-2A42-900B5D2934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AB7E6B96-8B54-E868-CAB4-C0DD379E490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F48D837-88B1-803E-BE6C-A63D9B98E4D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p.22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C3FDA9E3-DC39-96C0-2172-5EC74DA8C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30" y="947329"/>
            <a:ext cx="4455621" cy="1145700"/>
          </a:xfrm>
        </p:spPr>
        <p:txBody>
          <a:bodyPr/>
          <a:lstStyle/>
          <a:p>
            <a:pPr algn="ctr"/>
            <a:r>
              <a:rPr lang="fr-FR" b="1" u="sng" dirty="0"/>
              <a:t>Dans l’enveloppe, il y a 8 énoncés et des schémas, calculs. (modélisations). Vous devez associer les modélisations aux énoncés.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1B3A9F-83ED-2D13-467D-5C210213ECF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Google Shape;4093;p43">
            <a:extLst>
              <a:ext uri="{FF2B5EF4-FFF2-40B4-BE49-F238E27FC236}">
                <a16:creationId xmlns:a16="http://schemas.microsoft.com/office/drawing/2014/main" id="{0C58F69D-18D6-489D-4A2C-4B5EF429C34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3966833-4280-B8A7-7350-90271A33CA1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5B9BC4A2-C072-4EB9-F969-A595F6EE9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123" y="78417"/>
            <a:ext cx="640745" cy="868912"/>
          </a:xfrm>
          <a:prstGeom prst="rect">
            <a:avLst/>
          </a:prstGeom>
        </p:spPr>
      </p:pic>
      <p:pic>
        <p:nvPicPr>
          <p:cNvPr id="1026" name="Picture 2" descr="Enveloppe blanche - Rabat Pointu 127x190 mm">
            <a:extLst>
              <a:ext uri="{FF2B5EF4-FFF2-40B4-BE49-F238E27FC236}">
                <a16:creationId xmlns:a16="http://schemas.microsoft.com/office/drawing/2014/main" id="{EDB3479E-A832-BE4D-C440-99165A6D4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9407" y1="31466" x2="48517" y2="30972"/>
                        <a14:foregroundMark x1="48517" y1="30972" x2="61450" y2="32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686" y="-299004"/>
            <a:ext cx="1623753" cy="162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ous-titre 6">
            <a:extLst>
              <a:ext uri="{FF2B5EF4-FFF2-40B4-BE49-F238E27FC236}">
                <a16:creationId xmlns:a16="http://schemas.microsoft.com/office/drawing/2014/main" id="{2615CBF9-B2DF-A2D8-789B-B7294587B70A}"/>
              </a:ext>
            </a:extLst>
          </p:cNvPr>
          <p:cNvSpPr txBox="1">
            <a:spLocks/>
          </p:cNvSpPr>
          <p:nvPr/>
        </p:nvSpPr>
        <p:spPr>
          <a:xfrm>
            <a:off x="241070" y="2233149"/>
            <a:ext cx="4455621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ctr"/>
            <a:r>
              <a:rPr lang="fr-FR" dirty="0">
                <a:solidFill>
                  <a:srgbClr val="92D050"/>
                </a:solidFill>
              </a:rPr>
              <a:t>Faire une capture d’</a:t>
            </a:r>
            <a:r>
              <a:rPr lang="fr-FR" dirty="0" err="1">
                <a:solidFill>
                  <a:srgbClr val="92D050"/>
                </a:solidFill>
              </a:rPr>
              <a:t>ecran</a:t>
            </a:r>
            <a:r>
              <a:rPr lang="fr-FR" dirty="0">
                <a:solidFill>
                  <a:srgbClr val="92D050"/>
                </a:solidFill>
              </a:rPr>
              <a:t> des problèmes ici et faire correction par animation</a:t>
            </a:r>
          </a:p>
        </p:txBody>
      </p:sp>
    </p:spTree>
    <p:extLst>
      <p:ext uri="{BB962C8B-B14F-4D97-AF65-F5344CB8AC3E}">
        <p14:creationId xmlns:p14="http://schemas.microsoft.com/office/powerpoint/2010/main" val="64085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7B468F4-933D-D667-BB1B-56E06762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B06FDDE-FA8F-9653-4BD6-A640F3BB8B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E4D7E23-0967-349A-E1D7-E501E97F161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5202B8-949E-6576-C1B4-53137BC23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43460" y="967900"/>
            <a:ext cx="5876700" cy="1145700"/>
          </a:xfrm>
        </p:spPr>
        <p:txBody>
          <a:bodyPr/>
          <a:lstStyle/>
          <a:p>
            <a:r>
              <a:rPr lang="fr-FR" b="1" u="sng" dirty="0"/>
              <a:t>Problèmes additifs « combien de plus ou de moins »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94E1A38-B0CA-808C-DD91-36920E1174D8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958EB1CA-CDCA-1C61-C783-8F043F0BD54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D0CA4BC-4000-6D46-DB27-F83BB59945C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6C10A246-8DAC-2723-58DF-519980AF1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096B99-CEAA-640C-8C25-EF99304D5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3" y="1296786"/>
            <a:ext cx="2266605" cy="32099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7EECCA4-318B-F405-18E5-AC76E4402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8169" y="1296786"/>
            <a:ext cx="2243052" cy="319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5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9333ED3-0C2F-7770-E614-C935DD0E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88960903-0162-C7AD-E590-64B0CE9240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3F0C85AE-034D-7A3C-231F-E4DD87118CD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EADADA-DF8A-2BBC-6A3B-95573B197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35926" y="694367"/>
            <a:ext cx="5876700" cy="1145700"/>
          </a:xfrm>
        </p:spPr>
        <p:txBody>
          <a:bodyPr/>
          <a:lstStyle/>
          <a:p>
            <a:r>
              <a:rPr lang="fr-FR" b="1" u="sng" dirty="0"/>
              <a:t>Problèmes additifs « combien de plus ou de moins »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A09C5DC-9CF6-29D5-E4BC-54032E69FD7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0F49964D-8ACF-EEF6-2FB9-8F697446C6F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717E51B-3538-0859-8BB6-61C3C40FF41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6EF80DAA-B05D-C93E-6FFA-BA900F29D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BF60AF-F4FB-B161-3644-79B961B05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9419" y="1027056"/>
            <a:ext cx="2291802" cy="32316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489CB7-7637-D5AB-DF81-0363102F4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027056"/>
            <a:ext cx="2271955" cy="323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99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DD43A719-0A0B-0680-4309-CAD240967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4B016EFC-2C8C-FB5E-A4EE-5549BE4335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42CFE0F0-5368-FF3F-2A4D-0B6EF0BEB56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34BF1A1-F53E-17D1-3B20-15C302FAE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43460" y="967900"/>
            <a:ext cx="5876700" cy="1145700"/>
          </a:xfrm>
        </p:spPr>
        <p:txBody>
          <a:bodyPr/>
          <a:lstStyle/>
          <a:p>
            <a:r>
              <a:rPr lang="fr-FR" b="1" u="sng" dirty="0"/>
              <a:t>Problèmes additifs « combien de plus ou de moins »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AC7C23E-6C27-3CF0-8F2D-3E8A7E92E41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C4658AD3-38D1-584C-716E-E2B5EDE49A9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5303241-CD84-10DF-3958-2D5FC7A9D79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08358ED5-4A16-BFC2-A5D4-81996D93D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FBEACE3-DA20-9E5E-F507-83500C009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014" y="1344431"/>
            <a:ext cx="2286986" cy="32861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410D4A4-F0B1-6295-D6CA-E1A133DFF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344431"/>
            <a:ext cx="2330058" cy="329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3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5BDF220-A084-694B-302E-CA6301F29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E751EE7C-2487-42AC-23A6-AD16DC4439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7CEF56B4-38F0-ED01-AE2D-299811E534C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92E0CB-F547-7AA6-B934-3AA94313E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3250" y="690809"/>
            <a:ext cx="4488875" cy="1145700"/>
          </a:xfrm>
        </p:spPr>
        <p:txBody>
          <a:bodyPr/>
          <a:lstStyle/>
          <a:p>
            <a:pPr algn="ctr"/>
            <a:r>
              <a:rPr lang="fr-FR" b="1" u="sng" dirty="0"/>
              <a:t>Problèmes multiplicatifs « combien de fois plus ou de fois moins »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4AA0D24-39FC-33EF-92C8-E9275242754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2FD2B21E-40F6-1BD4-4D16-43815261252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90A674C-1A84-30C4-9AF4-A9D171614302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359D9473-4164-0E85-ABF0-1347830A5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019CF5-5626-74D8-4626-147B7CC97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0" y="1263660"/>
            <a:ext cx="2199143" cy="314762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DE6C4C7-839A-A0D2-FD97-B1760DF60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1187" y="1263659"/>
            <a:ext cx="2221125" cy="314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3C91523-5012-F571-0B99-B1A76D30F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10B228E-2FBF-C260-C43D-0E69FA757C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396E9D9-9926-7C06-AF9C-0AD9F9B37FB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CBAF50E-E4E1-66E3-9AEC-6F6DC4CF88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3250" y="690809"/>
            <a:ext cx="4488875" cy="1145700"/>
          </a:xfrm>
        </p:spPr>
        <p:txBody>
          <a:bodyPr/>
          <a:lstStyle/>
          <a:p>
            <a:pPr algn="ctr"/>
            <a:r>
              <a:rPr lang="fr-FR" b="1" u="sng" dirty="0"/>
              <a:t>Problèmes multiplicatifs « combien de fois plus ou de fois moins »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642FE41-4002-38D0-66DA-6B811BE2D92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E149A398-B44F-E4D0-5BA9-1C6642B217C1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C565DFF-0498-977D-AF66-1270D1119AB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DCDF1C89-2AB7-5ECC-1DF9-B49796640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76" y="98988"/>
            <a:ext cx="640745" cy="868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42A1A3-C33D-EC62-0358-BDB785E22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0" y="1372843"/>
            <a:ext cx="2284255" cy="32663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4558F6-7246-B698-4607-5A8400C1E5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0461" y="1372842"/>
            <a:ext cx="2270326" cy="326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49697"/>
      </p:ext>
    </p:extLst>
  </p:cSld>
  <p:clrMapOvr>
    <a:masterClrMapping/>
  </p:clrMapOvr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7235</TotalTime>
  <Words>877</Words>
  <Application>Microsoft Office PowerPoint</Application>
  <PresentationFormat>Affichage à l'écran (16:9)</PresentationFormat>
  <Paragraphs>175</Paragraphs>
  <Slides>20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Wingdings</vt:lpstr>
      <vt:lpstr>Fira Sans</vt:lpstr>
      <vt:lpstr>Arial</vt:lpstr>
      <vt:lpstr>Vazirmatn</vt:lpstr>
      <vt:lpstr>Linear Algebra - Mathematics - 12th Grade by Slidesgo</vt:lpstr>
      <vt:lpstr>Séquence 4</vt:lpstr>
      <vt:lpstr>Problèmes de comparaison S1</vt:lpstr>
      <vt:lpstr>CM1</vt:lpstr>
      <vt:lpstr>CM1</vt:lpstr>
      <vt:lpstr>CM1</vt:lpstr>
      <vt:lpstr>CM1</vt:lpstr>
      <vt:lpstr>CM1</vt:lpstr>
      <vt:lpstr>CM1</vt:lpstr>
      <vt:lpstr>CM1</vt:lpstr>
      <vt:lpstr>CM1</vt:lpstr>
      <vt:lpstr>CM1</vt:lpstr>
      <vt:lpstr>CM1</vt:lpstr>
      <vt:lpstr>CM1</vt:lpstr>
      <vt:lpstr>CM1</vt:lpstr>
      <vt:lpstr>Problèmes de comparaison S1</vt:lpstr>
      <vt:lpstr>CM1</vt:lpstr>
      <vt:lpstr>CM1</vt:lpstr>
      <vt:lpstr>CM1</vt:lpstr>
      <vt:lpstr>CM1</vt:lpstr>
      <vt:lpstr>CM1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102</cp:revision>
  <dcterms:modified xsi:type="dcterms:W3CDTF">2026-07-24T13:13:38Z</dcterms:modified>
</cp:coreProperties>
</file>